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7" r:id="rId21"/>
    <p:sldId id="276" r:id="rId22"/>
    <p:sldId id="278" r:id="rId23"/>
    <p:sldId id="296" r:id="rId24"/>
    <p:sldId id="297" r:id="rId25"/>
    <p:sldId id="279" r:id="rId26"/>
    <p:sldId id="298" r:id="rId27"/>
    <p:sldId id="280" r:id="rId28"/>
    <p:sldId id="295" r:id="rId29"/>
    <p:sldId id="301" r:id="rId30"/>
    <p:sldId id="302" r:id="rId31"/>
    <p:sldId id="303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99" r:id="rId41"/>
    <p:sldId id="300" r:id="rId42"/>
    <p:sldId id="289" r:id="rId43"/>
    <p:sldId id="290" r:id="rId44"/>
    <p:sldId id="291" r:id="rId45"/>
    <p:sldId id="292" r:id="rId46"/>
    <p:sldId id="293" r:id="rId47"/>
    <p:sldId id="294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860C7-C5F5-4016-A5B4-E27C2B3546CE}" type="datetimeFigureOut">
              <a:rPr lang="ru-RU" smtClean="0"/>
              <a:t>06.12.2012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6D45A2-8334-4ECE-B054-2046C31EF4C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6D45A2-8334-4ECE-B054-2046C31EF4CD}" type="slidenum">
              <a:rPr lang="ru-RU" smtClean="0"/>
              <a:t>55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24F2F-23DE-4B97-B7DB-BE6A9A7E6219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24F2F-23DE-4B97-B7DB-BE6A9A7E6219}" type="datetimeFigureOut">
              <a:rPr lang="ru-RU" smtClean="0"/>
              <a:pPr/>
              <a:t>06.12.2012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44A7A-CBF2-4AD4-90AF-48CA3A0D127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cultinfo.ru/fulltext/1/001/010/001/283791161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images.google.ru/imgres?imgurl=http://sam.kg/uploads/posts/thumbs/1186646195_ukus_012_75.jpg&amp;imgrefurl=http://sam.kg/2007/08/09/ukus_gremuchejj_zmei_15_foto.html&amp;usg=__GeA1OKnvXtnPKPBDbL4_U6rjXe8=&amp;h=525&amp;w=700&amp;sz=63&amp;hl=ru&amp;start=183&amp;um=1&amp;tbnid=3g9k8wx9PU-KzM:&amp;tbnh=105&amp;tbnw=140&amp;prev=/images?q=%D1%83%D0%BA%D1%83%D1%81%D1%8B+%D0%B7%D0%BC%D0%B5%D0%B9&amp;ndsp=20&amp;hl=ru&amp;lr=&amp;sa=N&amp;start=18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hyperlink" Target="http://images.google.ru/imgres?imgurl=http://www.fotobank.ru/img/R015-0819.jpg?size=l&amp;imgrefurl=http://fotobank.ru/image/R015-0819.html&amp;usg=__g7BfQEM_U_cX40QoSgtabapDh4I=&amp;h=481&amp;w=639&amp;sz=53&amp;hl=ru&amp;start=204&amp;um=1&amp;tbnid=yJ9GaC_Tmbs5jM:&amp;tbnh=103&amp;tbnw=137&amp;prev=/images?q=%D1%83%D0%BA%D1%83%D1%81%D1%8B+%D0%B7%D0%BC%D0%B5%D0%B9&amp;ndsp=20&amp;hl=ru&amp;lr=&amp;sa=N&amp;start=200&amp;um=1&amp;newwindow=1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project-omega.narod.ru/system/med/20.files/157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images.google.ru/imgres?imgurl=http://vi.i.ua/videos/5/7/f13675.jpg&amp;imgrefurl=http://demiart.ru/forum/journal.php?user=474741&amp;comm=64550&amp;usg=___2hIXPPIwYiissnDCopWPJE5xgo=&amp;h=240&amp;w=320&amp;sz=9&amp;hl=ru&amp;start=372&amp;um=1&amp;tbnid=MfqJAgVC1wxrtM:&amp;tbnh=89&amp;tbnw=118&amp;prev=/images?q=%D1%83%D0%BA%D1%83%D1%81%D1%8B+%D0%B7%D0%BC%D0%B5%D0%B9&amp;ndsp=20&amp;hl=ru&amp;lr=&amp;sa=N&amp;start=36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hyperlink" Target="http://images.google.ru/imgres?imgurl=https://gorod48.ru/images/uploads/1180173678-dsc_3456.jpg&amp;imgrefurl=https://gorod48.ru/politics/news-1769.html?add&amp;usg=__YQR8mCZCsE9q8IGrcINkTvT6re8=&amp;h=246&amp;w=346&amp;sz=35&amp;hl=ru&amp;start=376&amp;um=1&amp;tbnid=-F1UcHoJRDWTEM:&amp;tbnh=85&amp;tbnw=120&amp;prev=/images?q=%D1%83%D0%BA%D1%83%D1%81%D1%8B+%D0%B7%D0%BC%D0%B5%D0%B9&amp;ndsp=20&amp;hl=ru&amp;lr=&amp;sa=N&amp;start=360&amp;um=1&amp;newwindow=1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images.google.ru/imgres?imgurl=http://medportal.ru/common/Stat_i/Stat_i_enciklopedii/339nmk.jpg&amp;imgrefurl=http://medportal.ru/enc/aid/bite/&amp;usg=__W8XqwRUKIem-mosQoR_kOhV8kgI=&amp;h=130&amp;w=200&amp;sz=59&amp;hl=ru&amp;start=13&amp;um=1&amp;tbnid=C4ykPggILIiKMM:&amp;tbnh=68&amp;tbnw=104&amp;prev=/images?q=%D0%BF%D0%B5%D1%80%D0%B2%D0%B0%D1%8F+%D0%BF%D0%BE%D0%BC%D0%BE%D1%89%D1%8C+%D0%BF%D1%80%D0%B8+%D1%83%D0%BA%D1%83%D1%81%D0%B5+%D0%B7%D0%BC%D0%B5%D0%B9&amp;hl=ru&amp;lr=&amp;sa=G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hyperlink" Target="http://peredohni.ru/uploads/07/0702/070209/070209_peredohni.ru_hair1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megabook.ru/MediaViewer.asp?AID=598723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3.jpeg"/><Relationship Id="rId4" Type="http://schemas.openxmlformats.org/officeDocument/2006/relationships/hyperlink" Target="http://images.google.ru/imgres?imgurl=http://firsthomehelp.ru/img/logo.jpg&amp;imgrefurl=http://firsthomehelp.ru/30p0.htm&amp;usg=__z-sq6WX6Hf4lCxUwj7m5Kh7Dwuc=&amp;h=200&amp;w=200&amp;sz=7&amp;hl=ru&amp;start=111&amp;um=1&amp;tbnid=Z_RTxZUWKG-ISM:&amp;tbnh=104&amp;tbnw=104&amp;prev=/images?q=%D1%83%D0%BA%D1%83%D1%81%D1%8B+%D0%B7%D0%BC%D0%B5%D0%B9&amp;ndsp=20&amp;hl=ru&amp;lr=&amp;sa=N&amp;start=100&amp;um=1&amp;newwindow=1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hyperlink" Target="http://images.google.ru/imgres?imgurl=http://home.samgtu.ru/~images/images/8FE1667A9865E15AC83E74B727E5781D.JPG&amp;imgrefurl=http://www.spas-extreme.ru/schoolsafety/onp/zm/pom.php&amp;usg=__UvSCstGbtEc5P2P2sOinRevhXT8=&amp;h=699&amp;w=1012&amp;sz=51&amp;hl=ru&amp;start=287&amp;um=1&amp;tbnid=wlkadIVK7tyyuM:&amp;tbnh=104&amp;tbnw=150&amp;prev=/images?q=%D1%83%D0%BA%D1%83%D1%81%D1%8B+%D0%B7%D0%BC%D0%B5%D0%B9&amp;ndsp=20&amp;hl=ru&amp;lr=&amp;sa=N&amp;start=28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hyperlink" Target="http://kcn.tehnofil.ru/pic/zapal/kmno4.jpg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hyperlink" Target="http://images.google.ru/imgres?imgurl=http://www.1st-aid.ru/images/image236.jpg&amp;imgrefurl=http://www.1st-aid.ru/page_8_9.shtml&amp;usg=__zIweMwasVjwLmVDugCBvZq5VIps=&amp;h=150&amp;w=295&amp;sz=12&amp;hl=ru&amp;start=36&amp;um=1&amp;tbnid=zPWoj6RzKMDpyM:&amp;tbnh=58&amp;tbnw=115&amp;prev=/images?q=%D1%83%D0%BA%D1%83%D1%81%D1%8B+%D0%B7%D0%BC%D0%B5%D0%B9&amp;ndsp=20&amp;hl=ru&amp;lr=&amp;sa=N&amp;start=2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hyperlink" Target="http://images.google.ru/imgres?imgurl=http://home.samgtu.ru/~images/images/6F7ECADF0BCF0EAF1D67D94088628B8E.JPG&amp;imgrefurl=http://www.spas-extreme.ru/schoolsafety/onp/zm/pom.php&amp;usg=__L638IhSx7-NonGVcu3hWrzwIW_8=&amp;h=699&amp;w=1012&amp;sz=51&amp;hl=ru&amp;start=5&amp;um=1&amp;tbnid=66QSHVzPLieKUM:&amp;tbnh=104&amp;tbnw=150&amp;prev=/images?q=%D0%BF%D0%B5%D1%80%D0%B2%D0%B0%D1%8F+%D0%BF%D0%BE%D0%BC%D0%BE%D1%89%D1%8C+%D0%BF%D1%80%D0%B8+%D1%83%D0%BA%D1%83%D1%81%D0%B5+%D0%B7%D0%BC%D0%B5%D0%B9&amp;hl=ru&amp;lr=&amp;sa=G&amp;um=1&amp;newwindow=1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hyperlink" Target="http://www.narmet.ru/wp-content/uploads/2008/05/ukusy-zmei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eg"/><Relationship Id="rId4" Type="http://schemas.openxmlformats.org/officeDocument/2006/relationships/hyperlink" Target="http://www.narmet.ru/wp-content/uploads/2008/05/ukusy-zmei.jpg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hyperlink" Target="http://images.google.ru/imgres?imgurl=http://www.lookatme.ru/assets/article_image-image/c8/b9/149605/article_image-image-article.jpg&amp;imgrefurl=http://www.lookatme.ru/flows/zdorovyiy-obraz-zhizni/posts/54477-imbir&amp;usg=__8TBsX8m5uD9X8gjeffY9b3-vnLw=&amp;h=200&amp;w=150&amp;sz=6&amp;hl=ru&amp;start=197&amp;um=1&amp;tbnid=8llHYSp98aRv4M:&amp;tbnh=104&amp;tbnw=78&amp;prev=/images?q=%D1%83%D0%BA%D1%83%D1%81%D1%8B+%D0%B7%D0%BC%D0%B5%D0%B9&amp;ndsp=20&amp;hl=ru&amp;lr=&amp;sa=N&amp;start=180&amp;um=1&amp;newwindow=1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images.google.ru/imgres?imgurl=http://static.intelligent.lv/uploadEx/images/ru/travel/tuor.guide/zmei/2.jpg&amp;imgrefurl=http://www.intelligent.lv/ru/aktivnost-zmej-na-kipre-ne-opasna/51_19685.html&amp;usg=__Pqr44c4L7nmsE2RPBa156M3oxaY=&amp;h=787&amp;w=1014&amp;sz=281&amp;hl=ru&amp;start=34&amp;um=1&amp;tbnid=01HYbm49eZYdlM:&amp;tbnh=116&amp;tbnw=150&amp;prev=/images?q=%D1%83%D0%BA%D1%83%D1%81%D1%8B+%D0%B7%D0%BC%D0%B5%D0%B9&amp;ndsp=20&amp;hl=ru&amp;lr=&amp;sa=N&amp;start=20&amp;um=1&amp;newwindow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hyperlink" Target="http://images.google.ru/imgres?imgurl=http://www.aybolit.org/images/upload/preview/info_13235.jpg&amp;imgrefurl=http://www.aybolit.org/helps/&amp;usg=__SzrrQ9uB9A6nyeAGdI2BzxRkOe8=&amp;h=130&amp;w=130&amp;sz=16&amp;hl=ru&amp;start=304&amp;um=1&amp;tbnid=5dJ12kbyGtDNKM:&amp;tbnh=91&amp;tbnw=91&amp;prev=/images?q=%D1%83%D0%BA%D1%83%D1%81%D1%8B+%D0%B7%D0%BC%D0%B5%D0%B9&amp;ndsp=20&amp;hl=ru&amp;lr=&amp;sa=N&amp;start=30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jpeg"/><Relationship Id="rId4" Type="http://schemas.openxmlformats.org/officeDocument/2006/relationships/hyperlink" Target="http://i.join.ua/video/files/73/98/7398/img.jp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hyperlink" Target="http://images.google.ru/imgres?imgurl=http://duhpage.sed.lg.ua/img/site/FirstAid/big/image034.jpg&amp;imgrefurl=http://duhpage.sed.lg.ua/Health/FirstAid/05.htm&amp;usg=__l2rf_ZaLkavCwOF1-Cnwzz1m1EY=&amp;h=491&amp;w=700&amp;sz=26&amp;hl=ru&amp;start=70&amp;um=1&amp;tbnid=wGT7KXervKTxQM:&amp;tbnh=98&amp;tbnw=140&amp;prev=/images?q=%D0%BF%D0%B5%D1%80%D0%B2%D0%B0%D1%8F+%D0%BF%D0%BE%D0%BC%D0%BE%D1%89%D1%8C+%D0%BF%D1%80%D0%B8+%D1%83%D0%BA%D1%83%D1%81%D0%B5+%D0%B7%D0%BC%D0%B5%D0%B9&amp;ndsp=20&amp;hl=ru&amp;lr=&amp;sa=N&amp;start=60&amp;um=1&amp;newwindow=1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hyperlink" Target="http://images.google.ru/imgres?imgurl=http://flfa.ru/uploads/images/zoolog/grem.jpg&amp;imgrefurl=http://flfa.ru/zmeinyj_ukus/&amp;usg=__ss0NKnCC1uumgxdw76bpgN5WQ6k=&amp;h=294&amp;w=400&amp;sz=50&amp;hl=ru&amp;start=99&amp;um=1&amp;tbnid=BpHkXZGLGShrbM:&amp;tbnh=91&amp;tbnw=124&amp;prev=/images?q=%D1%83%D0%BA%D1%83%D1%81%D1%8B+%D0%B7%D0%BC%D0%B5%D0%B9&amp;ndsp=20&amp;hl=ru&amp;lr=&amp;sa=N&amp;start=80&amp;um=1&amp;newwindow=1" TargetMode="Externa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hyperlink" Target="http://images.google.ru/imgres?imgurl=http://fantasy-portal.ru/system/files/amon/25631798_gadyuka.jpg&amp;imgrefurl=http://fantasy-portal.ru/blog/amon/kak-dieistvovat'-pri-vstriechie-s-dikim-zhivotnym-nasiekomymi&amp;usg=__AbZpJ8Yzs1S805AVBjEaSDF3SFs=&amp;h=403&amp;w=500&amp;sz=47&amp;hl=ru&amp;start=96&amp;um=1&amp;tbnid=O6NbjTjZXfAEBM:&amp;tbnh=105&amp;tbnw=130&amp;prev=/images?q=%D0%BF%D0%B5%D1%80%D0%B2%D0%B0%D1%8F+%D0%BF%D0%BE%D0%BC%D0%BE%D1%89%D1%8C+%D0%BF%D1%80%D0%B8+%D1%83%D0%BA%D1%83%D1%81%D0%B5+%D0%B7%D0%BC%D0%B5%D0%B9&amp;ndsp=20&amp;hl=ru&amp;lr=&amp;sa=N&amp;start=80&amp;um=1&amp;newwindow=1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hyperlink" Target="http://images.google.ru/imgres?imgurl=http://ill.ru/artpic/art594_1.jpg&amp;imgrefurl=http://ill.ru/news.art.shtml?c_article=594&amp;usg=__Eti22Cx0vzKir-2PTcZcEmf3mCk=&amp;h=200&amp;w=147&amp;sz=6&amp;hl=ru&amp;start=93&amp;um=1&amp;tbnid=bSMsmnZFmcCvPM:&amp;tbnh=104&amp;tbnw=76&amp;prev=/images?q=%D0%BF%D0%B5%D1%80%D0%B2%D0%B0%D1%8F+%D0%BF%D0%BE%D0%BC%D0%BE%D1%89%D1%8C+%D0%BF%D1%80%D0%B8+%D1%83%D0%BA%D1%83%D1%81%D0%B5+%D0%B7%D0%BC%D0%B5%D0%B9&amp;ndsp=20&amp;hl=ru&amp;lr=&amp;sa=N&amp;start=80&amp;um=1&amp;newwindow=1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hyperlink" Target="http://images.google.ru/imgres?imgurl=http://www.outdoor.spb.ru/clodth/bahil-fonar++.jpg&amp;imgrefurl=http://club.lr.ru/viewtopic.php?f=4&amp;p=63451&amp;usg=__Zp58V4Z1R0msCaCbhuKeJp18IDg=&amp;h=720&amp;w=463&amp;sz=45&amp;hl=ru&amp;start=61&amp;um=1&amp;tbnid=boh98VC1g_7BMM:&amp;tbnh=140&amp;tbnw=90&amp;prev=/images?q=%D1%83%D0%BA%D1%83%D1%81%D1%8B+%D0%B7%D0%BC%D0%B5%D0%B9&amp;ndsp=20&amp;hl=ru&amp;lr=&amp;sa=N&amp;start=6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jpeg"/><Relationship Id="rId4" Type="http://schemas.openxmlformats.org/officeDocument/2006/relationships/hyperlink" Target="http://images.google.ru/imgres?imgurl=http://www.mednetnews.ru/data/90394/90394_11.jpg&amp;imgrefurl=http://www.mednetnews.ru/index.php?page=catalog&amp;id=811&amp;ipage=2&amp;usg=__98ND4q4_LmKDEAbheP5foGOM0Ek=&amp;h=245&amp;w=360&amp;sz=38&amp;hl=ru&amp;start=57&amp;um=1&amp;tbnid=xC2zZq8sgF5ZOM:&amp;tbnh=82&amp;tbnw=121&amp;prev=/images?q=%D1%83%D0%BA%D1%83%D1%81%D1%8B+%D0%B7%D0%BC%D0%B5%D0%B9&amp;ndsp=20&amp;hl=ru&amp;lr=&amp;sa=N&amp;start=40&amp;um=1&amp;newwindow=1" TargetMode="Externa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hyperlink" Target="http://images.google.ru/imgres?imgurl=http://podrobnosti.ua/upload/news/2008/07/31/543891_3.jpg&amp;imgrefurl=http://podrobnosti.ua/kaleidoscope/2008/07/31/543891.html&amp;usg=__vZl4GzlyHc5ZCF1iwBBAyid_Gfs=&amp;h=216&amp;w=318&amp;sz=8&amp;hl=ru&amp;start=83&amp;um=1&amp;tbnid=jpqHaGZAfCsSmM:&amp;tbnh=80&amp;tbnw=118&amp;prev=/images?q=%D1%83%D0%BA%D1%83%D1%81%D1%8B+%D0%B7%D0%BC%D0%B5%D0%B9&amp;ndsp=20&amp;hl=ru&amp;lr=&amp;sa=N&amp;start=80&amp;um=1&amp;newwindow=1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hyperlink" Target="http://enemies.name/pic/gyurza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2.jpeg"/><Relationship Id="rId4" Type="http://schemas.openxmlformats.org/officeDocument/2006/relationships/hyperlink" Target="http://dic.academic.ru/pictures/enwiki/77/Macrovipera-lebetina-turanica-1.jpg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hyperlink" Target="http://dic.academic.ru/pictures/enwiki/76/L14cobra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4.jpeg"/><Relationship Id="rId4" Type="http://schemas.openxmlformats.org/officeDocument/2006/relationships/hyperlink" Target="http://www.floranimal.ru/pages/animal/k/1434.jpg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images.google.ru/imgres?imgurl=http://excelsior.gsd-online.ru/1_01/neotlojka/pic19_13.jpg&amp;imgrefurl=http://excelsior.gsd-online.ru/1_01/neotlojka/neotlojka.htm&amp;usg=__1bW3UrF-F4joXXqMZzplj0IrT7Q=&amp;h=284&amp;w=304&amp;sz=37&amp;hl=ru&amp;start=32&amp;um=1&amp;tbnid=arNrDVtoVcsOHM:&amp;tbnh=108&amp;tbnw=116&amp;prev=/images?q=%D1%83%D0%BA%D1%83%D1%81%D1%8B+%D0%B7%D0%BC%D0%B5%D0%B9&amp;ndsp=20&amp;hl=ru&amp;lr=&amp;sa=N&amp;start=20&amp;um=1&amp;newwindow=1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hyperlink" Target="http://images.google.ru/imgres?imgurl=http://aqua-room.com/img/2008/004/img_057.jpg&amp;imgrefurl=http://aqua-room.com/2009/04/08/kak-lechit-ukus-zmei/&amp;usg=__1hF_sEfrtTa1VzZj9Do6BRv1AYc=&amp;h=293&amp;w=400&amp;sz=154&amp;hl=ru&amp;start=27&amp;um=1&amp;tbnid=Cz3_wLW0bjUufM:&amp;tbnh=91&amp;tbnw=124&amp;prev=/images?q=%D1%83%D0%BA%D1%83%D1%81%D1%8B+%D0%B7%D0%BC%D0%B5%D0%B9&amp;ndsp=20&amp;hl=ru&amp;lr=&amp;sa=N&amp;start=20&amp;um=1&amp;newwindow=1" TargetMode="Externa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jpeg"/><Relationship Id="rId7" Type="http://schemas.openxmlformats.org/officeDocument/2006/relationships/image" Target="../media/image47.jpeg"/><Relationship Id="rId2" Type="http://schemas.openxmlformats.org/officeDocument/2006/relationships/hyperlink" Target="http://res.krasu.ru/nature/r/shit6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armet.ru/wp-content/uploads/2008/04/gurza.jpg" TargetMode="External"/><Relationship Id="rId5" Type="http://schemas.openxmlformats.org/officeDocument/2006/relationships/image" Target="../media/image46.jpeg"/><Relationship Id="rId4" Type="http://schemas.openxmlformats.org/officeDocument/2006/relationships/hyperlink" Target="http://pics.photographer.ru/nonstop/pics/pictures/387/387064.jpg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7" Type="http://schemas.openxmlformats.org/officeDocument/2006/relationships/image" Target="../media/image50.jpeg"/><Relationship Id="rId2" Type="http://schemas.openxmlformats.org/officeDocument/2006/relationships/hyperlink" Target="http://www.narmet.ru/wp-content/uploads/2008/04/sredneaziatskaya-kobra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c.academic.ru/pictures/enc_medicine/0291100232.jpg" TargetMode="External"/><Relationship Id="rId5" Type="http://schemas.openxmlformats.org/officeDocument/2006/relationships/image" Target="../media/image49.jpeg"/><Relationship Id="rId4" Type="http://schemas.openxmlformats.org/officeDocument/2006/relationships/hyperlink" Target="http://upload.wikimedia.org/wikipedia/commons/thumb/4/42/Echis_carinatus_sal.jpg/275px-Echis_carinatus_sal.jpg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2" Type="http://schemas.openxmlformats.org/officeDocument/2006/relationships/hyperlink" Target="http://images.google.ru/imgres?imgurl=http://gamma-aspirin.narod.ru/Image/09.jpg&amp;imgrefurl=http://gamma-aspirin.narod.ru/Turizm.html&amp;usg=__CzRxaVsRPBIVvW1-E2q23_NPlQU=&amp;h=409&amp;w=250&amp;sz=27&amp;hl=ru&amp;start=140&amp;um=1&amp;tbnid=uxYT_5uJ5HXWFM:&amp;tbnh=125&amp;tbnw=76&amp;prev=/images?q=%D1%83%D0%BA%D1%83%D1%81%D1%8B+%D0%B7%D0%BC%D0%B5%D0%B9&amp;ndsp=20&amp;hl=ru&amp;lr=&amp;sa=N&amp;start=120&amp;um=1&amp;newwindow=1" TargetMode="Externa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jpeg"/><Relationship Id="rId2" Type="http://schemas.openxmlformats.org/officeDocument/2006/relationships/hyperlink" Target="http://woman.zelen.ru/fotos/tea12.JPG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hyperlink" Target="http://www.hrono.ru/img/portrety/avicenna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4.jpeg"/><Relationship Id="rId4" Type="http://schemas.openxmlformats.org/officeDocument/2006/relationships/hyperlink" Target="http://vinee.km.ru/picall/10-5.jpg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jpeg"/><Relationship Id="rId2" Type="http://schemas.openxmlformats.org/officeDocument/2006/relationships/hyperlink" Target="http://pokushau.ru/wp-content/uploads/2009/06/1211270276_petrushka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6.jpeg"/><Relationship Id="rId4" Type="http://schemas.openxmlformats.org/officeDocument/2006/relationships/hyperlink" Target="http://gorod.tomsk.ru/uploads/36111/1241857570/zelen_petrushka.jpg" TargetMode="Externa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jpeg"/><Relationship Id="rId2" Type="http://schemas.openxmlformats.org/officeDocument/2006/relationships/hyperlink" Target="http://travzdrav.ru/wp-content/uploads/2008/10/11562885_garlic.gi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8.jpeg"/><Relationship Id="rId4" Type="http://schemas.openxmlformats.org/officeDocument/2006/relationships/hyperlink" Target="http://www.photoforum.ru/f/photo/000/111/111949_39.jpg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jpeg"/><Relationship Id="rId2" Type="http://schemas.openxmlformats.org/officeDocument/2006/relationships/hyperlink" Target="http://uaprom.net/img/15823/listlavr1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0.jpeg"/><Relationship Id="rId4" Type="http://schemas.openxmlformats.org/officeDocument/2006/relationships/hyperlink" Target="http://www.supersadovnik.ru/dbimage.aspx?id=31472" TargetMode="Externa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jpeg"/><Relationship Id="rId7" Type="http://schemas.openxmlformats.org/officeDocument/2006/relationships/image" Target="../media/image63.jpeg"/><Relationship Id="rId2" Type="http://schemas.openxmlformats.org/officeDocument/2006/relationships/hyperlink" Target="http://www.supervita.ru/pics/6035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extrasalt.ru/photos/1008.jpg" TargetMode="External"/><Relationship Id="rId5" Type="http://schemas.openxmlformats.org/officeDocument/2006/relationships/image" Target="../media/image62.jpeg"/><Relationship Id="rId4" Type="http://schemas.openxmlformats.org/officeDocument/2006/relationships/hyperlink" Target="http://www.fotobank.ru/img/P002-0671.jpg?size=l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jpeg"/><Relationship Id="rId2" Type="http://schemas.openxmlformats.org/officeDocument/2006/relationships/hyperlink" Target="http://www.raspak.ru/images/gorchica_10big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jpeg"/><Relationship Id="rId4" Type="http://schemas.openxmlformats.org/officeDocument/2006/relationships/hyperlink" Target="http://www.uksus.com/images/500.jp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9.jpeg"/><Relationship Id="rId2" Type="http://schemas.openxmlformats.org/officeDocument/2006/relationships/hyperlink" Target="http://balatsky.ru/GALLERY/maxi/shit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dic.academic.ru/pictures/enc_colier/1556_027.jpg" TargetMode="External"/><Relationship Id="rId5" Type="http://schemas.openxmlformats.org/officeDocument/2006/relationships/image" Target="../media/image8.jpeg"/><Relationship Id="rId4" Type="http://schemas.openxmlformats.org/officeDocument/2006/relationships/hyperlink" Target="http://uralpress.ru/show_thumbinail.php?w=980&amp;image=img/114087_pushkin379.jpg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jpeg"/><Relationship Id="rId7" Type="http://schemas.openxmlformats.org/officeDocument/2006/relationships/image" Target="../media/image68.jpeg"/><Relationship Id="rId2" Type="http://schemas.openxmlformats.org/officeDocument/2006/relationships/hyperlink" Target="http://www.rainempire.com/all_picture/diff/amiak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rafamania.net/uploads/posts/2009-05/1242674148_gu43ugyur.jpg" TargetMode="External"/><Relationship Id="rId5" Type="http://schemas.openxmlformats.org/officeDocument/2006/relationships/image" Target="../media/image67.jpeg"/><Relationship Id="rId4" Type="http://schemas.openxmlformats.org/officeDocument/2006/relationships/hyperlink" Target="http://www.povarenok.ru/images/all/70987.jpg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jpeg"/><Relationship Id="rId2" Type="http://schemas.openxmlformats.org/officeDocument/2006/relationships/hyperlink" Target="http://www.stihi.ru/pics/2009/03/20/134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0.jpeg"/><Relationship Id="rId4" Type="http://schemas.openxmlformats.org/officeDocument/2006/relationships/hyperlink" Target="http://www.stihi.ru/pics/2009/02/18/4593.jpg" TargetMode="Externa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jpeg"/><Relationship Id="rId7" Type="http://schemas.openxmlformats.org/officeDocument/2006/relationships/image" Target="../media/image73.jpeg"/><Relationship Id="rId2" Type="http://schemas.openxmlformats.org/officeDocument/2006/relationships/hyperlink" Target="http://www.seti.ee/narva/uploads/newbb/10862_489458c0e8696.jp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australia.ru/venomous/pix/taipan2.jpg" TargetMode="External"/><Relationship Id="rId5" Type="http://schemas.openxmlformats.org/officeDocument/2006/relationships/image" Target="../media/image72.jpeg"/><Relationship Id="rId4" Type="http://schemas.openxmlformats.org/officeDocument/2006/relationships/hyperlink" Target="http://www.spletni.com.ua/media/04-0225-yad.jpg" TargetMode="Externa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4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5.jpeg"/><Relationship Id="rId2" Type="http://schemas.openxmlformats.org/officeDocument/2006/relationships/hyperlink" Target="http://www.rosfoto.ru/photos/big/0014000/014802_1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6.jpeg"/><Relationship Id="rId4" Type="http://schemas.openxmlformats.org/officeDocument/2006/relationships/hyperlink" Target="http://nature.baikal.ru/phs/norm/19723.jpg" TargetMode="Externa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jpeg"/><Relationship Id="rId2" Type="http://schemas.openxmlformats.org/officeDocument/2006/relationships/hyperlink" Target="http://photos1.hi5.com/0026/890/701/Ke1yue890701-02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8.jpeg"/><Relationship Id="rId4" Type="http://schemas.openxmlformats.org/officeDocument/2006/relationships/hyperlink" Target="http://www.floranimal.ru/pages/animal/k/1432.jpg" TargetMode="Externa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jpeg"/><Relationship Id="rId2" Type="http://schemas.openxmlformats.org/officeDocument/2006/relationships/hyperlink" Target="http://dic.academic.ru/pictures/enc_medicine/0291100232.jpg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jpeg"/><Relationship Id="rId7" Type="http://schemas.openxmlformats.org/officeDocument/2006/relationships/image" Target="../media/image81.jpeg"/><Relationship Id="rId2" Type="http://schemas.openxmlformats.org/officeDocument/2006/relationships/hyperlink" Target="http://bm.img.com.ua/img/prikol/images/large/9/5/98559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ld-kaa.mail15.com/images/piton.jpg" TargetMode="External"/><Relationship Id="rId5" Type="http://schemas.openxmlformats.org/officeDocument/2006/relationships/image" Target="../media/image80.jpeg"/><Relationship Id="rId4" Type="http://schemas.openxmlformats.org/officeDocument/2006/relationships/hyperlink" Target="http://gazeta.sebastopol.ua/2005/37/vopros3.jpg" TargetMode="Externa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2.jpeg"/><Relationship Id="rId2" Type="http://schemas.openxmlformats.org/officeDocument/2006/relationships/hyperlink" Target="http://img.ntv.ru/home/news/20070815/udav_std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3.jpeg"/><Relationship Id="rId4" Type="http://schemas.openxmlformats.org/officeDocument/2006/relationships/hyperlink" Target="http://www.dront.ru/news/236.jp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images.google.ru/imgres?imgurl=http://www.project-omega.narod.ru/system/med/20.files/157.jpg&amp;imgrefurl=http://www.project-omega.narod.ru/system/med/20.htm&amp;usg=__rDmoyzBvHK1MkDBJCJZ-ZFpBASQ=&amp;h=168&amp;w=183&amp;sz=10&amp;hl=ru&amp;start=26&amp;um=1&amp;tbnid=SSDJ21OlieNbvM:&amp;tbnh=94&amp;tbnw=102&amp;prev=/images?q=%D1%83%D0%BA%D1%83%D1%81%D1%8B+%D0%B7%D0%BC%D0%B5%D0%B9&amp;ndsp=20&amp;hl=ru&amp;lr=&amp;sa=N&amp;start=20&amp;um=1&amp;newwindow=1" TargetMode="External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4.jpeg"/><Relationship Id="rId7" Type="http://schemas.openxmlformats.org/officeDocument/2006/relationships/image" Target="../media/image86.jpeg"/><Relationship Id="rId2" Type="http://schemas.openxmlformats.org/officeDocument/2006/relationships/hyperlink" Target="http://www.animalpicturesarchive.com/animal/a6/Oxyuranus_scutellatus02-Taipan-by_Dennis_Desmond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loranimal.ru/gallery/small/1122.jpg" TargetMode="External"/><Relationship Id="rId5" Type="http://schemas.openxmlformats.org/officeDocument/2006/relationships/image" Target="../media/image85.jpeg"/><Relationship Id="rId4" Type="http://schemas.openxmlformats.org/officeDocument/2006/relationships/hyperlink" Target="http://big-snake.narod.ru/enc/Reptilia/Serpentes/Hydrophiidae/Oxyuranus/Oxyuranus_scutellatus_scutellatus04.jpg" TargetMode="Externa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jpeg"/><Relationship Id="rId7" Type="http://schemas.openxmlformats.org/officeDocument/2006/relationships/image" Target="../media/image89.jpeg"/><Relationship Id="rId2" Type="http://schemas.openxmlformats.org/officeDocument/2006/relationships/hyperlink" Target="http://www.e-crimea.info/pictures/h_9eNKUnDEgm1vwXYByaPuk6dIqpO4l0JA_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forum.academ.org/uploads/monthly_09_2006/post-2805597-1158319626.jpg" TargetMode="External"/><Relationship Id="rId5" Type="http://schemas.openxmlformats.org/officeDocument/2006/relationships/image" Target="../media/image88.jpeg"/><Relationship Id="rId4" Type="http://schemas.openxmlformats.org/officeDocument/2006/relationships/hyperlink" Target="http://spim.ru/i/tolk/gaduka.jpg" TargetMode="External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emoclub.ru/img/i-serpent.jpg" TargetMode="External"/><Relationship Id="rId3" Type="http://schemas.openxmlformats.org/officeDocument/2006/relationships/image" Target="../media/image90.jpeg"/><Relationship Id="rId7" Type="http://schemas.openxmlformats.org/officeDocument/2006/relationships/image" Target="../media/image92.jpeg"/><Relationship Id="rId2" Type="http://schemas.openxmlformats.org/officeDocument/2006/relationships/hyperlink" Target="http://www.podvodoi.ru/Photos/Maldives2003/SeaSnake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reefed.edu.au/__data/assets/image/0017/18134/olive_sea_snake_2.jpg" TargetMode="External"/><Relationship Id="rId11" Type="http://schemas.openxmlformats.org/officeDocument/2006/relationships/image" Target="../media/image94.jpeg"/><Relationship Id="rId5" Type="http://schemas.openxmlformats.org/officeDocument/2006/relationships/image" Target="../media/image91.jpeg"/><Relationship Id="rId10" Type="http://schemas.openxmlformats.org/officeDocument/2006/relationships/hyperlink" Target="http://foto.awd.ru/data/media/3/P1015064_600.jpg" TargetMode="External"/><Relationship Id="rId4" Type="http://schemas.openxmlformats.org/officeDocument/2006/relationships/hyperlink" Target="http://museumimb.ru/assets/images/bat/0024.jpg" TargetMode="External"/><Relationship Id="rId9" Type="http://schemas.openxmlformats.org/officeDocument/2006/relationships/image" Target="../media/image93.jpe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5.jpeg"/><Relationship Id="rId7" Type="http://schemas.openxmlformats.org/officeDocument/2006/relationships/image" Target="../media/image97.jpeg"/><Relationship Id="rId2" Type="http://schemas.openxmlformats.org/officeDocument/2006/relationships/hyperlink" Target="http://www.arimoya.ru/img/sea_serpent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floranimal.ru/families/2327.jpg" TargetMode="External"/><Relationship Id="rId5" Type="http://schemas.openxmlformats.org/officeDocument/2006/relationships/image" Target="../media/image96.jpeg"/><Relationship Id="rId4" Type="http://schemas.openxmlformats.org/officeDocument/2006/relationships/hyperlink" Target="http://artnow.ru/img/21000/21695.jpg" TargetMode="Externa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8.jpeg"/><Relationship Id="rId7" Type="http://schemas.openxmlformats.org/officeDocument/2006/relationships/image" Target="../media/image100.jpeg"/><Relationship Id="rId2" Type="http://schemas.openxmlformats.org/officeDocument/2006/relationships/hyperlink" Target="http://www.vokrugsveta.ru/img/cmn/2006/07/12/008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apteka.ua/images/archives/588/images/020_3.jpg" TargetMode="External"/><Relationship Id="rId5" Type="http://schemas.openxmlformats.org/officeDocument/2006/relationships/image" Target="../media/image99.jpeg"/><Relationship Id="rId4" Type="http://schemas.openxmlformats.org/officeDocument/2006/relationships/hyperlink" Target="http://smoking-room.ru/data/pnp/yad_evol/9917.jpg" TargetMode="Externa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images.google.ru/imgres?imgurl=http://travmirovanie.ru/wp-content/uploads/2009/03/picunok14.jpg&amp;imgrefurl=http://travmirovanie.ru/category/zmeinyj-yad&amp;usg=__1eqYSD4wMqUm0oV_rLgN3DDkyHg=&amp;h=448&amp;w=300&amp;sz=76&amp;hl=ru&amp;start=56&amp;um=1&amp;tbnid=WliBbV_pNQKw3M:&amp;tbnh=127&amp;tbnw=85&amp;prev=/images?q=%D1%83%D0%BA%D1%83%D1%81%D1%8B+%D0%B7%D0%BC%D0%B5%D0%B9&amp;ndsp=20&amp;hl=ru&amp;lr=&amp;sa=N&amp;start=40&amp;um=1&amp;newwindow=1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images.google.ru/imgres?imgurl=http://www.1st-aid.ru/images/image238.jpg&amp;imgrefurl=http://www.1st-aid.ru/page_8_9.shtml&amp;usg=__l3IuGkIuklGYpjQ1hh_3C3g1L_g=&amp;h=140&amp;w=328&amp;sz=12&amp;hl=ru&amp;start=38&amp;um=1&amp;tbnid=WZSslnnjy9BGMM:&amp;tbnh=50&amp;tbnw=118&amp;prev=/images?q=%D1%83%D0%BA%D1%83%D1%81%D1%8B+%D0%B7%D0%BC%D0%B5%D0%B9&amp;ndsp=20&amp;hl=ru&amp;lr=&amp;sa=N&amp;start=20&amp;um=1&amp;newwindow=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images.google.ru/imgres?imgurl=http://proteks.ru/wp-content/uploads/2009/05/d183d0bad183d181d18b.jpg&amp;imgrefurl=http://www.proteks.ru/archives/32&amp;usg=__hfDU_maaW9d9P6EfOT7tpNEzUX8=&amp;h=300&amp;w=400&amp;sz=25&amp;hl=ru&amp;start=139&amp;um=1&amp;tbnid=iYplKwk944IHHM:&amp;tbnh=93&amp;tbnw=124&amp;prev=/images?q=%D1%83%D0%BA%D1%83%D1%81%D1%8B+%D0%B7%D0%BC%D0%B5%D0%B9&amp;ndsp=20&amp;hl=ru&amp;lr=&amp;sa=N&amp;start=120&amp;um=1&amp;newwindow=1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71480"/>
            <a:ext cx="7772400" cy="1470025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Укуси </a:t>
            </a:r>
            <a:r>
              <a:rPr lang="ru-RU" sz="9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змій</a:t>
            </a:r>
            <a:endParaRPr lang="ru-RU" sz="9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48130" name="Picture 2" descr="http://images.google.com/images?q=tbn:q237cxhWzESFDM:www.cultinfo.ru/fulltext/1/001/010/001/28379116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2714620"/>
            <a:ext cx="3946948" cy="242889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6429388" y="5429264"/>
            <a:ext cx="248831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Робота учня 11-Б класу</a:t>
            </a:r>
          </a:p>
          <a:p>
            <a:r>
              <a:rPr lang="uk-UA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Потапенка</a:t>
            </a:r>
            <a:r>
              <a:rPr lang="uk-UA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Юрія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 </a:t>
            </a:r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місцевих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симптомів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відносяться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40030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біль</a:t>
            </a:r>
            <a:r>
              <a:rPr lang="ru-RU" b="1" dirty="0" smtClean="0">
                <a:solidFill>
                  <a:srgbClr val="0000FF"/>
                </a:solidFill>
              </a:rPr>
              <a:t>, набряк, </a:t>
            </a:r>
            <a:r>
              <a:rPr lang="ru-RU" b="1" dirty="0" err="1" smtClean="0">
                <a:solidFill>
                  <a:srgbClr val="0000FF"/>
                </a:solidFill>
              </a:rPr>
              <a:t>підшкірні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крововиливи</a:t>
            </a:r>
            <a:r>
              <a:rPr lang="ru-RU" b="1" dirty="0" smtClean="0">
                <a:solidFill>
                  <a:srgbClr val="0000FF"/>
                </a:solidFill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</a:rPr>
              <a:t>утворення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пухирів</a:t>
            </a:r>
            <a:r>
              <a:rPr lang="ru-RU" b="1" dirty="0" smtClean="0">
                <a:solidFill>
                  <a:srgbClr val="0000FF"/>
                </a:solidFill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</a:rPr>
              <a:t>наповнених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кров'яним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вмістом</a:t>
            </a:r>
            <a:r>
              <a:rPr lang="ru-RU" b="1" dirty="0" smtClean="0">
                <a:solidFill>
                  <a:srgbClr val="0000FF"/>
                </a:solidFill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</a:rPr>
              <a:t>збільшення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регіонарних</a:t>
            </a:r>
            <a:r>
              <a:rPr lang="ru-RU" b="1" dirty="0" smtClean="0">
                <a:solidFill>
                  <a:srgbClr val="0000FF"/>
                </a:solidFill>
              </a:rPr>
              <a:t> (</a:t>
            </a:r>
            <a:r>
              <a:rPr lang="ru-RU" b="1" dirty="0" err="1" smtClean="0">
                <a:solidFill>
                  <a:srgbClr val="0000FF"/>
                </a:solidFill>
              </a:rPr>
              <a:t>найближчих</a:t>
            </a:r>
            <a:r>
              <a:rPr lang="ru-RU" b="1" dirty="0" smtClean="0">
                <a:solidFill>
                  <a:srgbClr val="0000FF"/>
                </a:solidFill>
              </a:rPr>
              <a:t>) </a:t>
            </a:r>
            <a:r>
              <a:rPr lang="ru-RU" b="1" dirty="0" err="1" smtClean="0">
                <a:solidFill>
                  <a:srgbClr val="0000FF"/>
                </a:solidFill>
              </a:rPr>
              <a:t>лімфовузлів</a:t>
            </a:r>
            <a:r>
              <a:rPr lang="ru-RU" b="1" dirty="0" smtClean="0">
                <a:solidFill>
                  <a:srgbClr val="0000FF"/>
                </a:solidFill>
              </a:rPr>
              <a:t>.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5842" name="Picture 2" descr="http://tbn0.google.com/images?q=tbn:3g9k8wx9PU-KzM:http://sam.kg/uploads/posts/thumbs/1186646195_ukus_012_7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929066"/>
            <a:ext cx="3119450" cy="2339588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35844" name="Picture 4" descr="http://tbn2.google.com/images?q=tbn:yJ9GaC_Tmbs5jM:http://www.fotobank.ru/img/R015-0819.jpg%3Fsize%3Dl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3929066"/>
            <a:ext cx="3253863" cy="244633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Загальні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симптоми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отруєння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2185989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err="1" smtClean="0">
                <a:solidFill>
                  <a:srgbClr val="0000FF"/>
                </a:solidFill>
              </a:rPr>
              <a:t>задишка</a:t>
            </a:r>
            <a:r>
              <a:rPr lang="ru-RU" b="1" dirty="0" smtClean="0">
                <a:solidFill>
                  <a:srgbClr val="0000FF"/>
                </a:solidFill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</a:rPr>
              <a:t>запаморочення</a:t>
            </a:r>
            <a:r>
              <a:rPr lang="ru-RU" b="1" dirty="0" smtClean="0">
                <a:solidFill>
                  <a:srgbClr val="0000FF"/>
                </a:solidFill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</a:rPr>
              <a:t>серцебиття</a:t>
            </a:r>
            <a:r>
              <a:rPr lang="ru-RU" b="1" dirty="0" smtClean="0">
                <a:solidFill>
                  <a:srgbClr val="0000FF"/>
                </a:solidFill>
              </a:rPr>
              <a:t>, </a:t>
            </a:r>
            <a:r>
              <a:rPr lang="ru-RU" b="1" dirty="0" err="1" smtClean="0">
                <a:solidFill>
                  <a:srgbClr val="0000FF"/>
                </a:solidFill>
              </a:rPr>
              <a:t>частий</a:t>
            </a:r>
            <a:r>
              <a:rPr lang="ru-RU" b="1" dirty="0" smtClean="0">
                <a:solidFill>
                  <a:srgbClr val="0000FF"/>
                </a:solidFill>
              </a:rPr>
              <a:t> пульс, </a:t>
            </a:r>
            <a:r>
              <a:rPr lang="ru-RU" b="1" dirty="0" err="1" smtClean="0">
                <a:solidFill>
                  <a:srgbClr val="0000FF"/>
                </a:solidFill>
              </a:rPr>
              <a:t>нудота</a:t>
            </a:r>
            <a:r>
              <a:rPr lang="ru-RU" b="1" dirty="0" smtClean="0">
                <a:solidFill>
                  <a:srgbClr val="0000FF"/>
                </a:solidFill>
              </a:rPr>
              <a:t> (</a:t>
            </a:r>
            <a:r>
              <a:rPr lang="ru-RU" b="1" dirty="0" err="1" smtClean="0">
                <a:solidFill>
                  <a:srgbClr val="0000FF"/>
                </a:solidFill>
              </a:rPr>
              <a:t>іноді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блювота</a:t>
            </a:r>
            <a:r>
              <a:rPr lang="ru-RU" b="1" dirty="0" smtClean="0">
                <a:solidFill>
                  <a:srgbClr val="0000FF"/>
                </a:solidFill>
              </a:rPr>
              <a:t>), </a:t>
            </a:r>
            <a:r>
              <a:rPr lang="ru-RU" b="1" dirty="0" err="1" smtClean="0">
                <a:solidFill>
                  <a:srgbClr val="0000FF"/>
                </a:solidFill>
              </a:rPr>
              <a:t>непритомний</a:t>
            </a:r>
            <a:r>
              <a:rPr lang="ru-RU" b="1" dirty="0" smtClean="0">
                <a:solidFill>
                  <a:srgbClr val="0000FF"/>
                </a:solidFill>
              </a:rPr>
              <a:t> стан, </a:t>
            </a:r>
            <a:r>
              <a:rPr lang="ru-RU" b="1" dirty="0" err="1" smtClean="0">
                <a:solidFill>
                  <a:srgbClr val="0000FF"/>
                </a:solidFill>
              </a:rPr>
              <a:t>колапс</a:t>
            </a:r>
            <a:r>
              <a:rPr lang="ru-RU" b="1" dirty="0" smtClean="0">
                <a:solidFill>
                  <a:srgbClr val="0000FF"/>
                </a:solidFill>
              </a:rPr>
              <a:t> </a:t>
            </a:r>
            <a:r>
              <a:rPr lang="ru-RU" b="1" dirty="0" err="1" smtClean="0">
                <a:solidFill>
                  <a:srgbClr val="0000FF"/>
                </a:solidFill>
              </a:rPr>
              <a:t>або</a:t>
            </a:r>
            <a:r>
              <a:rPr lang="ru-RU" b="1" dirty="0" smtClean="0">
                <a:solidFill>
                  <a:srgbClr val="0000FF"/>
                </a:solidFill>
              </a:rPr>
              <a:t> шок. 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34820" name="Picture 4" descr="http://images.google.com/images?q=tbn:SSDJ21OlieNbvM:www.project-omega.narod.ru/system/med/20.files/15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0364" y="3429000"/>
            <a:ext cx="2857520" cy="2633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5"/>
            <a:ext cx="8229600" cy="378621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Перші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хвилини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після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зміїного</a:t>
            </a:r>
            <a:r>
              <a:rPr lang="ru-RU" dirty="0" smtClean="0">
                <a:solidFill>
                  <a:srgbClr val="0000FF"/>
                </a:solidFill>
              </a:rPr>
              <a:t> укусу </a:t>
            </a:r>
            <a:r>
              <a:rPr lang="ru-RU" dirty="0" err="1" smtClean="0">
                <a:solidFill>
                  <a:srgbClr val="0000FF"/>
                </a:solidFill>
              </a:rPr>
              <a:t>потерпілий</a:t>
            </a:r>
            <a:r>
              <a:rPr lang="ru-RU" dirty="0" smtClean="0">
                <a:solidFill>
                  <a:srgbClr val="0000FF"/>
                </a:solidFill>
              </a:rPr>
              <a:t> не </a:t>
            </a:r>
            <a:r>
              <a:rPr lang="ru-RU" dirty="0" err="1" smtClean="0">
                <a:solidFill>
                  <a:srgbClr val="0000FF"/>
                </a:solidFill>
              </a:rPr>
              <a:t>відчуває</a:t>
            </a:r>
            <a:r>
              <a:rPr lang="ru-RU" dirty="0" smtClean="0">
                <a:solidFill>
                  <a:srgbClr val="0000FF"/>
                </a:solidFill>
              </a:rPr>
              <a:t> сильного болю. Але </a:t>
            </a:r>
            <a:r>
              <a:rPr lang="ru-RU" dirty="0" err="1" smtClean="0">
                <a:solidFill>
                  <a:srgbClr val="0000FF"/>
                </a:solidFill>
              </a:rPr>
              <a:t>вже</a:t>
            </a:r>
            <a:r>
              <a:rPr lang="ru-RU" dirty="0" smtClean="0">
                <a:solidFill>
                  <a:srgbClr val="0000FF"/>
                </a:solidFill>
              </a:rPr>
              <a:t> через 10-15 </a:t>
            </a:r>
            <a:r>
              <a:rPr lang="ru-RU" dirty="0" err="1" smtClean="0">
                <a:solidFill>
                  <a:srgbClr val="0000FF"/>
                </a:solidFill>
              </a:rPr>
              <a:t>хвилин</a:t>
            </a:r>
            <a:r>
              <a:rPr lang="ru-RU" dirty="0" smtClean="0">
                <a:solidFill>
                  <a:srgbClr val="0000FF"/>
                </a:solidFill>
              </a:rPr>
              <a:t> вона </a:t>
            </a:r>
            <a:r>
              <a:rPr lang="ru-RU" dirty="0" err="1" smtClean="0">
                <a:solidFill>
                  <a:srgbClr val="0000FF"/>
                </a:solidFill>
              </a:rPr>
              <a:t>починає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посилюватися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набуваючи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пекучий</a:t>
            </a:r>
            <a:r>
              <a:rPr lang="ru-RU" dirty="0" smtClean="0">
                <a:solidFill>
                  <a:srgbClr val="0000FF"/>
                </a:solidFill>
              </a:rPr>
              <a:t> характер, особливо в </a:t>
            </a:r>
            <a:r>
              <a:rPr lang="ru-RU" dirty="0" err="1" smtClean="0">
                <a:solidFill>
                  <a:srgbClr val="0000FF"/>
                </a:solidFill>
              </a:rPr>
              <a:t>області</a:t>
            </a:r>
            <a:r>
              <a:rPr lang="ru-RU" dirty="0" smtClean="0">
                <a:solidFill>
                  <a:srgbClr val="0000FF"/>
                </a:solidFill>
              </a:rPr>
              <a:t> укусу. </a:t>
            </a:r>
            <a:r>
              <a:rPr lang="ru-RU" dirty="0" err="1" smtClean="0">
                <a:solidFill>
                  <a:srgbClr val="0000FF"/>
                </a:solidFill>
              </a:rPr>
              <a:t>Якщо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людині</a:t>
            </a:r>
            <a:r>
              <a:rPr lang="ru-RU" dirty="0" smtClean="0">
                <a:solidFill>
                  <a:srgbClr val="0000FF"/>
                </a:solidFill>
              </a:rPr>
              <a:t> не </a:t>
            </a:r>
            <a:r>
              <a:rPr lang="ru-RU" dirty="0" err="1" smtClean="0">
                <a:solidFill>
                  <a:srgbClr val="0000FF"/>
                </a:solidFill>
              </a:rPr>
              <a:t>надати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допомогу</a:t>
            </a:r>
            <a:r>
              <a:rPr lang="ru-RU" dirty="0" smtClean="0">
                <a:solidFill>
                  <a:srgbClr val="0000FF"/>
                </a:solidFill>
              </a:rPr>
              <a:t>, то </a:t>
            </a:r>
            <a:r>
              <a:rPr lang="ru-RU" dirty="0" err="1" smtClean="0">
                <a:solidFill>
                  <a:srgbClr val="0000FF"/>
                </a:solidFill>
              </a:rPr>
              <a:t>болісна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біль</a:t>
            </a:r>
            <a:r>
              <a:rPr lang="ru-RU" dirty="0" smtClean="0">
                <a:solidFill>
                  <a:srgbClr val="0000FF"/>
                </a:solidFill>
              </a:rPr>
              <a:t> буде </a:t>
            </a:r>
            <a:r>
              <a:rPr lang="ru-RU" dirty="0" err="1" smtClean="0">
                <a:solidFill>
                  <a:srgbClr val="0000FF"/>
                </a:solidFill>
              </a:rPr>
              <a:t>тривати</a:t>
            </a:r>
            <a:r>
              <a:rPr lang="ru-RU" dirty="0" smtClean="0">
                <a:solidFill>
                  <a:srgbClr val="0000FF"/>
                </a:solidFill>
              </a:rPr>
              <a:t> 3-5 </a:t>
            </a:r>
            <a:r>
              <a:rPr lang="ru-RU" dirty="0" err="1" smtClean="0">
                <a:solidFill>
                  <a:srgbClr val="0000FF"/>
                </a:solidFill>
              </a:rPr>
              <a:t>днів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33794" name="Picture 2" descr="http://tbn1.google.com/images?q=tbn:MfqJAgVC1wxrtM:http://vi.i.ua/videos/5/7/f1367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3714752"/>
            <a:ext cx="3208288" cy="241981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50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3796" name="Picture 4" descr="http://tbn0.google.com/images?q=tbn:-F1UcHoJRDWTEM:https://gorod48.ru/images/uploads/1180173678-dsc_3456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2910" y="4000504"/>
            <a:ext cx="3252521" cy="2303872"/>
          </a:xfrm>
          <a:prstGeom prst="ellipse">
            <a:avLst/>
          </a:prstGeom>
          <a:ln w="63500" cap="rnd">
            <a:solidFill>
              <a:schemeClr val="accent3">
                <a:lumMod val="50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429684" cy="20002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Укуси в </a:t>
            </a:r>
            <a:r>
              <a:rPr lang="ru-RU" dirty="0" err="1" smtClean="0">
                <a:solidFill>
                  <a:srgbClr val="0000FF"/>
                </a:solidFill>
              </a:rPr>
              <a:t>тулуб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руки </a:t>
            </a:r>
            <a:r>
              <a:rPr lang="ru-RU" dirty="0" err="1" smtClean="0">
                <a:solidFill>
                  <a:srgbClr val="0000FF"/>
                </a:solidFill>
              </a:rPr>
              <a:t>небезпечні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тим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що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подібних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випадках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отрута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швидше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розноситься</a:t>
            </a:r>
            <a:r>
              <a:rPr lang="ru-RU" dirty="0" smtClean="0">
                <a:solidFill>
                  <a:srgbClr val="0000FF"/>
                </a:solidFill>
              </a:rPr>
              <a:t> по </a:t>
            </a:r>
            <a:r>
              <a:rPr lang="ru-RU" dirty="0" err="1" smtClean="0">
                <a:solidFill>
                  <a:srgbClr val="0000FF"/>
                </a:solidFill>
              </a:rPr>
              <a:t>всьому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організму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32770" name="Picture 2" descr="http://tbn0.google.com/images?q=tbn:C4ykPggILIiKMM:http://medportal.ru/common/Stat_i/Stat_i_enciklopedii/339nmk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6574" y="3214686"/>
            <a:ext cx="3503537" cy="229077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4" name="Picture 2" descr="http://images.google.com/images?q=tbn:iDr5sza2VRQTKM:peredohni.ru/uploads/07/0702/070209/070209_peredohni.ru_hair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3214686"/>
            <a:ext cx="3797085" cy="2328879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785926"/>
            <a:ext cx="7772400" cy="1470025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Надання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допомоги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ru-RU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" name="mxBigArticlePreview" descr="http://www.megabook.ru/MObjects/DATA4P/otherfiles/rykunova10582.jpg">
            <a:hlinkClick r:id="rId2" tgtFrame="_blank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7422" y="3143248"/>
            <a:ext cx="3857652" cy="285752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1746" name="Picture 2" descr="http://tbn3.google.com/images?q=tbn:Z_RTxZUWKG-ISM:http://firsthomehelp.ru/img/logo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357166"/>
            <a:ext cx="1714512" cy="17145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5"/>
            <a:ext cx="8229600" cy="414340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Промити</a:t>
            </a:r>
            <a:r>
              <a:rPr lang="ru-RU" dirty="0" smtClean="0">
                <a:solidFill>
                  <a:srgbClr val="0000FF"/>
                </a:solidFill>
              </a:rPr>
              <a:t> ранки </a:t>
            </a:r>
            <a:r>
              <a:rPr lang="ru-RU" dirty="0" err="1" smtClean="0">
                <a:solidFill>
                  <a:srgbClr val="0000FF"/>
                </a:solidFill>
              </a:rPr>
              <a:t>від</a:t>
            </a:r>
            <a:r>
              <a:rPr lang="ru-RU" dirty="0" smtClean="0">
                <a:solidFill>
                  <a:srgbClr val="0000FF"/>
                </a:solidFill>
              </a:rPr>
              <a:t> укусу </a:t>
            </a:r>
            <a:r>
              <a:rPr lang="ru-RU" dirty="0" err="1" smtClean="0">
                <a:solidFill>
                  <a:srgbClr val="0000FF"/>
                </a:solidFill>
              </a:rPr>
              <a:t>змії</a:t>
            </a:r>
            <a:r>
              <a:rPr lang="ru-RU" dirty="0" smtClean="0">
                <a:solidFill>
                  <a:srgbClr val="0000FF"/>
                </a:solidFill>
              </a:rPr>
              <a:t> водою </a:t>
            </a:r>
            <a:r>
              <a:rPr lang="ru-RU" dirty="0" err="1" smtClean="0">
                <a:solidFill>
                  <a:srgbClr val="0000FF"/>
                </a:solidFill>
              </a:rPr>
              <a:t>або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будь-яким</a:t>
            </a:r>
            <a:r>
              <a:rPr lang="ru-RU" dirty="0" smtClean="0">
                <a:solidFill>
                  <a:srgbClr val="0000FF"/>
                </a:solidFill>
              </a:rPr>
              <a:t> антисептиком. Ранки </a:t>
            </a:r>
            <a:r>
              <a:rPr lang="ru-RU" dirty="0" err="1" smtClean="0">
                <a:solidFill>
                  <a:srgbClr val="0000FF"/>
                </a:solidFill>
              </a:rPr>
              <a:t>від</a:t>
            </a:r>
            <a:r>
              <a:rPr lang="ru-RU" dirty="0" smtClean="0">
                <a:solidFill>
                  <a:srgbClr val="0000FF"/>
                </a:solidFill>
              </a:rPr>
              <a:t> укусу </a:t>
            </a:r>
            <a:r>
              <a:rPr lang="ru-RU" dirty="0" err="1" smtClean="0">
                <a:solidFill>
                  <a:srgbClr val="0000FF"/>
                </a:solidFill>
              </a:rPr>
              <a:t>промивають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кип'яченою</a:t>
            </a:r>
            <a:r>
              <a:rPr lang="ru-RU" dirty="0" smtClean="0">
                <a:solidFill>
                  <a:srgbClr val="0000FF"/>
                </a:solidFill>
              </a:rPr>
              <a:t> водою </a:t>
            </a:r>
            <a:r>
              <a:rPr lang="ru-RU" dirty="0" err="1" smtClean="0">
                <a:solidFill>
                  <a:srgbClr val="0000FF"/>
                </a:solidFill>
              </a:rPr>
              <a:t>або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слабким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розчином</a:t>
            </a:r>
            <a:r>
              <a:rPr lang="ru-RU" dirty="0" smtClean="0">
                <a:solidFill>
                  <a:srgbClr val="0000FF"/>
                </a:solidFill>
              </a:rPr>
              <a:t> перманганату </a:t>
            </a:r>
            <a:r>
              <a:rPr lang="ru-RU" dirty="0" err="1" smtClean="0">
                <a:solidFill>
                  <a:srgbClr val="0000FF"/>
                </a:solidFill>
              </a:rPr>
              <a:t>калію</a:t>
            </a:r>
            <a:r>
              <a:rPr lang="ru-RU" dirty="0" smtClean="0">
                <a:solidFill>
                  <a:srgbClr val="0000FF"/>
                </a:solidFill>
              </a:rPr>
              <a:t> (</a:t>
            </a:r>
            <a:r>
              <a:rPr lang="ru-RU" dirty="0" err="1" smtClean="0">
                <a:solidFill>
                  <a:srgbClr val="0000FF"/>
                </a:solidFill>
              </a:rPr>
              <a:t>марганцівка</a:t>
            </a:r>
            <a:r>
              <a:rPr lang="ru-RU" dirty="0" smtClean="0">
                <a:solidFill>
                  <a:srgbClr val="0000FF"/>
                </a:solidFill>
              </a:rPr>
              <a:t>), </a:t>
            </a:r>
            <a:r>
              <a:rPr lang="ru-RU" dirty="0" err="1" smtClean="0">
                <a:solidFill>
                  <a:srgbClr val="0000FF"/>
                </a:solidFill>
              </a:rPr>
              <a:t>перекису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водню</a:t>
            </a:r>
            <a:r>
              <a:rPr lang="ru-RU" dirty="0" smtClean="0">
                <a:solidFill>
                  <a:srgbClr val="0000FF"/>
                </a:solidFill>
              </a:rPr>
              <a:t> (</a:t>
            </a:r>
            <a:r>
              <a:rPr lang="ru-RU" dirty="0" err="1" smtClean="0">
                <a:solidFill>
                  <a:srgbClr val="0000FF"/>
                </a:solidFill>
              </a:rPr>
              <a:t>гидроперит</a:t>
            </a:r>
            <a:r>
              <a:rPr lang="ru-RU" dirty="0" smtClean="0">
                <a:solidFill>
                  <a:srgbClr val="0000FF"/>
                </a:solidFill>
              </a:rPr>
              <a:t>). </a:t>
            </a:r>
            <a:r>
              <a:rPr lang="ru-RU" dirty="0" err="1" smtClean="0">
                <a:solidFill>
                  <a:srgbClr val="0000FF"/>
                </a:solidFill>
              </a:rPr>
              <a:t>Накладають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суху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пов'язку</a:t>
            </a:r>
            <a:r>
              <a:rPr lang="ru-RU" dirty="0" smtClean="0">
                <a:solidFill>
                  <a:srgbClr val="0000FF"/>
                </a:solidFill>
              </a:rPr>
              <a:t> (</a:t>
            </a:r>
            <a:r>
              <a:rPr lang="ru-RU" dirty="0" err="1" smtClean="0">
                <a:solidFill>
                  <a:srgbClr val="0000FF"/>
                </a:solidFill>
              </a:rPr>
              <a:t>бажано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стерильну</a:t>
            </a:r>
            <a:r>
              <a:rPr lang="ru-RU" dirty="0" smtClean="0">
                <a:solidFill>
                  <a:srgbClr val="0000FF"/>
                </a:solidFill>
              </a:rPr>
              <a:t>).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30724" name="Picture 4" descr="http://tbn2.google.com/images?q=tbn:wlkadIVK7tyyuM:http://home.samgtu.ru/~images/images/8FE1667A9865E15AC83E74B727E5781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9033" y="4357694"/>
            <a:ext cx="2816305" cy="19526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41986" name="Picture 2" descr="http://im5-tub.yandex.ru/i?id=17447503&amp;tov=5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00232" y="4286256"/>
            <a:ext cx="1143008" cy="23021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2"/>
            <a:ext cx="8229600" cy="3114684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Забезпечити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потерпілому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повний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спокій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(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укласти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зігріти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накрити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ковдрами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),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додати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кінцівки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піднесене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положення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для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зменшення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набряку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</a:t>
            </a:r>
            <a:endParaRPr lang="ru-RU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endParaRPr lang="ru-RU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29698" name="Picture 2" descr="http://tbn0.google.com/images?q=tbn:zPWoj6RzKMDpyM:http://www.1st-aid.ru/images/image23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4071942"/>
            <a:ext cx="3834242" cy="1933796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29700" name="Picture 4" descr="http://tbn2.google.com/images?q=tbn:66QSHVzPLieKUM:http://home.samgtu.ru/~images/images/6F7ECADF0BCF0EAF1D67D94088628B8E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29256" y="3857628"/>
            <a:ext cx="3283388" cy="227648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1"/>
            <a:ext cx="8229600" cy="35719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00FF"/>
                </a:solidFill>
              </a:rPr>
              <a:t>На </a:t>
            </a:r>
            <a:r>
              <a:rPr lang="ru-RU" dirty="0" err="1" smtClean="0">
                <a:solidFill>
                  <a:srgbClr val="0000FF"/>
                </a:solidFill>
              </a:rPr>
              <a:t>місце</a:t>
            </a:r>
            <a:r>
              <a:rPr lang="ru-RU" dirty="0" smtClean="0">
                <a:solidFill>
                  <a:srgbClr val="0000FF"/>
                </a:solidFill>
              </a:rPr>
              <a:t> укусу </a:t>
            </a:r>
            <a:r>
              <a:rPr lang="ru-RU" dirty="0" err="1" smtClean="0">
                <a:solidFill>
                  <a:srgbClr val="0000FF"/>
                </a:solidFill>
              </a:rPr>
              <a:t>покласти</a:t>
            </a:r>
            <a:r>
              <a:rPr lang="ru-RU" dirty="0" smtClean="0">
                <a:solidFill>
                  <a:srgbClr val="0000FF"/>
                </a:solidFill>
              </a:rPr>
              <a:t> холод. </a:t>
            </a:r>
            <a:r>
              <a:rPr lang="ru-RU" dirty="0" err="1" smtClean="0">
                <a:solidFill>
                  <a:srgbClr val="0000FF"/>
                </a:solidFill>
              </a:rPr>
              <a:t>Можна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покласти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міхур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льодом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грілку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наповнену</a:t>
            </a:r>
            <a:r>
              <a:rPr lang="ru-RU" dirty="0" smtClean="0">
                <a:solidFill>
                  <a:srgbClr val="0000FF"/>
                </a:solidFill>
              </a:rPr>
              <a:t> холодною водою </a:t>
            </a:r>
            <a:r>
              <a:rPr lang="ru-RU" dirty="0" err="1" smtClean="0">
                <a:solidFill>
                  <a:srgbClr val="0000FF"/>
                </a:solidFill>
              </a:rPr>
              <a:t>або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змочену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холодній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воді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чисту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матерію</a:t>
            </a:r>
            <a:r>
              <a:rPr lang="ru-RU" dirty="0" smtClean="0">
                <a:solidFill>
                  <a:srgbClr val="0000FF"/>
                </a:solidFill>
              </a:rPr>
              <a:t>. Через 10-15 </a:t>
            </a:r>
            <a:r>
              <a:rPr lang="ru-RU" dirty="0" err="1" smtClean="0">
                <a:solidFill>
                  <a:srgbClr val="0000FF"/>
                </a:solidFill>
              </a:rPr>
              <a:t>хвилин</a:t>
            </a:r>
            <a:r>
              <a:rPr lang="ru-RU" dirty="0" smtClean="0">
                <a:solidFill>
                  <a:srgbClr val="0000FF"/>
                </a:solidFill>
              </a:rPr>
              <a:t> холод </a:t>
            </a:r>
            <a:r>
              <a:rPr lang="ru-RU" dirty="0" err="1" smtClean="0">
                <a:solidFill>
                  <a:srgbClr val="0000FF"/>
                </a:solidFill>
              </a:rPr>
              <a:t>необхідно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поміняти</a:t>
            </a:r>
            <a:r>
              <a:rPr lang="ru-RU" dirty="0" smtClean="0">
                <a:solidFill>
                  <a:srgbClr val="0000FF"/>
                </a:solidFill>
              </a:rPr>
              <a:t>. Холод </a:t>
            </a:r>
            <a:r>
              <a:rPr lang="ru-RU" dirty="0" err="1" smtClean="0">
                <a:solidFill>
                  <a:srgbClr val="0000FF"/>
                </a:solidFill>
              </a:rPr>
              <a:t>перешкоджає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швидкому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всмоктуванню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отрути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організм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endParaRPr lang="ru-RU" dirty="0">
              <a:solidFill>
                <a:srgbClr val="0000FF"/>
              </a:solidFill>
            </a:endParaRPr>
          </a:p>
          <a:p>
            <a:endParaRPr lang="ru-RU" dirty="0"/>
          </a:p>
        </p:txBody>
      </p:sp>
      <p:pic>
        <p:nvPicPr>
          <p:cNvPr id="28674" name="Picture 2" descr="http://im0-tub.yandex.ru/i?id=58398556&amp;tov=0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0225" y="4214818"/>
            <a:ext cx="3781805" cy="2286016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28676" name="Picture 4" descr="http://im6-tub.yandex.ru/i?id=58398433&amp;tov=6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7224" y="4222282"/>
            <a:ext cx="3147692" cy="227855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182880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Дати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рясне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пиття</a:t>
            </a:r>
            <a:r>
              <a:rPr lang="ru-RU" dirty="0" smtClean="0">
                <a:solidFill>
                  <a:srgbClr val="0000FF"/>
                </a:solidFill>
              </a:rPr>
              <a:t>, чай, воду (3-4 л) для </a:t>
            </a:r>
            <a:r>
              <a:rPr lang="ru-RU" dirty="0" err="1" smtClean="0">
                <a:solidFill>
                  <a:srgbClr val="0000FF"/>
                </a:solidFill>
              </a:rPr>
              <a:t>зменшення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концентрації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отрути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більш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швидкого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виведення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його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організму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7650" name="Picture 2" descr="http://tbn3.google.com/images?q=tbn:8llHYSp98aRv4M:http://www.lookatme.ru/assets/article_image-image/c8/b9/149605/article_image-image-article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71802" y="3143248"/>
            <a:ext cx="2286016" cy="30480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642918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Запобіжні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заходи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7890" name="Picture 2" descr="http://dl.ziza.ru/other/042011/11/kobra/00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571744"/>
            <a:ext cx="5715000" cy="3581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28680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i="1" dirty="0" smtClean="0">
                <a:solidFill>
                  <a:srgbClr val="0000FF"/>
                </a:solidFill>
              </a:rPr>
              <a:t>    </a:t>
            </a:r>
            <a:r>
              <a:rPr lang="ru-RU" sz="2800" dirty="0" err="1" smtClean="0">
                <a:solidFill>
                  <a:srgbClr val="0000FF"/>
                </a:solidFill>
              </a:rPr>
              <a:t>Від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укусів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змій</a:t>
            </a:r>
            <a:r>
              <a:rPr lang="ru-RU" sz="2800" dirty="0" smtClean="0">
                <a:solidFill>
                  <a:srgbClr val="0000FF"/>
                </a:solidFill>
              </a:rPr>
              <a:t> у </a:t>
            </a:r>
            <a:r>
              <a:rPr lang="ru-RU" sz="2800" dirty="0" err="1" smtClean="0">
                <a:solidFill>
                  <a:srgbClr val="0000FF"/>
                </a:solidFill>
              </a:rPr>
              <a:t>світі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щорічно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страждає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близько</a:t>
            </a:r>
            <a:r>
              <a:rPr lang="ru-RU" sz="2800" dirty="0" smtClean="0">
                <a:solidFill>
                  <a:srgbClr val="0000FF"/>
                </a:solidFill>
              </a:rPr>
              <a:t> 2 </a:t>
            </a:r>
            <a:r>
              <a:rPr lang="ru-RU" sz="2800" dirty="0" err="1" smtClean="0">
                <a:solidFill>
                  <a:srgbClr val="0000FF"/>
                </a:solidFill>
              </a:rPr>
              <a:t>млн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осіб</a:t>
            </a:r>
            <a:r>
              <a:rPr lang="ru-RU" sz="2800" dirty="0" smtClean="0">
                <a:solidFill>
                  <a:srgbClr val="0000FF"/>
                </a:solidFill>
              </a:rPr>
              <a:t>. З них </a:t>
            </a:r>
            <a:r>
              <a:rPr lang="ru-RU" sz="2800" dirty="0" err="1" smtClean="0">
                <a:solidFill>
                  <a:srgbClr val="0000FF"/>
                </a:solidFill>
              </a:rPr>
              <a:t>помирає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близько</a:t>
            </a:r>
            <a:r>
              <a:rPr lang="ru-RU" sz="2800" dirty="0" smtClean="0">
                <a:solidFill>
                  <a:srgbClr val="0000FF"/>
                </a:solidFill>
              </a:rPr>
              <a:t> 40 тис. </a:t>
            </a:r>
            <a:r>
              <a:rPr lang="ru-RU" sz="2800" dirty="0" err="1" smtClean="0">
                <a:solidFill>
                  <a:srgbClr val="0000FF"/>
                </a:solidFill>
              </a:rPr>
              <a:t>Отруєння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зміїною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отрутою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завжди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буває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небезпечно</a:t>
            </a:r>
            <a:r>
              <a:rPr lang="ru-RU" sz="2800" dirty="0" smtClean="0">
                <a:solidFill>
                  <a:srgbClr val="0000FF"/>
                </a:solidFill>
              </a:rPr>
              <a:t> для </a:t>
            </a:r>
            <a:r>
              <a:rPr lang="ru-RU" sz="2800" dirty="0" err="1" smtClean="0">
                <a:solidFill>
                  <a:srgbClr val="0000FF"/>
                </a:solidFill>
              </a:rPr>
              <a:t>життя</a:t>
            </a:r>
            <a:r>
              <a:rPr lang="ru-RU" sz="2800" dirty="0" smtClean="0">
                <a:solidFill>
                  <a:srgbClr val="0000FF"/>
                </a:solidFill>
              </a:rPr>
              <a:t>. Тому </a:t>
            </a:r>
            <a:r>
              <a:rPr lang="ru-RU" sz="2800" dirty="0" err="1" smtClean="0">
                <a:solidFill>
                  <a:srgbClr val="0000FF"/>
                </a:solidFill>
              </a:rPr>
              <a:t>дуже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важливо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вміти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надавати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потерпілому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швидку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допомогу</a:t>
            </a:r>
            <a:r>
              <a:rPr lang="ru-RU" sz="2800" dirty="0" smtClean="0">
                <a:solidFill>
                  <a:srgbClr val="0000FF"/>
                </a:solidFill>
              </a:rPr>
              <a:t>, </a:t>
            </a:r>
            <a:r>
              <a:rPr lang="ru-RU" sz="2800" dirty="0" err="1" smtClean="0">
                <a:solidFill>
                  <a:srgbClr val="0000FF"/>
                </a:solidFill>
              </a:rPr>
              <a:t>тому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що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від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швидкості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надання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допомоги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дуже</a:t>
            </a:r>
            <a:r>
              <a:rPr lang="ru-RU" sz="2800" dirty="0" smtClean="0">
                <a:solidFill>
                  <a:srgbClr val="0000FF"/>
                </a:solidFill>
              </a:rPr>
              <a:t> часто </a:t>
            </a:r>
            <a:r>
              <a:rPr lang="ru-RU" sz="2800" dirty="0" err="1" smtClean="0">
                <a:solidFill>
                  <a:srgbClr val="0000FF"/>
                </a:solidFill>
              </a:rPr>
              <a:t>залежить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життя</a:t>
            </a:r>
            <a:r>
              <a:rPr lang="ru-RU" sz="2800" dirty="0" smtClean="0">
                <a:solidFill>
                  <a:srgbClr val="0000FF"/>
                </a:solidFill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</a:rPr>
              <a:t>людини</a:t>
            </a:r>
            <a:r>
              <a:rPr lang="ru-RU" sz="2800" dirty="0" smtClean="0">
                <a:solidFill>
                  <a:srgbClr val="0000FF"/>
                </a:solidFill>
              </a:rPr>
              <a:t>.</a:t>
            </a:r>
            <a:endParaRPr lang="ru-RU" sz="2800" dirty="0">
              <a:solidFill>
                <a:srgbClr val="0000FF"/>
              </a:solidFill>
            </a:endParaRPr>
          </a:p>
        </p:txBody>
      </p:sp>
      <p:pic>
        <p:nvPicPr>
          <p:cNvPr id="45058" name="Picture 2" descr="http://tbn0.google.com/images?q=tbn:01HYbm49eZYdlM:http://static.intelligent.lv/uploadEx/images/ru/travel/tuor.guide/zmei/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4000504"/>
            <a:ext cx="3048428" cy="23574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5298" name="Picture 2" descr="http://img-fotki.yandex.ru/get/4404/raisa-anurowa.13/0_5f56c_8c97927b_X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2" y="3929066"/>
            <a:ext cx="4106616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175736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Необхідно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якомога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швидше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доставити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потерпілого</a:t>
            </a:r>
            <a:r>
              <a:rPr lang="ru-RU" dirty="0" smtClean="0">
                <a:solidFill>
                  <a:srgbClr val="0000FF"/>
                </a:solidFill>
              </a:rPr>
              <a:t> до </a:t>
            </a:r>
            <a:r>
              <a:rPr lang="ru-RU" dirty="0" err="1" smtClean="0">
                <a:solidFill>
                  <a:srgbClr val="0000FF"/>
                </a:solidFill>
              </a:rPr>
              <a:t>лікарні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endParaRPr lang="ru-RU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ru-RU" dirty="0"/>
          </a:p>
        </p:txBody>
      </p:sp>
      <p:pic>
        <p:nvPicPr>
          <p:cNvPr id="24578" name="Picture 2" descr="http://tbn1.google.com/images?q=tbn:5dJ12kbyGtDNKM:http://www.aybolit.org/images/upload/preview/info_13235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8" y="2857496"/>
            <a:ext cx="2714644" cy="271464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25602" name="Picture 2" descr="http://images.google.com/images?q=tbn:o_L9uhR_Hd9W6M:i.join.ua/video/files/73/98/7398/img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89950" y="2786058"/>
            <a:ext cx="3380359" cy="2709875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785794"/>
            <a:ext cx="8229600" cy="247174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Не </a:t>
            </a:r>
            <a:r>
              <a:rPr lang="ru-RU" dirty="0" err="1" smtClean="0">
                <a:solidFill>
                  <a:srgbClr val="0000FF"/>
                </a:solidFill>
              </a:rPr>
              <a:t>слід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перетягувати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кінцівку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джгутами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намагатися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висмоктати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отруту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</a:t>
            </a:r>
            <a:r>
              <a:rPr lang="ru-RU" dirty="0" smtClean="0">
                <a:solidFill>
                  <a:srgbClr val="0000FF"/>
                </a:solidFill>
              </a:rPr>
              <a:t> ранки </a:t>
            </a:r>
            <a:r>
              <a:rPr lang="ru-RU" dirty="0" err="1" smtClean="0">
                <a:solidFill>
                  <a:srgbClr val="0000FF"/>
                </a:solidFill>
              </a:rPr>
              <a:t>або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розсікти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її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dirty="0" err="1" smtClean="0">
                <a:solidFill>
                  <a:srgbClr val="0000FF"/>
                </a:solidFill>
              </a:rPr>
              <a:t>Накласти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пов'язку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5602" name="Picture 2" descr="http://tbn3.google.com/images?q=tbn:wGT7KXervKTxQM:http://duhpage.sed.lg.ua/img/site/FirstAid/big/image03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00232" y="2928934"/>
            <a:ext cx="4898605" cy="342902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357158" y="928670"/>
            <a:ext cx="8358246" cy="242889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 </a:t>
            </a:r>
            <a:r>
              <a:rPr lang="ru-RU" sz="4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попередити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4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зміїні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укуси </a:t>
            </a: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3554" name="Picture 2" descr="http://tbn0.google.com/images?q=tbn:BpHkXZGLGShrbM:http://flfa.ru/uploads/images/zoolog/grem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4612" y="3143248"/>
            <a:ext cx="4143404" cy="304072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304324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Взимку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змії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впадають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сплячку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не </a:t>
            </a:r>
            <a:r>
              <a:rPr lang="ru-RU" dirty="0" err="1" smtClean="0">
                <a:solidFill>
                  <a:srgbClr val="0000FF"/>
                </a:solidFill>
              </a:rPr>
              <a:t>представляють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ніякої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загрози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dirty="0" err="1" smtClean="0">
                <a:solidFill>
                  <a:srgbClr val="0000FF"/>
                </a:solidFill>
              </a:rPr>
              <a:t>Навесні</a:t>
            </a:r>
            <a:r>
              <a:rPr lang="ru-RU" dirty="0" smtClean="0">
                <a:solidFill>
                  <a:srgbClr val="0000FF"/>
                </a:solidFill>
              </a:rPr>
              <a:t> ж </a:t>
            </a:r>
            <a:r>
              <a:rPr lang="ru-RU" dirty="0" err="1" smtClean="0">
                <a:solidFill>
                  <a:srgbClr val="0000FF"/>
                </a:solidFill>
              </a:rPr>
              <a:t>прокидаються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потребують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посиленому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живленні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dirty="0" err="1" smtClean="0">
                <a:solidFill>
                  <a:srgbClr val="0000FF"/>
                </a:solidFill>
              </a:rPr>
              <a:t>Мандрівникам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туристам треба знати </a:t>
            </a:r>
            <a:r>
              <a:rPr lang="ru-RU" dirty="0" err="1" smtClean="0">
                <a:solidFill>
                  <a:srgbClr val="0000FF"/>
                </a:solidFill>
              </a:rPr>
              <a:t>деякі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звички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змій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122" name="Picture 2" descr="http://tbn3.google.com/images?q=tbn:O6NbjTjZXfAEBM:http://fantasy-portal.ru/system/files/amon/25631798_gadyuk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3143248"/>
            <a:ext cx="4214841" cy="3404296"/>
          </a:xfrm>
          <a:prstGeom prst="ellipse">
            <a:avLst/>
          </a:prstGeom>
          <a:ln w="63500" cap="rnd">
            <a:solidFill>
              <a:schemeClr val="accent3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500042"/>
            <a:ext cx="8229600" cy="35719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Будьте </a:t>
            </a:r>
            <a:r>
              <a:rPr lang="ru-RU" dirty="0" err="1" smtClean="0">
                <a:solidFill>
                  <a:srgbClr val="0000FF"/>
                </a:solidFill>
              </a:rPr>
              <a:t>уважні</a:t>
            </a:r>
            <a:r>
              <a:rPr lang="ru-RU" dirty="0" smtClean="0">
                <a:solidFill>
                  <a:srgbClr val="0000FF"/>
                </a:solidFill>
              </a:rPr>
              <a:t> та </a:t>
            </a:r>
            <a:r>
              <a:rPr lang="ru-RU" dirty="0" err="1" smtClean="0">
                <a:solidFill>
                  <a:srgbClr val="0000FF"/>
                </a:solidFill>
              </a:rPr>
              <a:t>обережні</a:t>
            </a:r>
            <a:r>
              <a:rPr lang="ru-RU" dirty="0" smtClean="0">
                <a:solidFill>
                  <a:srgbClr val="0000FF"/>
                </a:solidFill>
              </a:rPr>
              <a:t>! </a:t>
            </a:r>
            <a:r>
              <a:rPr lang="ru-RU" dirty="0" err="1" smtClean="0">
                <a:solidFill>
                  <a:srgbClr val="0000FF"/>
                </a:solidFill>
              </a:rPr>
              <a:t>Змії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люблять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грітися</a:t>
            </a:r>
            <a:r>
              <a:rPr lang="ru-RU" dirty="0" smtClean="0">
                <a:solidFill>
                  <a:srgbClr val="0000FF"/>
                </a:solidFill>
              </a:rPr>
              <a:t> на </a:t>
            </a:r>
            <a:r>
              <a:rPr lang="ru-RU" dirty="0" err="1" smtClean="0">
                <a:solidFill>
                  <a:srgbClr val="0000FF"/>
                </a:solidFill>
              </a:rPr>
              <a:t>сонці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прохолодну</a:t>
            </a:r>
            <a:r>
              <a:rPr lang="ru-RU" dirty="0" smtClean="0">
                <a:solidFill>
                  <a:srgbClr val="0000FF"/>
                </a:solidFill>
              </a:rPr>
              <a:t> погоду, в </a:t>
            </a:r>
            <a:r>
              <a:rPr lang="ru-RU" dirty="0" err="1" smtClean="0">
                <a:solidFill>
                  <a:srgbClr val="0000FF"/>
                </a:solidFill>
              </a:rPr>
              <a:t>решту</a:t>
            </a:r>
            <a:r>
              <a:rPr lang="ru-RU" dirty="0" smtClean="0">
                <a:solidFill>
                  <a:srgbClr val="0000FF"/>
                </a:solidFill>
              </a:rPr>
              <a:t> часу </a:t>
            </a:r>
            <a:r>
              <a:rPr lang="ru-RU" dirty="0" err="1" smtClean="0">
                <a:solidFill>
                  <a:srgbClr val="0000FF"/>
                </a:solidFill>
              </a:rPr>
              <a:t>ховаються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старих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закинутих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будівлях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в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густій</a:t>
            </a:r>
            <a:r>
              <a:rPr lang="ru-RU" dirty="0" smtClean="0">
                <a:solidFill>
                  <a:srgbClr val="0000FF"/>
                </a:solidFill>
              </a:rPr>
              <a:t> ​​</a:t>
            </a:r>
            <a:r>
              <a:rPr lang="ru-RU" dirty="0" err="1" smtClean="0">
                <a:solidFill>
                  <a:srgbClr val="0000FF"/>
                </a:solidFill>
              </a:rPr>
              <a:t>траві</a:t>
            </a:r>
            <a:r>
              <a:rPr lang="ru-RU" dirty="0" smtClean="0">
                <a:solidFill>
                  <a:srgbClr val="0000FF"/>
                </a:solidFill>
              </a:rPr>
              <a:t>, лежать на </a:t>
            </a:r>
            <a:r>
              <a:rPr lang="ru-RU" dirty="0" err="1" smtClean="0">
                <a:solidFill>
                  <a:srgbClr val="0000FF"/>
                </a:solidFill>
              </a:rPr>
              <a:t>стовбурах</a:t>
            </a:r>
            <a:r>
              <a:rPr lang="ru-RU" dirty="0" smtClean="0">
                <a:solidFill>
                  <a:srgbClr val="0000FF"/>
                </a:solidFill>
              </a:rPr>
              <a:t> дерев, </a:t>
            </a:r>
            <a:r>
              <a:rPr lang="ru-RU" dirty="0" err="1" smtClean="0">
                <a:solidFill>
                  <a:srgbClr val="0000FF"/>
                </a:solidFill>
              </a:rPr>
              <a:t>що</a:t>
            </a:r>
            <a:r>
              <a:rPr lang="ru-RU" dirty="0" smtClean="0">
                <a:solidFill>
                  <a:srgbClr val="0000FF"/>
                </a:solidFill>
              </a:rPr>
              <a:t> впали. </a:t>
            </a:r>
            <a:r>
              <a:rPr lang="ru-RU" dirty="0" err="1" smtClean="0">
                <a:solidFill>
                  <a:srgbClr val="0000FF"/>
                </a:solidFill>
              </a:rPr>
              <a:t>Змії</a:t>
            </a:r>
            <a:r>
              <a:rPr lang="ru-RU" dirty="0" smtClean="0">
                <a:solidFill>
                  <a:srgbClr val="0000FF"/>
                </a:solidFill>
              </a:rPr>
              <a:t>, як правило, першими на </a:t>
            </a:r>
            <a:r>
              <a:rPr lang="ru-RU" dirty="0" err="1" smtClean="0">
                <a:solidFill>
                  <a:srgbClr val="0000FF"/>
                </a:solidFill>
              </a:rPr>
              <a:t>людину</a:t>
            </a:r>
            <a:r>
              <a:rPr lang="ru-RU" dirty="0" smtClean="0">
                <a:solidFill>
                  <a:srgbClr val="0000FF"/>
                </a:solidFill>
              </a:rPr>
              <a:t> не </a:t>
            </a:r>
            <a:r>
              <a:rPr lang="ru-RU" dirty="0" err="1" smtClean="0">
                <a:solidFill>
                  <a:srgbClr val="0000FF"/>
                </a:solidFill>
              </a:rPr>
              <a:t>нападають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лише</a:t>
            </a:r>
            <a:r>
              <a:rPr lang="ru-RU" dirty="0" smtClean="0">
                <a:solidFill>
                  <a:srgbClr val="0000FF"/>
                </a:solidFill>
              </a:rPr>
              <a:t>, коли </a:t>
            </a:r>
            <a:r>
              <a:rPr lang="ru-RU" dirty="0" err="1" smtClean="0">
                <a:solidFill>
                  <a:srgbClr val="0000FF"/>
                </a:solidFill>
              </a:rPr>
              <a:t>порушується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їх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спокій</a:t>
            </a:r>
            <a:r>
              <a:rPr lang="ru-RU" dirty="0" smtClean="0">
                <a:solidFill>
                  <a:srgbClr val="0000FF"/>
                </a:solidFill>
              </a:rPr>
              <a:t>, вони </a:t>
            </a:r>
            <a:r>
              <a:rPr lang="ru-RU" dirty="0" err="1" smtClean="0">
                <a:solidFill>
                  <a:srgbClr val="0000FF"/>
                </a:solidFill>
              </a:rPr>
              <a:t>можуть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накинутися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4098" name="Picture 2" descr="http://tbn0.google.com/images?q=tbn:bSMsmnZFmcCvPM:http://ill.ru/artpic/art594_1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6248" y="3357562"/>
            <a:ext cx="2428892" cy="33237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2828932"/>
          </a:xfrm>
        </p:spPr>
        <p:txBody>
          <a:bodyPr>
            <a:normAutofit fontScale="85000" lnSpcReduction="10000"/>
          </a:bodyPr>
          <a:lstStyle/>
          <a:p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Змії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не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люблять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наполегливого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переслідування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вони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стають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агресивними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ходити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босоніж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лісі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заболочених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місцях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</a:p>
          <a:p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носити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шкіряні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гумові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чоботи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щільні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вовняні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шкарпетки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22530" name="Picture 2" descr="http://tbn1.google.com/images?q=tbn:boh98VC1g_7BMM:http://www.outdoor.spb.ru/clodth/bahil-fonar%2B%2B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00760" y="3571876"/>
            <a:ext cx="1928826" cy="3000397"/>
          </a:xfrm>
          <a:prstGeom prst="rect">
            <a:avLst/>
          </a:prstGeom>
          <a:noFill/>
        </p:spPr>
      </p:pic>
      <p:pic>
        <p:nvPicPr>
          <p:cNvPr id="22532" name="Picture 4" descr="http://tbn3.google.com/images?q=tbn:xC2zZq8sgF5ZOM:http://www.mednetnews.ru/data/90394/90394_11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8662" y="3786190"/>
            <a:ext cx="3689505" cy="250033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254318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Особливу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увагу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зверніть</a:t>
            </a:r>
            <a:r>
              <a:rPr lang="ru-RU" dirty="0" smtClean="0">
                <a:solidFill>
                  <a:srgbClr val="0000FF"/>
                </a:solidFill>
              </a:rPr>
              <a:t> на </a:t>
            </a:r>
            <a:r>
              <a:rPr lang="ru-RU" dirty="0" err="1" smtClean="0">
                <a:solidFill>
                  <a:srgbClr val="0000FF"/>
                </a:solidFill>
              </a:rPr>
              <a:t>спальні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мішки</a:t>
            </a:r>
            <a:r>
              <a:rPr lang="ru-RU" dirty="0" smtClean="0">
                <a:solidFill>
                  <a:srgbClr val="0000FF"/>
                </a:solidFill>
              </a:rPr>
              <a:t>, так як </a:t>
            </a:r>
            <a:r>
              <a:rPr lang="ru-RU" dirty="0" err="1" smtClean="0">
                <a:solidFill>
                  <a:srgbClr val="0000FF"/>
                </a:solidFill>
              </a:rPr>
              <a:t>змії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люблять</a:t>
            </a:r>
            <a:r>
              <a:rPr lang="ru-RU" dirty="0" smtClean="0">
                <a:solidFill>
                  <a:srgbClr val="0000FF"/>
                </a:solidFill>
              </a:rPr>
              <a:t> в них </a:t>
            </a:r>
            <a:r>
              <a:rPr lang="ru-RU" dirty="0" err="1" smtClean="0">
                <a:solidFill>
                  <a:srgbClr val="0000FF"/>
                </a:solidFill>
              </a:rPr>
              <a:t>грітися</a:t>
            </a:r>
            <a:r>
              <a:rPr lang="ru-RU" dirty="0" smtClean="0">
                <a:solidFill>
                  <a:srgbClr val="0000FF"/>
                </a:solidFill>
              </a:rPr>
              <a:t>. У </a:t>
            </a:r>
            <a:r>
              <a:rPr lang="ru-RU" dirty="0" err="1" smtClean="0">
                <a:solidFill>
                  <a:srgbClr val="0000FF"/>
                </a:solidFill>
              </a:rPr>
              <a:t>вечірній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нічний</a:t>
            </a:r>
            <a:r>
              <a:rPr lang="ru-RU" dirty="0" smtClean="0">
                <a:solidFill>
                  <a:srgbClr val="0000FF"/>
                </a:solidFill>
              </a:rPr>
              <a:t> час </a:t>
            </a:r>
            <a:r>
              <a:rPr lang="ru-RU" dirty="0" err="1" smtClean="0">
                <a:solidFill>
                  <a:srgbClr val="0000FF"/>
                </a:solidFill>
              </a:rPr>
              <a:t>маскуйте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світло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наметі</a:t>
            </a:r>
            <a:r>
              <a:rPr lang="ru-RU" dirty="0" smtClean="0">
                <a:solidFill>
                  <a:srgbClr val="0000FF"/>
                </a:solidFill>
              </a:rPr>
              <a:t>, так як </a:t>
            </a:r>
            <a:r>
              <a:rPr lang="ru-RU" dirty="0" err="1" smtClean="0">
                <a:solidFill>
                  <a:srgbClr val="0000FF"/>
                </a:solidFill>
              </a:rPr>
              <a:t>зазвичай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отруйні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змії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повзуть</a:t>
            </a:r>
            <a:r>
              <a:rPr lang="ru-RU" dirty="0" smtClean="0">
                <a:solidFill>
                  <a:srgbClr val="0000FF"/>
                </a:solidFill>
              </a:rPr>
              <a:t> на </a:t>
            </a:r>
            <a:r>
              <a:rPr lang="ru-RU" dirty="0" err="1" smtClean="0">
                <a:solidFill>
                  <a:srgbClr val="0000FF"/>
                </a:solidFill>
              </a:rPr>
              <a:t>світло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3074" name="Picture 2" descr="http://tbn3.google.com/images?q=tbn:jpqHaGZAfCsSmM:http://podrobnosti.ua/upload/news/2008/07/31/543891_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3571876"/>
            <a:ext cx="4357718" cy="29543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857232"/>
            <a:ext cx="8229600" cy="4525963"/>
          </a:xfrm>
        </p:spPr>
        <p:txBody>
          <a:bodyPr/>
          <a:lstStyle/>
          <a:p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дотримуватися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великої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обережності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особливо у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нічний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час, у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місцевостях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де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водяться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отруйні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змії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;</a:t>
            </a:r>
          </a:p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прогулянці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зборі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грибів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ягід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лісі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завжди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треба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мати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руці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ціпок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палицю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за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допомогою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якої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попереду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себе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слід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розсовувати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траву,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щоб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могла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відповзти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857233"/>
            <a:ext cx="8229600" cy="25717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Гюрза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полює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рано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вранці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а гадюка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щитомордник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настанням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сутінків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Перед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кидком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гюрза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гадюка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загрозливо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вигинають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передню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частину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тіла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7410" name="Picture 2" descr="http://images.google.com/images?q=tbn:DFmSgTTo5_NMwM:enemies.name/pic/gyurz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857628"/>
            <a:ext cx="3714776" cy="2456549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7412" name="Picture 4" descr="http://im4-tub.yandex.ru/i?id=50283642&amp;tov=4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86380" y="3857628"/>
            <a:ext cx="3194757" cy="242889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2471742"/>
          </a:xfrm>
        </p:spPr>
        <p:txBody>
          <a:bodyPr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Кобра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піднімає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передню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частину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тіла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вертикально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вгору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роздмухує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капюшон,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погойдуючись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з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боку в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бік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,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випускає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шипіння</a:t>
            </a:r>
            <a:r>
              <a:rPr lang="ru-RU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.</a:t>
            </a:r>
            <a:endParaRPr lang="ru-RU" b="1" dirty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8370" name="Picture 2" descr="http://im6-tub.yandex.ru/i?id=49305400&amp;tov=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358" y="3500438"/>
            <a:ext cx="3269138" cy="2746076"/>
          </a:xfrm>
          <a:prstGeom prst="ellipse">
            <a:avLst/>
          </a:prstGeom>
          <a:ln w="63500" cap="rnd">
            <a:solidFill>
              <a:schemeClr val="accent3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8372" name="Picture 4" descr="http://images.google.com/images?q=tbn:t8QopLVZ9ere0M:www.floranimal.ru/pages/animal/k/1434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43570" y="2814050"/>
            <a:ext cx="2286016" cy="3525426"/>
          </a:xfrm>
          <a:prstGeom prst="ellipse">
            <a:avLst/>
          </a:prstGeom>
          <a:ln w="63500" cap="rnd">
            <a:solidFill>
              <a:schemeClr val="accent3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1828800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правило,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змії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першими на людей не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нападають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кусають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людей, коли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їх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потривожать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зачеплять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наступлять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пр.).</a:t>
            </a:r>
            <a:endParaRPr lang="ru-RU" dirty="0"/>
          </a:p>
        </p:txBody>
      </p:sp>
      <p:pic>
        <p:nvPicPr>
          <p:cNvPr id="43010" name="Picture 2" descr="http://tbn3.google.com/images?q=tbn:arNrDVtoVcsOHM:http://excelsior.gsd-online.ru/1_01/neotlojka/pic19_1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4" y="3000372"/>
            <a:ext cx="3023141" cy="281465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43012" name="Picture 4" descr="http://tbn3.google.com/images?q=tbn:Cz3_wLW0bjUufM:http://aqua-room.com/img/2008/004/img_057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72066" y="3286124"/>
            <a:ext cx="3213137" cy="2358031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168592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Щитомордник, </a:t>
            </a:r>
            <a:r>
              <a:rPr lang="ru-RU" dirty="0" err="1" smtClean="0">
                <a:solidFill>
                  <a:srgbClr val="0000FF"/>
                </a:solidFill>
              </a:rPr>
              <a:t>готуючись</a:t>
            </a:r>
            <a:r>
              <a:rPr lang="ru-RU" dirty="0" smtClean="0">
                <a:solidFill>
                  <a:srgbClr val="0000FF"/>
                </a:solidFill>
              </a:rPr>
              <a:t> до нападу, часто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дрібно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трясе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кінчиком</a:t>
            </a:r>
            <a:r>
              <a:rPr lang="ru-RU" dirty="0" smtClean="0">
                <a:solidFill>
                  <a:srgbClr val="0000FF"/>
                </a:solidFill>
              </a:rPr>
              <a:t> хвоста.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59394" name="Picture 2" descr="http://images.google.com/images?q=tbn:mkjpdGcW6zD-GM:res.krasu.ru/nature/r/shit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000240"/>
            <a:ext cx="3857639" cy="25717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9396" name="Picture 4" descr="http://images.google.com/images?q=tbn:STaMiT_GlMFvuM:pics.photographer.ru/nonstop/pics/pictures/387/387064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3997" y="1785926"/>
            <a:ext cx="3500462" cy="25003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9398" name="Picture 6" descr="http://images.google.com/images?q=tbn:6sWc4zsxlfXZ4M:www.narmet.ru/wp-content/uploads/2008/04/gurza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68" y="4286256"/>
            <a:ext cx="2786082" cy="244905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154304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Ефа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згортається</a:t>
            </a:r>
            <a:r>
              <a:rPr lang="ru-RU" dirty="0" smtClean="0">
                <a:solidFill>
                  <a:srgbClr val="0000FF"/>
                </a:solidFill>
              </a:rPr>
              <a:t> в коло, в </a:t>
            </a:r>
            <a:r>
              <a:rPr lang="ru-RU" dirty="0" err="1" smtClean="0">
                <a:solidFill>
                  <a:srgbClr val="0000FF"/>
                </a:solidFill>
              </a:rPr>
              <a:t>центрі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знаходиться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її</a:t>
            </a:r>
            <a:r>
              <a:rPr lang="ru-RU" dirty="0" smtClean="0">
                <a:solidFill>
                  <a:srgbClr val="0000FF"/>
                </a:solidFill>
              </a:rPr>
              <a:t> голова.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0418" name="Picture 2" descr="http://images.google.com/images?q=tbn:sH2-Fu9qNrzWvM:www.narmet.ru/wp-content/uploads/2008/04/sredneaziatskaya-kobr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8596" y="1928802"/>
            <a:ext cx="2806478" cy="246698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0420" name="Picture 4" descr="http://images.google.com/images?q=tbn:Tax2O_CXegGwAM:upload.wikimedia.org/wikipedia/commons/thumb/4/42/Echis_carinatus_sal.jpg/275px-Echis_carinatus_sal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7" y="1500174"/>
            <a:ext cx="3040025" cy="248002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60422" name="Picture 6" descr="http://images.google.com/images?q=tbn:w9A894rB4qqWTM:dic.academic.ru/pictures/enc_medicine/029110023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71868" y="3643314"/>
            <a:ext cx="2400316" cy="300039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1470025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Засоби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народної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медицини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при укусах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змій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482" name="Picture 2" descr="http://tbn3.google.com/images?q=tbn:uxYT_5uJ5HXWFM:http://gamma-aspirin.narod.ru/Image/0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14678" y="2500306"/>
            <a:ext cx="2375742" cy="39074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247174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При </a:t>
            </a:r>
            <a:r>
              <a:rPr lang="ru-RU" dirty="0" err="1" smtClean="0">
                <a:solidFill>
                  <a:srgbClr val="0000FF"/>
                </a:solidFill>
              </a:rPr>
              <a:t>укусі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змії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акуратно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прикладіть</a:t>
            </a:r>
            <a:r>
              <a:rPr lang="ru-RU" dirty="0" smtClean="0">
                <a:solidFill>
                  <a:srgbClr val="0000FF"/>
                </a:solidFill>
              </a:rPr>
              <a:t> до </a:t>
            </a:r>
            <a:r>
              <a:rPr lang="ru-RU" dirty="0" err="1" smtClean="0">
                <a:solidFill>
                  <a:srgbClr val="0000FF"/>
                </a:solidFill>
              </a:rPr>
              <a:t>місця</a:t>
            </a:r>
            <a:r>
              <a:rPr lang="ru-RU" dirty="0" smtClean="0">
                <a:solidFill>
                  <a:srgbClr val="0000FF"/>
                </a:solidFill>
              </a:rPr>
              <a:t> укусу кашку </a:t>
            </a:r>
            <a:r>
              <a:rPr lang="ru-RU" dirty="0" err="1" smtClean="0">
                <a:solidFill>
                  <a:srgbClr val="0000FF"/>
                </a:solidFill>
              </a:rPr>
              <a:t>з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подрібненого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насіння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конопель</a:t>
            </a:r>
            <a:r>
              <a:rPr lang="ru-RU" dirty="0" smtClean="0">
                <a:solidFill>
                  <a:srgbClr val="0000FF"/>
                </a:solidFill>
              </a:rPr>
              <a:t> (порошок </a:t>
            </a:r>
            <a:r>
              <a:rPr lang="ru-RU" dirty="0" err="1" smtClean="0">
                <a:solidFill>
                  <a:srgbClr val="0000FF"/>
                </a:solidFill>
              </a:rPr>
              <a:t>змішують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</a:t>
            </a:r>
            <a:r>
              <a:rPr lang="ru-RU" dirty="0" smtClean="0">
                <a:solidFill>
                  <a:srgbClr val="0000FF"/>
                </a:solidFill>
              </a:rPr>
              <a:t> водою </a:t>
            </a:r>
            <a:r>
              <a:rPr lang="ru-RU" dirty="0" err="1" smtClean="0">
                <a:solidFill>
                  <a:srgbClr val="0000FF"/>
                </a:solidFill>
              </a:rPr>
              <a:t>або</a:t>
            </a:r>
            <a:r>
              <a:rPr lang="ru-RU" dirty="0" smtClean="0">
                <a:solidFill>
                  <a:srgbClr val="0000FF"/>
                </a:solidFill>
              </a:rPr>
              <a:t> молоком до </a:t>
            </a:r>
            <a:r>
              <a:rPr lang="ru-RU" dirty="0" err="1" smtClean="0">
                <a:solidFill>
                  <a:srgbClr val="0000FF"/>
                </a:solidFill>
              </a:rPr>
              <a:t>отримання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густої</a:t>
            </a:r>
            <a:r>
              <a:rPr lang="ru-RU" dirty="0" smtClean="0">
                <a:solidFill>
                  <a:srgbClr val="0000FF"/>
                </a:solidFill>
              </a:rPr>
              <a:t> кашки).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15362" name="Picture 2" descr="http://media3.picsearch.com/is?sw-AvyVjZeinxjHCTjL4Sl5wyNIkhG8Pw-Zs81MSCSs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5984" y="3286124"/>
            <a:ext cx="3857652" cy="31042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00042"/>
            <a:ext cx="8229600" cy="228601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За словами </a:t>
            </a:r>
            <a:r>
              <a:rPr lang="ru-RU" dirty="0" err="1" smtClean="0">
                <a:solidFill>
                  <a:srgbClr val="0000FF"/>
                </a:solidFill>
              </a:rPr>
              <a:t>Авіценни</a:t>
            </a:r>
            <a:r>
              <a:rPr lang="ru-RU" dirty="0" smtClean="0">
                <a:solidFill>
                  <a:srgbClr val="0000FF"/>
                </a:solidFill>
              </a:rPr>
              <a:t>, зола </a:t>
            </a:r>
            <a:r>
              <a:rPr lang="ru-RU" dirty="0" err="1" smtClean="0">
                <a:solidFill>
                  <a:srgbClr val="0000FF"/>
                </a:solidFill>
              </a:rPr>
              <a:t>спаленої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виноградної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лози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є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протиотрутою</a:t>
            </a:r>
            <a:r>
              <a:rPr lang="ru-RU" dirty="0" smtClean="0">
                <a:solidFill>
                  <a:srgbClr val="0000FF"/>
                </a:solidFill>
              </a:rPr>
              <a:t> при </a:t>
            </a:r>
            <a:r>
              <a:rPr lang="ru-RU" dirty="0" err="1" smtClean="0">
                <a:solidFill>
                  <a:srgbClr val="0000FF"/>
                </a:solidFill>
              </a:rPr>
              <a:t>укусі</a:t>
            </a:r>
            <a:r>
              <a:rPr lang="ru-RU" dirty="0" smtClean="0">
                <a:solidFill>
                  <a:srgbClr val="0000FF"/>
                </a:solidFill>
              </a:rPr>
              <a:t> гадюк.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14338" name="Picture 2" descr="http://images.google.com/images?q=tbn:p1BZfsOWltOqaM:www.hrono.ru/img/portrety/avicenn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2643182"/>
            <a:ext cx="2946219" cy="350046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4340" name="Picture 4" descr="http://media2.picsearch.com/is?X0uuw7c7BFuwhbk2rIet9pWaLsnITacy8Suqp3-d4mI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DFF"/>
              </a:clrFrom>
              <a:clrTo>
                <a:srgbClr val="FEFD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72132" y="2714620"/>
            <a:ext cx="2571768" cy="3465123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18573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Свіжий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сік</a:t>
            </a:r>
            <a:r>
              <a:rPr lang="ru-RU" dirty="0" smtClean="0">
                <a:solidFill>
                  <a:srgbClr val="0000FF"/>
                </a:solidFill>
              </a:rPr>
              <a:t> петрушки </a:t>
            </a:r>
            <a:r>
              <a:rPr lang="ru-RU" dirty="0" err="1" smtClean="0">
                <a:solidFill>
                  <a:srgbClr val="0000FF"/>
                </a:solidFill>
              </a:rPr>
              <a:t>прикладають</a:t>
            </a:r>
            <a:r>
              <a:rPr lang="ru-RU" dirty="0" smtClean="0">
                <a:solidFill>
                  <a:srgbClr val="0000FF"/>
                </a:solidFill>
              </a:rPr>
              <a:t> на </a:t>
            </a:r>
            <a:r>
              <a:rPr lang="ru-RU" dirty="0" err="1" smtClean="0">
                <a:solidFill>
                  <a:srgbClr val="0000FF"/>
                </a:solidFill>
              </a:rPr>
              <a:t>марлевих</a:t>
            </a:r>
            <a:r>
              <a:rPr lang="ru-RU" dirty="0" smtClean="0">
                <a:solidFill>
                  <a:srgbClr val="0000FF"/>
                </a:solidFill>
              </a:rPr>
              <a:t> тампонах до </a:t>
            </a:r>
            <a:r>
              <a:rPr lang="ru-RU" dirty="0" err="1" smtClean="0">
                <a:solidFill>
                  <a:srgbClr val="0000FF"/>
                </a:solidFill>
              </a:rPr>
              <a:t>місць</a:t>
            </a:r>
            <a:r>
              <a:rPr lang="ru-RU" dirty="0" smtClean="0">
                <a:solidFill>
                  <a:srgbClr val="0000FF"/>
                </a:solidFill>
              </a:rPr>
              <a:t> укусу комах, </a:t>
            </a:r>
            <a:r>
              <a:rPr lang="ru-RU" dirty="0" err="1" smtClean="0">
                <a:solidFill>
                  <a:srgbClr val="0000FF"/>
                </a:solidFill>
              </a:rPr>
              <a:t>змій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павуків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13314" name="Picture 2" descr="http://images.google.com/images?q=tbn:mT0pTxyu6qRHeM:pokushau.ru/wp-content/uploads/2009/06/1211270276_petrushka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7223" y="2857496"/>
            <a:ext cx="3627978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316" name="Picture 4" descr="http://im8-tub.yandex.ru/i?id=31995211&amp;tov=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281052" y="2714620"/>
            <a:ext cx="3282644" cy="3071834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857232"/>
            <a:ext cx="8229600" cy="185738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Часточки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часнику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або</a:t>
            </a:r>
            <a:r>
              <a:rPr lang="ru-RU" dirty="0" smtClean="0">
                <a:solidFill>
                  <a:srgbClr val="0000FF"/>
                </a:solidFill>
              </a:rPr>
              <a:t> кашку </a:t>
            </a:r>
            <a:r>
              <a:rPr lang="ru-RU" dirty="0" err="1" smtClean="0">
                <a:solidFill>
                  <a:srgbClr val="0000FF"/>
                </a:solidFill>
              </a:rPr>
              <a:t>з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нього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прикладають</a:t>
            </a:r>
            <a:r>
              <a:rPr lang="ru-RU" dirty="0" smtClean="0">
                <a:solidFill>
                  <a:srgbClr val="0000FF"/>
                </a:solidFill>
              </a:rPr>
              <a:t> до </a:t>
            </a:r>
            <a:r>
              <a:rPr lang="ru-RU" dirty="0" err="1" smtClean="0">
                <a:solidFill>
                  <a:srgbClr val="0000FF"/>
                </a:solidFill>
              </a:rPr>
              <a:t>місця</a:t>
            </a:r>
            <a:r>
              <a:rPr lang="ru-RU" dirty="0" smtClean="0">
                <a:solidFill>
                  <a:srgbClr val="0000FF"/>
                </a:solidFill>
              </a:rPr>
              <a:t> укусу </a:t>
            </a:r>
            <a:r>
              <a:rPr lang="ru-RU" dirty="0" err="1" smtClean="0">
                <a:solidFill>
                  <a:srgbClr val="0000FF"/>
                </a:solidFill>
              </a:rPr>
              <a:t>скорпіонів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змій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бджіл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ос </a:t>
            </a:r>
            <a:r>
              <a:rPr lang="ru-RU" dirty="0" err="1" smtClean="0">
                <a:solidFill>
                  <a:srgbClr val="0000FF"/>
                </a:solidFill>
              </a:rPr>
              <a:t>відразу</a:t>
            </a:r>
            <a:r>
              <a:rPr lang="ru-RU" dirty="0" smtClean="0">
                <a:solidFill>
                  <a:srgbClr val="0000FF"/>
                </a:solidFill>
              </a:rPr>
              <a:t> ж </a:t>
            </a:r>
            <a:r>
              <a:rPr lang="ru-RU" dirty="0" err="1" smtClean="0">
                <a:solidFill>
                  <a:srgbClr val="0000FF"/>
                </a:solidFill>
              </a:rPr>
              <a:t>після</a:t>
            </a:r>
            <a:r>
              <a:rPr lang="ru-RU" dirty="0" smtClean="0">
                <a:solidFill>
                  <a:srgbClr val="0000FF"/>
                </a:solidFill>
              </a:rPr>
              <a:t> укусу.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12290" name="Picture 2" descr="http://images.google.com/images?q=tbn:1nkoGCH_dlyowM:travzdrav.ru/wp-content/uploads/2008/10/11562885_garlic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42910" y="2928934"/>
            <a:ext cx="3000396" cy="3270432"/>
          </a:xfrm>
          <a:prstGeom prst="rect">
            <a:avLst/>
          </a:prstGeom>
          <a:noFill/>
        </p:spPr>
      </p:pic>
      <p:pic>
        <p:nvPicPr>
          <p:cNvPr id="12292" name="Picture 4" descr="http://im7-tub.yandex.ru/i?id=15823105&amp;tov=7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3214686"/>
            <a:ext cx="3878835" cy="260324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714356"/>
            <a:ext cx="8715436" cy="1757361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При укусах </a:t>
            </a:r>
            <a:r>
              <a:rPr lang="ru-RU" dirty="0" err="1" smtClean="0">
                <a:solidFill>
                  <a:srgbClr val="0000FF"/>
                </a:solidFill>
              </a:rPr>
              <a:t>отруйними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комахами</a:t>
            </a:r>
            <a:r>
              <a:rPr lang="ru-RU" dirty="0" smtClean="0">
                <a:solidFill>
                  <a:srgbClr val="0000FF"/>
                </a:solidFill>
              </a:rPr>
              <a:t> та </a:t>
            </a:r>
            <a:r>
              <a:rPr lang="ru-RU" dirty="0" err="1" smtClean="0">
                <a:solidFill>
                  <a:srgbClr val="0000FF"/>
                </a:solidFill>
              </a:rPr>
              <a:t>зміями</a:t>
            </a:r>
            <a:r>
              <a:rPr lang="ru-RU" dirty="0" smtClean="0">
                <a:solidFill>
                  <a:srgbClr val="0000FF"/>
                </a:solidFill>
              </a:rPr>
              <a:t>: </a:t>
            </a:r>
            <a:r>
              <a:rPr lang="ru-RU" dirty="0" err="1" smtClean="0">
                <a:solidFill>
                  <a:srgbClr val="0000FF"/>
                </a:solidFill>
              </a:rPr>
              <a:t>прикладати</a:t>
            </a:r>
            <a:r>
              <a:rPr lang="ru-RU" dirty="0" smtClean="0">
                <a:solidFill>
                  <a:srgbClr val="0000FF"/>
                </a:solidFill>
              </a:rPr>
              <a:t> до ран? </a:t>
            </a:r>
            <a:r>
              <a:rPr lang="ru-RU" dirty="0" err="1" smtClean="0">
                <a:solidFill>
                  <a:srgbClr val="0000FF"/>
                </a:solidFill>
              </a:rPr>
              <a:t>Розжовані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листя</a:t>
            </a:r>
            <a:r>
              <a:rPr lang="ru-RU" dirty="0" smtClean="0">
                <a:solidFill>
                  <a:srgbClr val="0000FF"/>
                </a:solidFill>
              </a:rPr>
              <a:t> лавра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1266" name="Picture 2" descr="http://im3-tub.yandex.ru/i?id=156232563&amp;tov=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7F4"/>
              </a:clrFrom>
              <a:clrTo>
                <a:srgbClr val="FCF7F4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57224" y="2857496"/>
            <a:ext cx="2690831" cy="3212523"/>
          </a:xfrm>
          <a:prstGeom prst="rect">
            <a:avLst/>
          </a:prstGeom>
          <a:noFill/>
        </p:spPr>
      </p:pic>
      <p:pic>
        <p:nvPicPr>
          <p:cNvPr id="11268" name="Picture 4" descr="http://im8-tub.yandex.ru/i?id=93569254&amp;tov=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14876" y="3000372"/>
            <a:ext cx="3806095" cy="27875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197167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Згідно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старогрецьким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джерелами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цибуля, рута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запашна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сіль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змішані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пасту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накладені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зміїний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укус,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допомагають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швидкому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одужанню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10242" name="Picture 2" descr="http://media3.picsearch.com/is?A__9fnQCRx50s7_FJSZSZF-nSNE31D8KAatRFdJ2PUo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CFFFF"/>
              </a:clrFrom>
              <a:clrTo>
                <a:srgbClr val="FC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8982" y="3071810"/>
            <a:ext cx="2809472" cy="2019308"/>
          </a:xfrm>
          <a:prstGeom prst="rect">
            <a:avLst/>
          </a:prstGeom>
          <a:noFill/>
        </p:spPr>
      </p:pic>
      <p:pic>
        <p:nvPicPr>
          <p:cNvPr id="10244" name="Picture 4" descr="http://images.google.com/images?q=tbn:FAl_xxXUNNVL3M:www.fotobank.ru/img/P002-0671.jpg%3Fsize%3Dl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57620" y="3143248"/>
            <a:ext cx="2000264" cy="21502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" name="Picture 2" descr="http://images.google.com/images?q=tbn:BPzLxmtN1XRwAM:www.extrasalt.ru/photos/1008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E3DDE1"/>
              </a:clrFrom>
              <a:clrTo>
                <a:srgbClr val="E3DDE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15140" y="3143248"/>
            <a:ext cx="2143139" cy="2143140"/>
          </a:xfrm>
          <a:prstGeom prst="rect">
            <a:avLst/>
          </a:prstGeom>
          <a:noFill/>
        </p:spPr>
      </p:pic>
      <p:sp>
        <p:nvSpPr>
          <p:cNvPr id="7" name="Крест 6"/>
          <p:cNvSpPr/>
          <p:nvPr/>
        </p:nvSpPr>
        <p:spPr>
          <a:xfrm>
            <a:off x="2857488" y="3714752"/>
            <a:ext cx="914400" cy="914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рест 8"/>
          <p:cNvSpPr/>
          <p:nvPr/>
        </p:nvSpPr>
        <p:spPr>
          <a:xfrm>
            <a:off x="6000760" y="3643314"/>
            <a:ext cx="914400" cy="914400"/>
          </a:xfrm>
          <a:prstGeom prst="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pull dir="r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642918"/>
            <a:ext cx="8229600" cy="1828800"/>
          </a:xfrm>
        </p:spPr>
        <p:txBody>
          <a:bodyPr/>
          <a:lstStyle/>
          <a:p>
            <a:pPr>
              <a:buNone/>
            </a:pPr>
            <a:r>
              <a:rPr lang="ru-RU" b="1" i="1" dirty="0" smtClean="0"/>
              <a:t> </a:t>
            </a:r>
            <a:r>
              <a:rPr lang="ru-RU" b="1" i="1" dirty="0" err="1" smtClean="0">
                <a:solidFill>
                  <a:srgbClr val="FFC000"/>
                </a:solidFill>
              </a:rPr>
              <a:t>Гірчиця</a:t>
            </a:r>
            <a:r>
              <a:rPr lang="ru-RU" b="1" i="1" dirty="0" smtClean="0">
                <a:solidFill>
                  <a:srgbClr val="FFC000"/>
                </a:solidFill>
              </a:rPr>
              <a:t> </a:t>
            </a:r>
            <a:r>
              <a:rPr lang="ru-RU" b="1" i="1" dirty="0" err="1" smtClean="0">
                <a:solidFill>
                  <a:srgbClr val="FFC000"/>
                </a:solidFill>
              </a:rPr>
              <a:t>з</a:t>
            </a:r>
            <a:r>
              <a:rPr lang="ru-RU" b="1" i="1" dirty="0" smtClean="0">
                <a:solidFill>
                  <a:srgbClr val="FFC000"/>
                </a:solidFill>
              </a:rPr>
              <a:t> оцтом, </a:t>
            </a:r>
            <a:r>
              <a:rPr lang="ru-RU" b="1" i="1" dirty="0" err="1" smtClean="0">
                <a:solidFill>
                  <a:srgbClr val="FFC000"/>
                </a:solidFill>
              </a:rPr>
              <a:t>прикладена</a:t>
            </a:r>
            <a:r>
              <a:rPr lang="ru-RU" b="1" i="1" dirty="0" smtClean="0">
                <a:solidFill>
                  <a:srgbClr val="FFC000"/>
                </a:solidFill>
              </a:rPr>
              <a:t> до </a:t>
            </a:r>
            <a:r>
              <a:rPr lang="ru-RU" b="1" i="1" dirty="0" err="1" smtClean="0">
                <a:solidFill>
                  <a:srgbClr val="FFC000"/>
                </a:solidFill>
              </a:rPr>
              <a:t>місця</a:t>
            </a:r>
            <a:r>
              <a:rPr lang="ru-RU" b="1" i="1" dirty="0" smtClean="0">
                <a:solidFill>
                  <a:srgbClr val="FFC000"/>
                </a:solidFill>
              </a:rPr>
              <a:t> </a:t>
            </a:r>
            <a:r>
              <a:rPr lang="ru-RU" b="1" i="1" dirty="0" err="1" smtClean="0">
                <a:solidFill>
                  <a:srgbClr val="FFC000"/>
                </a:solidFill>
              </a:rPr>
              <a:t>зміїного</a:t>
            </a:r>
            <a:r>
              <a:rPr lang="ru-RU" b="1" i="1" dirty="0" smtClean="0">
                <a:solidFill>
                  <a:srgbClr val="FFC000"/>
                </a:solidFill>
              </a:rPr>
              <a:t> укусу, </a:t>
            </a:r>
            <a:r>
              <a:rPr lang="ru-RU" b="1" i="1" dirty="0" err="1" smtClean="0">
                <a:solidFill>
                  <a:srgbClr val="FFC000"/>
                </a:solidFill>
              </a:rPr>
              <a:t>виліковує</a:t>
            </a:r>
            <a:r>
              <a:rPr lang="ru-RU" b="1" i="1" dirty="0" smtClean="0">
                <a:solidFill>
                  <a:srgbClr val="FFC000"/>
                </a:solidFill>
              </a:rPr>
              <a:t> </a:t>
            </a:r>
            <a:r>
              <a:rPr lang="ru-RU" b="1" i="1" dirty="0" err="1" smtClean="0">
                <a:solidFill>
                  <a:srgbClr val="FFC000"/>
                </a:solidFill>
              </a:rPr>
              <a:t>його</a:t>
            </a:r>
            <a:r>
              <a:rPr lang="ru-RU" b="1" i="1" dirty="0" smtClean="0">
                <a:solidFill>
                  <a:srgbClr val="FFC000"/>
                </a:solidFill>
              </a:rPr>
              <a:t>.</a:t>
            </a:r>
            <a:endParaRPr lang="ru-RU" b="1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9218" name="Picture 2" descr="http://im8-tub.yandex.ru/i?id=42483053&amp;tov=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38" y="2571744"/>
            <a:ext cx="2500330" cy="3357588"/>
          </a:xfrm>
          <a:prstGeom prst="rect">
            <a:avLst/>
          </a:prstGeom>
          <a:noFill/>
        </p:spPr>
      </p:pic>
      <p:pic>
        <p:nvPicPr>
          <p:cNvPr id="9220" name="Picture 4" descr="http://images.google.com/images?q=tbn:NbCaZNyNYwMRWM:www.uksus.com/images/500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29256" y="2615582"/>
            <a:ext cx="2214578" cy="317087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14290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У СНД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є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3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види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отруйних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змій</a:t>
            </a:r>
            <a:r>
              <a:rPr lang="ru-RU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: </a:t>
            </a:r>
            <a: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/>
            </a:r>
            <a:br>
              <a:rPr lang="ru-RU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</a:br>
            <a:endParaRPr lang="ru-RU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71546"/>
            <a:ext cx="8229600" cy="1971676"/>
          </a:xfrm>
        </p:spPr>
        <p:txBody>
          <a:bodyPr/>
          <a:lstStyle/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Гадюки (особливо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небезпечні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гюрза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ефа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).</a:t>
            </a:r>
          </a:p>
          <a:p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Гаспиди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сюди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ж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відносяться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кобри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).</a:t>
            </a:r>
          </a:p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Щитомордники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ямкоголовие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).</a:t>
            </a:r>
            <a:endParaRPr lang="ru-RU" dirty="0"/>
          </a:p>
        </p:txBody>
      </p:sp>
      <p:pic>
        <p:nvPicPr>
          <p:cNvPr id="41986" name="Picture 2" descr="http://images.google.com/images?q=tbn:myZXviu8f02ZaM:balatsky.ru/GALLERY/maxi/shit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15074" y="3000372"/>
            <a:ext cx="2661529" cy="20050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429388" y="5286388"/>
            <a:ext cx="2420343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4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Щитомордник</a:t>
            </a:r>
            <a:endParaRPr lang="ru-RU" sz="2400" b="1" cap="all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5058" name="Picture 2" descr="http://images.google.com/images?q=tbn:Ivia8AID67NQuM:uralpress.ru/show_thumbinail.php%3Fw%3D980%26image%3Dimg/114087_pushkin379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28596" y="3286124"/>
            <a:ext cx="2643206" cy="20045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1000100" y="5786454"/>
            <a:ext cx="1326004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400" b="1" cap="all" dirty="0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Гадюка</a:t>
            </a:r>
            <a:endParaRPr lang="ru-RU" sz="2400" b="1" cap="all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45060" name="Picture 4" descr="http://images.google.com/images?q=tbn:GbD2cgfcM_Pa7M:dic.academic.ru/pictures/enc_colier/1556_027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357554" y="4214818"/>
            <a:ext cx="2322699" cy="148114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4286248" y="6000768"/>
            <a:ext cx="1235403" cy="461665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ru-RU" sz="2400" b="1" cap="all" dirty="0" err="1" smtClean="0">
                <a:ln/>
                <a:solidFill>
                  <a:srgbClr val="C0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ГАспид</a:t>
            </a:r>
            <a:endParaRPr lang="ru-RU" sz="2400" b="1" cap="all" dirty="0">
              <a:ln/>
              <a:solidFill>
                <a:srgbClr val="C0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4114800" cy="3857652"/>
          </a:xfrm>
        </p:spPr>
        <p:txBody>
          <a:bodyPr>
            <a:normAutofit/>
          </a:bodyPr>
          <a:lstStyle/>
          <a:p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Нашатирний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спирт (5:1) - на 5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крапель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води 1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крапля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нашатирного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спирту.</a:t>
            </a:r>
          </a:p>
          <a:p>
            <a:endParaRPr lang="ru-RU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Цукор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мед.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8194" name="Picture 2" descr="http://images.google.com/images?q=tbn:OWWdXvqILBdzpM:www.rainempire.com/all_picture/diff/amiak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43570" y="785794"/>
            <a:ext cx="1881194" cy="2821794"/>
          </a:xfrm>
          <a:prstGeom prst="rect">
            <a:avLst/>
          </a:prstGeom>
          <a:noFill/>
        </p:spPr>
      </p:pic>
      <p:pic>
        <p:nvPicPr>
          <p:cNvPr id="8196" name="Picture 4" descr="http://im3-tub.yandex.ru/i?id=40505676&amp;tov=3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57290" y="4572008"/>
            <a:ext cx="2484531" cy="183256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8198" name="Picture 6" descr="http://im0-tub.yandex.ru/i?id=140850596&amp;tov=0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00694" y="3857628"/>
            <a:ext cx="2209808" cy="254522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261461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>
                <a:solidFill>
                  <a:srgbClr val="0000FF"/>
                </a:solidFill>
              </a:rPr>
              <a:t>Ромашка. Кашку </a:t>
            </a:r>
            <a:r>
              <a:rPr lang="ru-RU" dirty="0" err="1" smtClean="0">
                <a:solidFill>
                  <a:srgbClr val="0000FF"/>
                </a:solidFill>
              </a:rPr>
              <a:t>з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усієї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рослини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прикласти</a:t>
            </a:r>
            <a:r>
              <a:rPr lang="ru-RU" dirty="0" smtClean="0">
                <a:solidFill>
                  <a:srgbClr val="0000FF"/>
                </a:solidFill>
              </a:rPr>
              <a:t> на </a:t>
            </a:r>
            <a:r>
              <a:rPr lang="ru-RU" dirty="0" err="1" smtClean="0">
                <a:solidFill>
                  <a:srgbClr val="0000FF"/>
                </a:solidFill>
              </a:rPr>
              <a:t>місце</a:t>
            </a:r>
            <a:r>
              <a:rPr lang="ru-RU" dirty="0" smtClean="0">
                <a:solidFill>
                  <a:srgbClr val="0000FF"/>
                </a:solidFill>
              </a:rPr>
              <a:t> укусу </a:t>
            </a:r>
            <a:r>
              <a:rPr lang="ru-RU" dirty="0" err="1" smtClean="0">
                <a:solidFill>
                  <a:srgbClr val="0000FF"/>
                </a:solidFill>
              </a:rPr>
              <a:t>змії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dirty="0" err="1" smtClean="0">
                <a:solidFill>
                  <a:srgbClr val="0000FF"/>
                </a:solidFill>
              </a:rPr>
              <a:t>Міняти</a:t>
            </a:r>
            <a:r>
              <a:rPr lang="ru-RU" dirty="0" smtClean="0">
                <a:solidFill>
                  <a:srgbClr val="0000FF"/>
                </a:solidFill>
              </a:rPr>
              <a:t> через </a:t>
            </a:r>
            <a:r>
              <a:rPr lang="ru-RU" dirty="0" err="1" smtClean="0">
                <a:solidFill>
                  <a:srgbClr val="0000FF"/>
                </a:solidFill>
              </a:rPr>
              <a:t>кожну</a:t>
            </a:r>
            <a:r>
              <a:rPr lang="ru-RU" dirty="0" smtClean="0">
                <a:solidFill>
                  <a:srgbClr val="0000FF"/>
                </a:solidFill>
              </a:rPr>
              <a:t> годину.</a:t>
            </a: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7170" name="Picture 2" descr="http://images.google.com/images?q=tbn:HI1zAzx_57K1QM:www.stihi.ru/pics/2009/03/20/13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2910" y="3070617"/>
            <a:ext cx="3571900" cy="306588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72" name="Picture 4" descr="http://images.google.com/images?q=tbn:Sgx3eeYPuzRhTM:www.stihi.ru/pics/2009/02/18/4593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2" y="2571744"/>
            <a:ext cx="3827449" cy="28775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500042"/>
            <a:ext cx="8358246" cy="225584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Як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розрізняти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отруйних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змій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 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148" name="Picture 4" descr="http://images.google.com/images?q=tbn:Kod0tEW90qjIJM:www.seti.ee/narva/uploads/newbb/10862_489458c0e8696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00760" y="3857628"/>
            <a:ext cx="3001810" cy="2245799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150" name="Picture 6" descr="http://media1.picsearch.com/is?_QmbMY7D71E9rz92pZohLDJyg465JzCVSMCOES0a4Y0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14282" y="3429000"/>
            <a:ext cx="2647958" cy="264796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6152" name="Picture 8" descr="http://images.google.com/images?q=tbn:vpxnNOWqfENBQM:www.australia.ru/venomous/pix/taipan2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071802" y="2000240"/>
            <a:ext cx="2690428" cy="280947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Гадюка </a:t>
            </a:r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звичайна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600200"/>
            <a:ext cx="4143404" cy="46863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Її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довжина</a:t>
            </a:r>
            <a:r>
              <a:rPr lang="ru-RU" dirty="0" smtClean="0">
                <a:solidFill>
                  <a:srgbClr val="0000FF"/>
                </a:solidFill>
              </a:rPr>
              <a:t> 50-60см, </a:t>
            </a:r>
            <a:r>
              <a:rPr lang="ru-RU" dirty="0" err="1" smtClean="0">
                <a:solidFill>
                  <a:srgbClr val="0000FF"/>
                </a:solidFill>
              </a:rPr>
              <a:t>сірого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кольору</a:t>
            </a:r>
            <a:r>
              <a:rPr lang="ru-RU" dirty="0" smtClean="0">
                <a:solidFill>
                  <a:srgbClr val="0000FF"/>
                </a:solidFill>
              </a:rPr>
              <a:t> (</a:t>
            </a:r>
            <a:r>
              <a:rPr lang="ru-RU" dirty="0" err="1" smtClean="0">
                <a:solidFill>
                  <a:srgbClr val="0000FF"/>
                </a:solidFill>
              </a:rPr>
              <a:t>зустрічаються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рудої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червоної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чорної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забарвлення</a:t>
            </a:r>
            <a:r>
              <a:rPr lang="ru-RU" dirty="0" smtClean="0">
                <a:solidFill>
                  <a:srgbClr val="0000FF"/>
                </a:solidFill>
              </a:rPr>
              <a:t>) </a:t>
            </a:r>
            <a:r>
              <a:rPr lang="ru-RU" dirty="0" err="1" smtClean="0">
                <a:solidFill>
                  <a:srgbClr val="0000FF"/>
                </a:solidFill>
              </a:rPr>
              <a:t>з</a:t>
            </a:r>
            <a:r>
              <a:rPr lang="ru-RU" dirty="0" smtClean="0">
                <a:solidFill>
                  <a:srgbClr val="0000FF"/>
                </a:solidFill>
              </a:rPr>
              <a:t> темним </a:t>
            </a:r>
            <a:r>
              <a:rPr lang="ru-RU" dirty="0" err="1" smtClean="0">
                <a:solidFill>
                  <a:srgbClr val="0000FF"/>
                </a:solidFill>
              </a:rPr>
              <a:t>зигзагоподібним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малюнком</a:t>
            </a:r>
            <a:r>
              <a:rPr lang="ru-RU" dirty="0" smtClean="0">
                <a:solidFill>
                  <a:srgbClr val="0000FF"/>
                </a:solidFill>
              </a:rPr>
              <a:t> на </a:t>
            </a:r>
            <a:r>
              <a:rPr lang="ru-RU" dirty="0" err="1" smtClean="0">
                <a:solidFill>
                  <a:srgbClr val="0000FF"/>
                </a:solidFill>
              </a:rPr>
              <a:t>спині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dirty="0" err="1" smtClean="0">
                <a:solidFill>
                  <a:srgbClr val="0000FF"/>
                </a:solidFill>
              </a:rPr>
              <a:t>Мешкає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лісах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болотах. Укус </a:t>
            </a:r>
            <a:r>
              <a:rPr lang="ru-RU" dirty="0" err="1" smtClean="0">
                <a:solidFill>
                  <a:srgbClr val="0000FF"/>
                </a:solidFill>
              </a:rPr>
              <a:t>дуже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хворобливий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але</a:t>
            </a:r>
            <a:r>
              <a:rPr lang="ru-RU" dirty="0" smtClean="0">
                <a:solidFill>
                  <a:srgbClr val="0000FF"/>
                </a:solidFill>
              </a:rPr>
              <a:t> не </a:t>
            </a:r>
            <a:r>
              <a:rPr lang="ru-RU" dirty="0" err="1" smtClean="0">
                <a:solidFill>
                  <a:srgbClr val="0000FF"/>
                </a:solidFill>
              </a:rPr>
              <a:t>смертельний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endParaRPr lang="ru-RU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dirty="0"/>
          </a:p>
        </p:txBody>
      </p:sp>
      <p:pic>
        <p:nvPicPr>
          <p:cNvPr id="4" name="Рисунок 3" descr="http://www.medpunkt-help.com/portal/fileadmin/photo/image030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00562" y="1928802"/>
            <a:ext cx="4071966" cy="37862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Гадюка </a:t>
            </a:r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кавказька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571612"/>
            <a:ext cx="4500594" cy="504351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Її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довжина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40-50см,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оранжево-жовтого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яскраво-червоного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кольору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зигзагоподібним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темним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малюнком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спині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Зустрічаються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змії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чорного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кольору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або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чорною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головою).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Поширена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всьому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Кавказу. Укус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небезпечний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</a:t>
            </a:r>
            <a:r>
              <a:rPr lang="ru-RU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життя</a:t>
            </a:r>
            <a:r>
              <a:rPr lang="ru-RU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dirty="0"/>
          </a:p>
        </p:txBody>
      </p:sp>
      <p:pic>
        <p:nvPicPr>
          <p:cNvPr id="4098" name="Picture 2" descr="http://images.google.com/images?q=tbn:SyDDsL6s4O3XwM:www.rosfoto.ru/photos/big/0014000/014802_1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43504" y="1375570"/>
            <a:ext cx="3429024" cy="255183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chemeClr val="accent3">
                <a:lumMod val="75000"/>
              </a:schemeClr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pic>
        <p:nvPicPr>
          <p:cNvPr id="4100" name="Picture 4" descr="http://im0-tub.yandex.ru/i?id=22870068&amp;tov=0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43504" y="4143380"/>
            <a:ext cx="3401640" cy="2426505"/>
          </a:xfrm>
          <a:prstGeom prst="ellipse">
            <a:avLst/>
          </a:prstGeom>
          <a:ln w="63500" cap="rnd">
            <a:solidFill>
              <a:schemeClr val="accent3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Кобра </a:t>
            </a:r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середньоазіатська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2614617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Її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довжина</a:t>
            </a:r>
            <a:r>
              <a:rPr lang="ru-RU" dirty="0" smtClean="0">
                <a:solidFill>
                  <a:srgbClr val="0000FF"/>
                </a:solidFill>
              </a:rPr>
              <a:t> 110-140 см, великих </a:t>
            </a:r>
            <a:r>
              <a:rPr lang="ru-RU" dirty="0" err="1" smtClean="0">
                <a:solidFill>
                  <a:srgbClr val="0000FF"/>
                </a:solidFill>
              </a:rPr>
              <a:t>розмірів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забарвлення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від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світло-жовтого</a:t>
            </a:r>
            <a:r>
              <a:rPr lang="ru-RU" dirty="0" smtClean="0">
                <a:solidFill>
                  <a:srgbClr val="0000FF"/>
                </a:solidFill>
              </a:rPr>
              <a:t> до </a:t>
            </a:r>
            <a:r>
              <a:rPr lang="ru-RU" dirty="0" err="1" smtClean="0">
                <a:solidFill>
                  <a:srgbClr val="0000FF"/>
                </a:solidFill>
              </a:rPr>
              <a:t>чорної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dirty="0" err="1" smtClean="0">
                <a:solidFill>
                  <a:srgbClr val="0000FF"/>
                </a:solidFill>
              </a:rPr>
              <a:t>Поширена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Узбекистані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Туркменії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Казахстані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Китаї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Індії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dirty="0" err="1" smtClean="0">
                <a:solidFill>
                  <a:srgbClr val="0000FF"/>
                </a:solidFill>
              </a:rPr>
              <a:t>Дуже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отруйна</a:t>
            </a:r>
            <a:r>
              <a:rPr lang="ru-RU" dirty="0" smtClean="0">
                <a:solidFill>
                  <a:srgbClr val="0000FF"/>
                </a:solidFill>
              </a:rPr>
              <a:t>, укус смертельно </a:t>
            </a:r>
            <a:r>
              <a:rPr lang="ru-RU" dirty="0" err="1" smtClean="0">
                <a:solidFill>
                  <a:srgbClr val="0000FF"/>
                </a:solidFill>
              </a:rPr>
              <a:t>небезпечний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endParaRPr lang="ru-RU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dirty="0"/>
          </a:p>
        </p:txBody>
      </p:sp>
      <p:pic>
        <p:nvPicPr>
          <p:cNvPr id="3074" name="Picture 2" descr="http://im2-tub.yandex.ru/i?id=17671308&amp;tov=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5"/>
              </a:clrFrom>
              <a:clrTo>
                <a:srgbClr val="FFFF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86446" y="3714752"/>
            <a:ext cx="3046272" cy="2455912"/>
          </a:xfrm>
          <a:prstGeom prst="rect">
            <a:avLst/>
          </a:prstGeom>
          <a:noFill/>
        </p:spPr>
      </p:pic>
      <p:pic>
        <p:nvPicPr>
          <p:cNvPr id="3076" name="Picture 4" descr="http://media1.picsearch.com/is?KywRoJA4JyK2dhQmBB_4JFHuCXUBX1jlc5Mnxj9SeuE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2976" y="4357694"/>
            <a:ext cx="3162314" cy="197644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3">
                <a:lumMod val="50000"/>
              </a:schemeClr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Ефа</a:t>
            </a:r>
            <a:r>
              <a:rPr lang="ru-RU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піщана</a:t>
            </a:r>
            <a:endParaRPr lang="ru-RU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5114932" cy="490063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Її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довжина</a:t>
            </a:r>
            <a:r>
              <a:rPr lang="ru-RU" dirty="0" smtClean="0">
                <a:solidFill>
                  <a:srgbClr val="0000FF"/>
                </a:solidFill>
              </a:rPr>
              <a:t> 50-60см, </a:t>
            </a:r>
            <a:r>
              <a:rPr lang="ru-RU" dirty="0" err="1" smtClean="0">
                <a:solidFill>
                  <a:srgbClr val="0000FF"/>
                </a:solidFill>
              </a:rPr>
              <a:t>має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забарвлення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від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сірувато-піщаної</a:t>
            </a:r>
            <a:r>
              <a:rPr lang="ru-RU" dirty="0" smtClean="0">
                <a:solidFill>
                  <a:srgbClr val="0000FF"/>
                </a:solidFill>
              </a:rPr>
              <a:t> до </a:t>
            </a:r>
            <a:r>
              <a:rPr lang="ru-RU" dirty="0" err="1" smtClean="0">
                <a:solidFill>
                  <a:srgbClr val="0000FF"/>
                </a:solidFill>
              </a:rPr>
              <a:t>темно-коричневої</a:t>
            </a:r>
            <a:r>
              <a:rPr lang="ru-RU" dirty="0" smtClean="0">
                <a:solidFill>
                  <a:srgbClr val="0000FF"/>
                </a:solidFill>
              </a:rPr>
              <a:t>. На </a:t>
            </a:r>
            <a:r>
              <a:rPr lang="ru-RU" dirty="0" err="1" smtClean="0">
                <a:solidFill>
                  <a:srgbClr val="0000FF"/>
                </a:solidFill>
              </a:rPr>
              <a:t>голові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світлий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малюнок</a:t>
            </a:r>
            <a:r>
              <a:rPr lang="ru-RU" dirty="0" smtClean="0">
                <a:solidFill>
                  <a:srgbClr val="0000FF"/>
                </a:solidFill>
              </a:rPr>
              <a:t> у </a:t>
            </a:r>
            <a:r>
              <a:rPr lang="ru-RU" dirty="0" err="1" smtClean="0">
                <a:solidFill>
                  <a:srgbClr val="0000FF"/>
                </a:solidFill>
              </a:rPr>
              <a:t>вигляді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силуету</a:t>
            </a:r>
            <a:r>
              <a:rPr lang="ru-RU" dirty="0" smtClean="0">
                <a:solidFill>
                  <a:srgbClr val="0000FF"/>
                </a:solidFill>
              </a:rPr>
              <a:t> птаха, </a:t>
            </a:r>
            <a:r>
              <a:rPr lang="ru-RU" dirty="0" err="1" smtClean="0">
                <a:solidFill>
                  <a:srgbClr val="0000FF"/>
                </a:solidFill>
              </a:rPr>
              <a:t>що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летить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dirty="0" err="1" smtClean="0">
                <a:solidFill>
                  <a:srgbClr val="0000FF"/>
                </a:solidFill>
              </a:rPr>
              <a:t>Поширена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Узбекистані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Туркменії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Казахстані</a:t>
            </a:r>
            <a:r>
              <a:rPr lang="ru-RU" dirty="0" smtClean="0">
                <a:solidFill>
                  <a:srgbClr val="0000FF"/>
                </a:solidFill>
              </a:rPr>
              <a:t>. Укус смертельно </a:t>
            </a:r>
            <a:r>
              <a:rPr lang="ru-RU" dirty="0" err="1" smtClean="0">
                <a:solidFill>
                  <a:srgbClr val="0000FF"/>
                </a:solidFill>
              </a:rPr>
              <a:t>небезпечний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endParaRPr lang="ru-RU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dirty="0"/>
          </a:p>
        </p:txBody>
      </p:sp>
      <p:pic>
        <p:nvPicPr>
          <p:cNvPr id="2050" name="Picture 2" descr="http://images.google.com/images?q=tbn:w9A894rB4qqWTM:dic.academic.ru/pictures/enc_medicine/0291100232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1714488"/>
            <a:ext cx="3100402" cy="38755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14348" y="1928802"/>
            <a:ext cx="7772400" cy="147002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</a:t>
            </a:r>
            <a:r>
              <a:rPr lang="uk-UA" sz="48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ікаві</a:t>
            </a:r>
            <a:r>
              <a:rPr lang="uk-UA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факти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0"/>
            <a:ext cx="8229600" cy="392909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Уч</a:t>
            </a:r>
            <a:r>
              <a:rPr lang="en-US" dirty="0" smtClean="0">
                <a:solidFill>
                  <a:srgbClr val="0000FF"/>
                </a:solidFill>
              </a:rPr>
              <a:t>e</a:t>
            </a:r>
            <a:r>
              <a:rPr lang="ru-RU" dirty="0" err="1" smtClean="0">
                <a:solidFill>
                  <a:srgbClr val="0000FF"/>
                </a:solidFill>
              </a:rPr>
              <a:t>ні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вважають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що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найдовшою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є</a:t>
            </a:r>
            <a:r>
              <a:rPr lang="ru-RU" dirty="0" smtClean="0">
                <a:solidFill>
                  <a:srgbClr val="0000FF"/>
                </a:solidFill>
              </a:rPr>
              <a:t> один </a:t>
            </a:r>
            <a:r>
              <a:rPr lang="ru-RU" dirty="0" err="1" smtClean="0">
                <a:solidFill>
                  <a:srgbClr val="0000FF"/>
                </a:solidFill>
              </a:rPr>
              <a:t>з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видів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анаконди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Південній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Америці</a:t>
            </a:r>
            <a:r>
              <a:rPr lang="ru-RU" dirty="0" smtClean="0">
                <a:solidFill>
                  <a:srgbClr val="0000FF"/>
                </a:solidFill>
              </a:rPr>
              <a:t>. Велика анаконда </a:t>
            </a:r>
            <a:r>
              <a:rPr lang="ru-RU" dirty="0" err="1" smtClean="0">
                <a:solidFill>
                  <a:srgbClr val="0000FF"/>
                </a:solidFill>
              </a:rPr>
              <a:t>може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виростати</a:t>
            </a:r>
            <a:r>
              <a:rPr lang="ru-RU" dirty="0" smtClean="0">
                <a:solidFill>
                  <a:srgbClr val="0000FF"/>
                </a:solidFill>
              </a:rPr>
              <a:t> до 11 м, 10 м досягав </a:t>
            </a:r>
            <a:r>
              <a:rPr lang="ru-RU" dirty="0" err="1" smtClean="0">
                <a:solidFill>
                  <a:srgbClr val="0000FF"/>
                </a:solidFill>
              </a:rPr>
              <a:t>досі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тільки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пітон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Азії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є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єдиним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представником</a:t>
            </a:r>
            <a:r>
              <a:rPr lang="ru-RU" dirty="0" smtClean="0">
                <a:solidFill>
                  <a:srgbClr val="0000FF"/>
                </a:solidFill>
              </a:rPr>
              <a:t> таких </a:t>
            </a:r>
            <a:r>
              <a:rPr lang="ru-RU" dirty="0" err="1" smtClean="0">
                <a:solidFill>
                  <a:srgbClr val="0000FF"/>
                </a:solidFill>
              </a:rPr>
              <a:t>розмірів</a:t>
            </a:r>
            <a:r>
              <a:rPr lang="ru-RU" dirty="0" smtClean="0">
                <a:solidFill>
                  <a:srgbClr val="0000FF"/>
                </a:solidFill>
              </a:rPr>
              <a:t>. Все ж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серед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пітонів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такі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довгі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екземпляри</a:t>
            </a:r>
            <a:r>
              <a:rPr lang="ru-RU" dirty="0" smtClean="0">
                <a:solidFill>
                  <a:srgbClr val="0000FF"/>
                </a:solidFill>
              </a:rPr>
              <a:t> - </a:t>
            </a:r>
            <a:r>
              <a:rPr lang="ru-RU" dirty="0" err="1" smtClean="0">
                <a:solidFill>
                  <a:srgbClr val="0000FF"/>
                </a:solidFill>
              </a:rPr>
              <a:t>це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велике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виключення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69634" name="Picture 2" descr="http://images.google.com/images?q=tbn:3QQXvWl2lXg3tM:bm.img.com.ua/img/prikol/images/large/9/5/98559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643314"/>
            <a:ext cx="2862382" cy="1865851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69636" name="Picture 4" descr="http://images.google.com/images?q=tbn:BW4eF5M3DBeFWM:gazeta.sebastopol.ua/2005/37/vopros3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14678" y="4286256"/>
            <a:ext cx="2710053" cy="222686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9638" name="Picture 6" descr="http://im3-tub.yandex.ru/i?id=6892870&amp;tov=3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29322" y="3643314"/>
            <a:ext cx="2878949" cy="221457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75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4500594" cy="6215106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Удав </a:t>
            </a:r>
            <a:r>
              <a:rPr lang="en-US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constrictor,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наприклад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має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довжину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3 до 4 м.</a:t>
            </a:r>
          </a:p>
          <a:p>
            <a:endParaRPr lang="ru-RU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endParaRPr lang="ru-RU" b="1" dirty="0" smtClean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Найменший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удав -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це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піщаний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Він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живе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Греції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має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довжину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30 до 40 см.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68610" name="Picture 2" descr="http://im2-tub.yandex.ru/i?id=9397504&amp;tov=2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357166"/>
            <a:ext cx="3227102" cy="243236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8612" name="Picture 4" descr="http://im7-tub.yandex.ru/i?id=37859425&amp;tov=7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214942" y="3285026"/>
            <a:ext cx="3238514" cy="24413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5857884" y="5857892"/>
            <a:ext cx="2548262" cy="523220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2800" b="1" dirty="0" smtClean="0">
                <a:ln w="11430"/>
                <a:solidFill>
                  <a:srgbClr val="C0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Песчаный удав</a:t>
            </a:r>
            <a:endParaRPr lang="ru-RU" sz="2800" b="1" dirty="0">
              <a:ln w="11430"/>
              <a:solidFill>
                <a:srgbClr val="C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8001056" cy="1684339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Перша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допомога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при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укусі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змії</a:t>
            </a:r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ru-RU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6" name="Picture 2" descr="http://tbn1.google.com/images?q=tbn:SSDJ21OlieNbvM:http://www.project-omega.narod.ru/system/med/20.files/157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43174" y="2500306"/>
            <a:ext cx="3286148" cy="3028414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66"/>
            <a:ext cx="8229600" cy="361475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00FF"/>
                </a:solidFill>
              </a:rPr>
              <a:t>  </a:t>
            </a:r>
            <a:r>
              <a:rPr lang="ru-RU" dirty="0" err="1" smtClean="0">
                <a:solidFill>
                  <a:srgbClr val="0000FF"/>
                </a:solidFill>
              </a:rPr>
              <a:t>Найбільш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отруйна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змія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землі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живе</a:t>
            </a:r>
            <a:r>
              <a:rPr lang="ru-RU" dirty="0" smtClean="0">
                <a:solidFill>
                  <a:srgbClr val="0000FF"/>
                </a:solidFill>
              </a:rPr>
              <a:t> в </a:t>
            </a:r>
            <a:r>
              <a:rPr lang="ru-RU" dirty="0" err="1" smtClean="0">
                <a:solidFill>
                  <a:srgbClr val="0000FF"/>
                </a:solidFill>
              </a:rPr>
              <a:t>Австралії</a:t>
            </a:r>
            <a:r>
              <a:rPr lang="ru-RU" dirty="0" smtClean="0">
                <a:solidFill>
                  <a:srgbClr val="0000FF"/>
                </a:solidFill>
              </a:rPr>
              <a:t>: </a:t>
            </a:r>
            <a:r>
              <a:rPr lang="ru-RU" dirty="0" err="1" smtClean="0">
                <a:solidFill>
                  <a:srgbClr val="0000FF"/>
                </a:solidFill>
              </a:rPr>
              <a:t>тайпан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dirty="0" err="1" smtClean="0">
                <a:solidFill>
                  <a:srgbClr val="0000FF"/>
                </a:solidFill>
              </a:rPr>
              <a:t>Його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отрута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може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вбити</a:t>
            </a:r>
            <a:r>
              <a:rPr lang="ru-RU" dirty="0" smtClean="0">
                <a:solidFill>
                  <a:srgbClr val="0000FF"/>
                </a:solidFill>
              </a:rPr>
              <a:t> до 218000 </a:t>
            </a:r>
            <a:r>
              <a:rPr lang="ru-RU" dirty="0" err="1" smtClean="0">
                <a:solidFill>
                  <a:srgbClr val="0000FF"/>
                </a:solidFill>
              </a:rPr>
              <a:t>мишей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dirty="0" err="1" smtClean="0">
                <a:solidFill>
                  <a:srgbClr val="0000FF"/>
                </a:solidFill>
              </a:rPr>
              <a:t>Він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має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розмір</a:t>
            </a:r>
            <a:r>
              <a:rPr lang="ru-RU" dirty="0" smtClean="0">
                <a:solidFill>
                  <a:srgbClr val="0000FF"/>
                </a:solidFill>
              </a:rPr>
              <a:t> до 3 м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особливо </a:t>
            </a:r>
            <a:r>
              <a:rPr lang="ru-RU" dirty="0" err="1" smtClean="0">
                <a:solidFill>
                  <a:srgbClr val="0000FF"/>
                </a:solidFill>
              </a:rPr>
              <a:t>небезпечний</a:t>
            </a:r>
            <a:r>
              <a:rPr lang="ru-RU" dirty="0" smtClean="0">
                <a:solidFill>
                  <a:srgbClr val="0000FF"/>
                </a:solidFill>
              </a:rPr>
              <a:t> тому, </a:t>
            </a:r>
            <a:r>
              <a:rPr lang="ru-RU" dirty="0" err="1" smtClean="0">
                <a:solidFill>
                  <a:srgbClr val="0000FF"/>
                </a:solidFill>
              </a:rPr>
              <a:t>що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дуже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агресивний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зустрічається</a:t>
            </a:r>
            <a:r>
              <a:rPr lang="ru-RU" dirty="0" smtClean="0">
                <a:solidFill>
                  <a:srgbClr val="0000FF"/>
                </a:solidFill>
              </a:rPr>
              <a:t> на </a:t>
            </a:r>
            <a:r>
              <a:rPr lang="ru-RU" dirty="0" err="1" smtClean="0">
                <a:solidFill>
                  <a:srgbClr val="0000FF"/>
                </a:solidFill>
              </a:rPr>
              <a:t>континенті</a:t>
            </a:r>
            <a:r>
              <a:rPr lang="ru-RU" dirty="0" smtClean="0">
                <a:solidFill>
                  <a:srgbClr val="0000FF"/>
                </a:solidFill>
              </a:rPr>
              <a:t> практично </a:t>
            </a:r>
            <a:r>
              <a:rPr lang="ru-RU" dirty="0" err="1" smtClean="0">
                <a:solidFill>
                  <a:srgbClr val="0000FF"/>
                </a:solidFill>
              </a:rPr>
              <a:t>скрізь</a:t>
            </a:r>
            <a:r>
              <a:rPr lang="ru-RU" dirty="0" smtClean="0">
                <a:solidFill>
                  <a:srgbClr val="0000FF"/>
                </a:solidFill>
              </a:rPr>
              <a:t>.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67586" name="Picture 2" descr="http://images.google.com/images?q=tbn:hPWzCpzC1Et-dM:www.animalpicturesarchive.com/animal/a6/Oxyuranus_scutellatus02-Taipan-by_Dennis_Desmond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500570"/>
            <a:ext cx="2641931" cy="199025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7588" name="Picture 4" descr="http://images.google.com/images?q=tbn:ljfBd-WZayTY_M:big-snake.narod.ru/enc/Reptilia/Serpentes/Hydrophiidae/Oxyuranus/Oxyuranus_scutellatus_scutellatus04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60" y="3071810"/>
            <a:ext cx="2831590" cy="213313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7590" name="Picture 6" descr="http://media2.picsearch.com/is?aMrus0VPnX03vT4zoeODcAMpiN8m0hxN-PSv7r-nTG4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928926" y="3714752"/>
            <a:ext cx="3000396" cy="199245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3071834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dirty="0" err="1" smtClean="0">
                <a:solidFill>
                  <a:srgbClr val="0000FF"/>
                </a:solidFill>
              </a:rPr>
              <a:t>Настільки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ж </a:t>
            </a:r>
            <a:r>
              <a:rPr lang="ru-RU" dirty="0" err="1" smtClean="0">
                <a:solidFill>
                  <a:srgbClr val="0000FF"/>
                </a:solidFill>
              </a:rPr>
              <a:t>отруйна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також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живе</a:t>
            </a:r>
            <a:r>
              <a:rPr lang="ru-RU" dirty="0" smtClean="0">
                <a:solidFill>
                  <a:srgbClr val="0000FF"/>
                </a:solidFill>
              </a:rPr>
              <a:t> тут </a:t>
            </a:r>
            <a:r>
              <a:rPr lang="ru-RU" dirty="0" err="1" smtClean="0">
                <a:solidFill>
                  <a:srgbClr val="0000FF"/>
                </a:solidFill>
              </a:rPr>
              <a:t>тигрова</a:t>
            </a:r>
            <a:r>
              <a:rPr lang="ru-RU" dirty="0" smtClean="0">
                <a:solidFill>
                  <a:srgbClr val="0000FF"/>
                </a:solidFill>
              </a:rPr>
              <a:t> гадюка, </a:t>
            </a:r>
            <a:r>
              <a:rPr lang="ru-RU" dirty="0" err="1" smtClean="0">
                <a:solidFill>
                  <a:srgbClr val="0000FF"/>
                </a:solidFill>
              </a:rPr>
              <a:t>але</a:t>
            </a:r>
            <a:r>
              <a:rPr lang="ru-RU" dirty="0" smtClean="0">
                <a:solidFill>
                  <a:srgbClr val="0000FF"/>
                </a:solidFill>
              </a:rPr>
              <a:t> вона </a:t>
            </a:r>
            <a:r>
              <a:rPr lang="ru-RU" dirty="0" err="1" smtClean="0">
                <a:solidFill>
                  <a:srgbClr val="0000FF"/>
                </a:solidFill>
              </a:rPr>
              <a:t>більш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боязка</a:t>
            </a:r>
            <a:r>
              <a:rPr lang="ru-RU" dirty="0" smtClean="0">
                <a:solidFill>
                  <a:srgbClr val="0000FF"/>
                </a:solidFill>
              </a:rPr>
              <a:t>, та </a:t>
            </a:r>
            <a:r>
              <a:rPr lang="ru-RU" dirty="0" err="1" smtClean="0">
                <a:solidFill>
                  <a:srgbClr val="0000FF"/>
                </a:solidFill>
              </a:rPr>
              <a:t>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зустрічається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рідше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ніж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тайпан</a:t>
            </a:r>
            <a:r>
              <a:rPr lang="ru-RU" dirty="0" smtClean="0">
                <a:solidFill>
                  <a:srgbClr val="0000FF"/>
                </a:solidFill>
              </a:rPr>
              <a:t>. Укус </a:t>
            </a:r>
            <a:r>
              <a:rPr lang="ru-RU" dirty="0" err="1" smtClean="0">
                <a:solidFill>
                  <a:srgbClr val="0000FF"/>
                </a:solidFill>
              </a:rPr>
              <a:t>тигровій</a:t>
            </a:r>
            <a:r>
              <a:rPr lang="ru-RU" dirty="0" smtClean="0">
                <a:solidFill>
                  <a:srgbClr val="0000FF"/>
                </a:solidFill>
              </a:rPr>
              <a:t> гадюки вбив </a:t>
            </a:r>
            <a:r>
              <a:rPr lang="ru-RU" dirty="0" err="1" smtClean="0">
                <a:solidFill>
                  <a:srgbClr val="0000FF"/>
                </a:solidFill>
              </a:rPr>
              <a:t>би</a:t>
            </a:r>
            <a:r>
              <a:rPr lang="ru-RU" dirty="0" smtClean="0">
                <a:solidFill>
                  <a:srgbClr val="0000FF"/>
                </a:solidFill>
              </a:rPr>
              <a:t> 400 </a:t>
            </a:r>
            <a:r>
              <a:rPr lang="ru-RU" dirty="0" err="1" smtClean="0">
                <a:solidFill>
                  <a:srgbClr val="0000FF"/>
                </a:solidFill>
              </a:rPr>
              <a:t>чоловік</a:t>
            </a:r>
            <a:r>
              <a:rPr lang="ru-RU" dirty="0" smtClean="0">
                <a:solidFill>
                  <a:srgbClr val="0000FF"/>
                </a:solidFill>
              </a:rPr>
              <a:t>. Е</a:t>
            </a:r>
            <a:r>
              <a:rPr lang="en-US" dirty="0" smtClean="0">
                <a:solidFill>
                  <a:srgbClr val="0000FF"/>
                </a:solidFill>
              </a:rPr>
              <a:t>e </a:t>
            </a:r>
            <a:r>
              <a:rPr lang="ru-RU" dirty="0" err="1" smtClean="0">
                <a:solidFill>
                  <a:srgbClr val="0000FF"/>
                </a:solidFill>
              </a:rPr>
              <a:t>отрута</a:t>
            </a:r>
            <a:r>
              <a:rPr lang="ru-RU" dirty="0" smtClean="0">
                <a:solidFill>
                  <a:srgbClr val="0000FF"/>
                </a:solidFill>
              </a:rPr>
              <a:t> в 10 </a:t>
            </a:r>
            <a:r>
              <a:rPr lang="ru-RU" dirty="0" err="1" smtClean="0">
                <a:solidFill>
                  <a:srgbClr val="0000FF"/>
                </a:solidFill>
              </a:rPr>
              <a:t>разів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сильніша</a:t>
            </a:r>
            <a:r>
              <a:rPr lang="ru-RU" dirty="0" smtClean="0">
                <a:solidFill>
                  <a:srgbClr val="0000FF"/>
                </a:solidFill>
              </a:rPr>
              <a:t> за </a:t>
            </a:r>
            <a:r>
              <a:rPr lang="ru-RU" dirty="0" err="1" smtClean="0">
                <a:solidFill>
                  <a:srgbClr val="0000FF"/>
                </a:solidFill>
              </a:rPr>
              <a:t>отруту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інший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гримучої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змії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66562" name="Picture 2" descr="http://im7-tub.yandex.ru/i?id=162706917&amp;tov=7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2857496"/>
            <a:ext cx="2558121" cy="2405073"/>
          </a:xfrm>
          <a:prstGeom prst="ellipse">
            <a:avLst/>
          </a:prstGeom>
          <a:ln w="63500" cap="rnd">
            <a:solidFill>
              <a:schemeClr val="accent3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6564" name="Picture 4" descr="http://media1.picsearch.com/is?Z5BB2KxnyV02WSoHQFgGYfQ27pJlJoYqzLA65tX6yjo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72198" y="3786190"/>
            <a:ext cx="2854062" cy="1939873"/>
          </a:xfrm>
          <a:prstGeom prst="rect">
            <a:avLst/>
          </a:prstGeom>
          <a:noFill/>
          <a:scene3d>
            <a:camera prst="perspectiveHeroicExtremeLeftFacing"/>
            <a:lightRig rig="threePt" dir="t"/>
          </a:scene3d>
        </p:spPr>
      </p:pic>
      <p:pic>
        <p:nvPicPr>
          <p:cNvPr id="66566" name="Picture 6" descr="http://im2-tub.yandex.ru/i?id=88997722&amp;tov=2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14282" y="3929066"/>
            <a:ext cx="3056491" cy="196788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8786842" cy="257174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Набагато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ядовитее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всіх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наземних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змій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морські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змії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Найбільше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їх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Тихому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океані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Вони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живуть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морі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виходять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берег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тільки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розмноження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65538" name="Picture 2" descr="http://im3-tub.yandex.ru/i?id=31547&amp;tov=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357430"/>
            <a:ext cx="2548713" cy="21069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5540" name="Picture 4" descr="http://images.google.com/images?q=tbn:L2SDITqXftrpCM:museumimb.ru/assets/images/bat/0024.jpg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2143116"/>
            <a:ext cx="2872752" cy="18573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5542" name="Picture 6" descr="http://im0-tub.yandex.ru/i?id=38075775&amp;tov=0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786182" y="2285992"/>
            <a:ext cx="1857388" cy="27758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5544" name="Picture 8" descr="http://images.google.com/images?q=tbn:ZtE6W7wQ9jYXrM:www.nemoclub.ru/img/i-serpent.jpg">
            <a:hlinkClick r:id="rId8"/>
          </p:cNvPr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42910" y="4714884"/>
            <a:ext cx="2900374" cy="1977531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chemeClr val="accent3">
                <a:lumMod val="75000"/>
              </a:schemeClr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65546" name="Picture 10" descr="http://im8-tub.yandex.ru/i?id=58962286&amp;tov=8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6000759" y="4643446"/>
            <a:ext cx="2679253" cy="200026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357166"/>
            <a:ext cx="8715436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>
                <a:solidFill>
                  <a:srgbClr val="0000FF"/>
                </a:solidFill>
              </a:rPr>
              <a:t>Морські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змії</a:t>
            </a:r>
            <a:r>
              <a:rPr lang="ru-RU" dirty="0" smtClean="0">
                <a:solidFill>
                  <a:srgbClr val="0000FF"/>
                </a:solidFill>
              </a:rPr>
              <a:t> (</a:t>
            </a:r>
            <a:r>
              <a:rPr lang="en-US" dirty="0" err="1" smtClean="0">
                <a:solidFill>
                  <a:srgbClr val="0000FF"/>
                </a:solidFill>
              </a:rPr>
              <a:t>Hydrophiidae</a:t>
            </a:r>
            <a:r>
              <a:rPr lang="en-US" dirty="0" smtClean="0">
                <a:solidFill>
                  <a:srgbClr val="0000FF"/>
                </a:solidFill>
              </a:rPr>
              <a:t>) </a:t>
            </a:r>
            <a:r>
              <a:rPr lang="ru-RU" dirty="0" err="1" smtClean="0">
                <a:solidFill>
                  <a:srgbClr val="0000FF"/>
                </a:solidFill>
              </a:rPr>
              <a:t>звичайно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мають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довжину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близько</a:t>
            </a:r>
            <a:r>
              <a:rPr lang="ru-RU" dirty="0" smtClean="0">
                <a:solidFill>
                  <a:srgbClr val="0000FF"/>
                </a:solidFill>
              </a:rPr>
              <a:t> 1 м, </a:t>
            </a:r>
            <a:r>
              <a:rPr lang="ru-RU" dirty="0" err="1" smtClean="0">
                <a:solidFill>
                  <a:srgbClr val="0000FF"/>
                </a:solidFill>
              </a:rPr>
              <a:t>хоча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деякі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екземпляри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досягають</a:t>
            </a:r>
            <a:r>
              <a:rPr lang="ru-RU" dirty="0" smtClean="0">
                <a:solidFill>
                  <a:srgbClr val="0000FF"/>
                </a:solidFill>
              </a:rPr>
              <a:t> 2 м. В </a:t>
            </a:r>
            <a:r>
              <a:rPr lang="ru-RU" dirty="0" err="1" smtClean="0">
                <a:solidFill>
                  <a:srgbClr val="0000FF"/>
                </a:solidFill>
              </a:rPr>
              <a:t>Атлантичному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океані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морських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змій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немає</a:t>
            </a:r>
            <a:r>
              <a:rPr lang="ru-RU" dirty="0" smtClean="0">
                <a:solidFill>
                  <a:srgbClr val="0000FF"/>
                </a:solidFill>
              </a:rPr>
              <a:t>, а в Тихому </a:t>
            </a:r>
            <a:r>
              <a:rPr lang="ru-RU" dirty="0" err="1" smtClean="0">
                <a:solidFill>
                  <a:srgbClr val="0000FF"/>
                </a:solidFill>
              </a:rPr>
              <a:t>океані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налічується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близько</a:t>
            </a:r>
            <a:r>
              <a:rPr lang="ru-RU" dirty="0" smtClean="0">
                <a:solidFill>
                  <a:srgbClr val="0000FF"/>
                </a:solidFill>
              </a:rPr>
              <a:t> 50 </a:t>
            </a:r>
            <a:r>
              <a:rPr lang="ru-RU" dirty="0" err="1" smtClean="0">
                <a:solidFill>
                  <a:srgbClr val="0000FF"/>
                </a:solidFill>
              </a:rPr>
              <a:t>видів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власне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морських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змій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сімейства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en-US" dirty="0" err="1" smtClean="0">
                <a:solidFill>
                  <a:srgbClr val="0000FF"/>
                </a:solidFill>
              </a:rPr>
              <a:t>Hedrophiidae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кілька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видів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морських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бородавчастих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змій</a:t>
            </a:r>
            <a:r>
              <a:rPr lang="ru-RU" dirty="0" smtClean="0">
                <a:solidFill>
                  <a:srgbClr val="0000FF"/>
                </a:solidFill>
              </a:rPr>
              <a:t> (</a:t>
            </a:r>
            <a:r>
              <a:rPr lang="en-US" dirty="0" err="1" smtClean="0">
                <a:solidFill>
                  <a:srgbClr val="0000FF"/>
                </a:solidFill>
              </a:rPr>
              <a:t>Acrochordidae</a:t>
            </a:r>
            <a:r>
              <a:rPr lang="en-US" dirty="0" smtClean="0">
                <a:solidFill>
                  <a:srgbClr val="0000FF"/>
                </a:solidFill>
              </a:rPr>
              <a:t>). </a:t>
            </a:r>
            <a:r>
              <a:rPr lang="ru-RU" dirty="0" smtClean="0">
                <a:solidFill>
                  <a:srgbClr val="0000FF"/>
                </a:solidFill>
              </a:rPr>
              <a:t>Вони </a:t>
            </a:r>
            <a:r>
              <a:rPr lang="ru-RU" dirty="0" err="1" smtClean="0">
                <a:solidFill>
                  <a:srgbClr val="0000FF"/>
                </a:solidFill>
              </a:rPr>
              <a:t>мешкають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головним</a:t>
            </a:r>
            <a:r>
              <a:rPr lang="ru-RU" dirty="0" smtClean="0">
                <a:solidFill>
                  <a:srgbClr val="0000FF"/>
                </a:solidFill>
              </a:rPr>
              <a:t> чином в </a:t>
            </a:r>
            <a:r>
              <a:rPr lang="ru-RU" dirty="0" err="1" smtClean="0">
                <a:solidFill>
                  <a:srgbClr val="0000FF"/>
                </a:solidFill>
              </a:rPr>
              <a:t>західній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частині</a:t>
            </a:r>
            <a:r>
              <a:rPr lang="ru-RU" dirty="0" smtClean="0">
                <a:solidFill>
                  <a:srgbClr val="0000FF"/>
                </a:solidFill>
              </a:rPr>
              <a:t> океану, </a:t>
            </a:r>
            <a:r>
              <a:rPr lang="ru-RU" dirty="0" err="1" smtClean="0">
                <a:solidFill>
                  <a:srgbClr val="0000FF"/>
                </a:solidFill>
              </a:rPr>
              <a:t>між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Австралією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Південно-Східною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Азією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біля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берегів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Нової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Зеландії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 err="1" smtClean="0">
                <a:solidFill>
                  <a:srgbClr val="0000FF"/>
                </a:solidFill>
              </a:rPr>
              <a:t>Тасманії</a:t>
            </a:r>
            <a:r>
              <a:rPr lang="ru-RU" dirty="0" smtClean="0">
                <a:solidFill>
                  <a:srgbClr val="0000FF"/>
                </a:solidFill>
              </a:rPr>
              <a:t>, в </a:t>
            </a:r>
            <a:r>
              <a:rPr lang="ru-RU" dirty="0" err="1" smtClean="0">
                <a:solidFill>
                  <a:srgbClr val="0000FF"/>
                </a:solidFill>
              </a:rPr>
              <a:t>районі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Гавайських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і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Галапагоських</a:t>
            </a:r>
            <a:r>
              <a:rPr lang="ru-RU" dirty="0" smtClean="0">
                <a:solidFill>
                  <a:srgbClr val="0000FF"/>
                </a:solidFill>
              </a:rPr>
              <a:t> </a:t>
            </a:r>
            <a:r>
              <a:rPr lang="ru-RU" dirty="0" err="1" smtClean="0">
                <a:solidFill>
                  <a:srgbClr val="0000FF"/>
                </a:solidFill>
              </a:rPr>
              <a:t>островів</a:t>
            </a:r>
            <a:r>
              <a:rPr lang="ru-RU" dirty="0" smtClean="0">
                <a:solidFill>
                  <a:srgbClr val="0000FF"/>
                </a:solidFill>
              </a:rPr>
              <a:t>.</a:t>
            </a: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64514" name="Picture 2" descr="http://im6-tub.yandex.ru/i?id=55469314&amp;tov=6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643446"/>
            <a:ext cx="3000396" cy="200762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4516" name="Picture 4" descr="http://im8-tub.yandex.ru/i?id=25666764&amp;tov=8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15074" y="4572008"/>
            <a:ext cx="2642532" cy="198658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4518" name="Picture 6" descr="http://media4.picsearch.com/is?Ggi6SorkAKNKiAtBsKIl4j1Aoo5zS9vBzNStGqwCJPA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357554" y="4576474"/>
            <a:ext cx="2714644" cy="1993568"/>
          </a:xfrm>
          <a:prstGeom prst="ellipse">
            <a:avLst/>
          </a:prstGeom>
          <a:ln w="63500" cap="rnd">
            <a:solidFill>
              <a:schemeClr val="accent3">
                <a:lumMod val="75000"/>
              </a:schemeClr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214291"/>
            <a:ext cx="8229600" cy="4000528"/>
          </a:xfr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>
              <a:buNone/>
            </a:pPr>
            <a:r>
              <a:rPr lang="ru-RU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Багато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зміїні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отрути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можуть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застосовуватися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незначній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дозуванні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для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медичних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цілей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Поряд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безпосереднім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використанням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якості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ліків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вони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сприяють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пошуку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нових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Отрути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допомагають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пояснити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багато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процесів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краще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їх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зрозуміти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також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знайти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нові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активні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речовини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ru-RU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62466" name="Picture 2" descr="http://images.google.com/images?q=tbn:2Mn0vPhv9d8gxM:www.vokrugsveta.ru/img/cmn/2006/07/12/00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43570" y="4357694"/>
            <a:ext cx="3000396" cy="222756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2468" name="Picture 4" descr="http://im3-tub.yandex.ru/i?id=3524261&amp;tov=3">
            <a:hlinkClick r:id="rId4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472" y="4494448"/>
            <a:ext cx="2762260" cy="21308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chemeClr val="accent5">
                <a:lumMod val="60000"/>
                <a:lumOff val="40000"/>
              </a:schemeClr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2470" name="Picture 6" descr="http://images.google.com/images?q=tbn:ysWcNOhHdPDLRM:www.apteka.ua/images/archives/588/images/020_3.jpg">
            <a:hlinkClick r:id="rId6"/>
          </p:cNvPr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EF9"/>
              </a:clrFrom>
              <a:clrTo>
                <a:srgbClr val="FFFEF9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786182" y="4413695"/>
            <a:ext cx="1347793" cy="244430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714488"/>
            <a:ext cx="6758006" cy="1828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6600" dirty="0" smtClean="0">
                <a:solidFill>
                  <a:srgbClr val="0000FF"/>
                </a:solidFill>
              </a:rPr>
              <a:t>Дякую за увагу!</a:t>
            </a:r>
            <a:endParaRPr lang="ru-RU" sz="6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714356"/>
            <a:ext cx="5214974" cy="600079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Отруєння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зміїною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отрутою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завжди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буває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небезпечно</a:t>
            </a:r>
            <a:r>
              <a:rPr lang="ru-RU" i="1" dirty="0" smtClean="0">
                <a:solidFill>
                  <a:srgbClr val="0000FF"/>
                </a:solidFill>
              </a:rPr>
              <a:t> для </a:t>
            </a:r>
            <a:r>
              <a:rPr lang="ru-RU" i="1" dirty="0" err="1" smtClean="0">
                <a:solidFill>
                  <a:srgbClr val="0000FF"/>
                </a:solidFill>
              </a:rPr>
              <a:t>життя</a:t>
            </a:r>
            <a:r>
              <a:rPr lang="ru-RU" i="1" dirty="0" smtClean="0">
                <a:solidFill>
                  <a:srgbClr val="0000FF"/>
                </a:solidFill>
              </a:rPr>
              <a:t>. </a:t>
            </a:r>
            <a:r>
              <a:rPr lang="ru-RU" i="1" dirty="0" err="1" smtClean="0">
                <a:solidFill>
                  <a:srgbClr val="0000FF"/>
                </a:solidFill>
              </a:rPr>
              <a:t>Якщо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є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можливість</a:t>
            </a:r>
            <a:r>
              <a:rPr lang="ru-RU" i="1" dirty="0" smtClean="0">
                <a:solidFill>
                  <a:srgbClr val="0000FF"/>
                </a:solidFill>
              </a:rPr>
              <a:t>, то </a:t>
            </a:r>
            <a:r>
              <a:rPr lang="ru-RU" i="1" dirty="0" err="1" smtClean="0">
                <a:solidFill>
                  <a:srgbClr val="0000FF"/>
                </a:solidFill>
              </a:rPr>
              <a:t>вкушеній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змією</a:t>
            </a:r>
            <a:r>
              <a:rPr lang="ru-RU" i="1" dirty="0" smtClean="0">
                <a:solidFill>
                  <a:srgbClr val="0000FF"/>
                </a:solidFill>
              </a:rPr>
              <a:t> (</a:t>
            </a:r>
            <a:r>
              <a:rPr lang="ru-RU" i="1" dirty="0" err="1" smtClean="0">
                <a:solidFill>
                  <a:srgbClr val="0000FF"/>
                </a:solidFill>
              </a:rPr>
              <a:t>після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надання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першої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допомоги</a:t>
            </a:r>
            <a:r>
              <a:rPr lang="ru-RU" i="1" dirty="0" smtClean="0">
                <a:solidFill>
                  <a:srgbClr val="0000FF"/>
                </a:solidFill>
              </a:rPr>
              <a:t>) </a:t>
            </a:r>
            <a:r>
              <a:rPr lang="ru-RU" i="1" dirty="0" err="1" smtClean="0">
                <a:solidFill>
                  <a:srgbClr val="0000FF"/>
                </a:solidFill>
              </a:rPr>
              <a:t>обов'язково</a:t>
            </a:r>
            <a:r>
              <a:rPr lang="ru-RU" i="1" dirty="0" smtClean="0">
                <a:solidFill>
                  <a:srgbClr val="0000FF"/>
                </a:solidFill>
              </a:rPr>
              <a:t> треба </a:t>
            </a:r>
            <a:r>
              <a:rPr lang="ru-RU" i="1" dirty="0" err="1" smtClean="0">
                <a:solidFill>
                  <a:srgbClr val="0000FF"/>
                </a:solidFill>
              </a:rPr>
              <a:t>звернутися</a:t>
            </a:r>
            <a:r>
              <a:rPr lang="ru-RU" i="1" dirty="0" smtClean="0">
                <a:solidFill>
                  <a:srgbClr val="0000FF"/>
                </a:solidFill>
              </a:rPr>
              <a:t> в </a:t>
            </a:r>
            <a:r>
              <a:rPr lang="ru-RU" i="1" dirty="0" err="1" smtClean="0">
                <a:solidFill>
                  <a:srgbClr val="0000FF"/>
                </a:solidFill>
              </a:rPr>
              <a:t>лікувальний</a:t>
            </a:r>
            <a:r>
              <a:rPr lang="ru-RU" i="1" dirty="0" smtClean="0">
                <a:solidFill>
                  <a:srgbClr val="0000FF"/>
                </a:solidFill>
              </a:rPr>
              <a:t> заклад, де </a:t>
            </a:r>
            <a:r>
              <a:rPr lang="ru-RU" i="1" dirty="0" err="1" smtClean="0">
                <a:solidFill>
                  <a:srgbClr val="0000FF"/>
                </a:solidFill>
              </a:rPr>
              <a:t>йому</a:t>
            </a:r>
            <a:r>
              <a:rPr lang="ru-RU" i="1" dirty="0" smtClean="0">
                <a:solidFill>
                  <a:srgbClr val="0000FF"/>
                </a:solidFill>
              </a:rPr>
              <a:t> буде введена </a:t>
            </a:r>
            <a:r>
              <a:rPr lang="ru-RU" i="1" dirty="0" err="1" smtClean="0">
                <a:solidFill>
                  <a:srgbClr val="0000FF"/>
                </a:solidFill>
              </a:rPr>
              <a:t>специфічна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протиотрутної</a:t>
            </a:r>
            <a:r>
              <a:rPr lang="ru-RU" i="1" dirty="0" smtClean="0">
                <a:solidFill>
                  <a:srgbClr val="0000FF"/>
                </a:solidFill>
              </a:rPr>
              <a:t> </a:t>
            </a:r>
            <a:r>
              <a:rPr lang="ru-RU" i="1" dirty="0" err="1" smtClean="0">
                <a:solidFill>
                  <a:srgbClr val="0000FF"/>
                </a:solidFill>
              </a:rPr>
              <a:t>сироватки</a:t>
            </a:r>
            <a:r>
              <a:rPr lang="ru-RU" i="1" dirty="0" smtClean="0">
                <a:solidFill>
                  <a:srgbClr val="0000FF"/>
                </a:solidFill>
              </a:rPr>
              <a:t>. </a:t>
            </a:r>
            <a:r>
              <a:rPr lang="ru-RU" i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i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i="1" dirty="0">
              <a:solidFill>
                <a:srgbClr val="0000FF"/>
              </a:solidFill>
            </a:endParaRPr>
          </a:p>
        </p:txBody>
      </p:sp>
      <p:pic>
        <p:nvPicPr>
          <p:cNvPr id="39940" name="Picture 4" descr="http://tbn1.google.com/images?q=tbn:WliBbV_pNQKw3M:http://travmirovanie.ru/wp-content/uploads/2009/03/picunok14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72132" y="857232"/>
            <a:ext cx="3130332" cy="467708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240030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Укус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неотруйні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змії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залишає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тілі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дві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смужки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тонких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дрібних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подряпин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укусу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отруйної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змії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також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залишаються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дві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смужки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подряпин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але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на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кінці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кожної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них видно прокол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від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іклів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dirty="0">
              <a:solidFill>
                <a:srgbClr val="0000FF"/>
              </a:solidFill>
            </a:endParaRPr>
          </a:p>
        </p:txBody>
      </p:sp>
      <p:pic>
        <p:nvPicPr>
          <p:cNvPr id="38914" name="Picture 2" descr="http://tbn0.google.com/images?q=tbn:WZSslnnjy9BGMM:http://www.1st-aid.ru/images/image238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77332" y="3500438"/>
            <a:ext cx="4495824" cy="1905010"/>
          </a:xfrm>
          <a:prstGeom prst="rect">
            <a:avLst/>
          </a:prstGeom>
          <a:ln w="38100" cap="sq">
            <a:solidFill>
              <a:schemeClr val="accent3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 spd="slow">
    <p:pull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00042"/>
            <a:ext cx="8429684" cy="1500190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 </a:t>
            </a:r>
            <a:r>
              <a:rPr lang="ru-RU" b="1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малюнку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сліди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укусів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b="1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змій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: 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1-5 - </a:t>
            </a:r>
            <a:r>
              <a:rPr lang="ru-RU" b="1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отруйних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; 6 - не </a:t>
            </a:r>
            <a:r>
              <a:rPr lang="ru-RU" b="1" dirty="0" err="1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отруйних</a:t>
            </a:r>
            <a:r>
              <a:rPr lang="ru-RU" b="1" dirty="0" smtClean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. </a:t>
            </a:r>
            <a: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/>
            </a:r>
            <a:br>
              <a:rPr lang="ru-RU" b="1" dirty="0">
                <a:ln w="11430"/>
                <a:solidFill>
                  <a:srgbClr val="0000FF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ru-RU" b="1" dirty="0">
              <a:ln w="11430"/>
              <a:solidFill>
                <a:srgbClr val="0000FF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Содержимое 3" descr="Первая помощь при укусе змеи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2643182"/>
            <a:ext cx="5715040" cy="2500330"/>
          </a:xfrm>
          <a:prstGeom prst="rect">
            <a:avLst/>
          </a:prstGeom>
          <a:ln w="88900" cap="sq" cmpd="thickThin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 spd="slow">
    <p:pull dir="l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571480"/>
            <a:ext cx="8229600" cy="300039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Укус 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будь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змії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сприймається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людиною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як укол шпилькою. Але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після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укусу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починають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бурхливо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розвиватися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як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місцеві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так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загальні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симптоми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b="1" dirty="0" err="1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отруєння</a:t>
            </a:r>
            <a:r>
              <a:rPr lang="ru-RU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ru-RU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ru-RU" b="1" dirty="0">
              <a:ln w="1905"/>
              <a:solidFill>
                <a:srgbClr val="0000FF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6866" name="Picture 2" descr="http://tbn1.google.com/images?q=tbn:iYplKwk944IHHM:http://proteks.ru/wp-content/uploads/2009/05/d183d0bad183d181d18b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6314" y="3286124"/>
            <a:ext cx="3690962" cy="276822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8130" name="Picture 2" descr="http://images.wikia.com/razum3000/ru/images/5/54/%D0%A3%D0%BA%D1%83%D1%81_%D0%B7%D0%BC%D0%B5%D0%B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28662" y="3000372"/>
            <a:ext cx="2518190" cy="33575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403</TotalTime>
  <Words>1409</Words>
  <Application>Microsoft Office PowerPoint</Application>
  <PresentationFormat>Экран (4:3)</PresentationFormat>
  <Paragraphs>79</Paragraphs>
  <Slides>55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55</vt:i4>
      </vt:variant>
    </vt:vector>
  </HeadingPairs>
  <TitlesOfParts>
    <vt:vector size="56" baseType="lpstr">
      <vt:lpstr>Тема Office</vt:lpstr>
      <vt:lpstr>Укуси змій</vt:lpstr>
      <vt:lpstr>Слайд 2</vt:lpstr>
      <vt:lpstr>Слайд 3</vt:lpstr>
      <vt:lpstr>У СНД є 3 види отруйних змій:  </vt:lpstr>
      <vt:lpstr>Перша допомога при укусі змії  </vt:lpstr>
      <vt:lpstr>Слайд 6</vt:lpstr>
      <vt:lpstr>Слайд 7</vt:lpstr>
      <vt:lpstr>На малюнку сліди укусів змій: 1-5 - отруйних; 6 - не отруйних.  </vt:lpstr>
      <vt:lpstr>Слайд 9</vt:lpstr>
      <vt:lpstr>До місцевих симптомів відносяться: </vt:lpstr>
      <vt:lpstr>Загальні симптоми отруєння: </vt:lpstr>
      <vt:lpstr>Слайд 12</vt:lpstr>
      <vt:lpstr>Слайд 13</vt:lpstr>
      <vt:lpstr>Надання допомоги:  </vt:lpstr>
      <vt:lpstr>Слайд 15</vt:lpstr>
      <vt:lpstr>Слайд 16</vt:lpstr>
      <vt:lpstr>Слайд 17</vt:lpstr>
      <vt:lpstr>Слайд 18</vt:lpstr>
      <vt:lpstr>Запобіжні заходи</vt:lpstr>
      <vt:lpstr>Слайд 20</vt:lpstr>
      <vt:lpstr>Слайд 21</vt:lpstr>
      <vt:lpstr>Як попередити зміїні укуси   </vt:lpstr>
      <vt:lpstr>Слайд 23</vt:lpstr>
      <vt:lpstr>Слайд 24</vt:lpstr>
      <vt:lpstr>Слайд 25</vt:lpstr>
      <vt:lpstr>Слайд 26</vt:lpstr>
      <vt:lpstr>Слайд 27</vt:lpstr>
      <vt:lpstr>Слайд 28</vt:lpstr>
      <vt:lpstr>Слайд 29</vt:lpstr>
      <vt:lpstr>Слайд 30</vt:lpstr>
      <vt:lpstr>Слайд 31</vt:lpstr>
      <vt:lpstr>Засоби народної медицини при укусах змій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  <vt:lpstr>Слайд 40</vt:lpstr>
      <vt:lpstr>Слайд 41</vt:lpstr>
      <vt:lpstr>Як розрізняти отруйних змій?  </vt:lpstr>
      <vt:lpstr>Гадюка звичайна</vt:lpstr>
      <vt:lpstr>Гадюка кавказька</vt:lpstr>
      <vt:lpstr>Кобра середньоазіатська</vt:lpstr>
      <vt:lpstr>Ефа піщана</vt:lpstr>
      <vt:lpstr>Цікаві факти</vt:lpstr>
      <vt:lpstr>Слайд 48</vt:lpstr>
      <vt:lpstr>Слайд 49</vt:lpstr>
      <vt:lpstr>Слайд 50</vt:lpstr>
      <vt:lpstr>Слайд 51</vt:lpstr>
      <vt:lpstr>Слайд 52</vt:lpstr>
      <vt:lpstr>Слайд 53</vt:lpstr>
      <vt:lpstr>Слайд 54</vt:lpstr>
      <vt:lpstr>Слайд 55</vt:lpstr>
    </vt:vector>
  </TitlesOfParts>
  <Company>кладбИще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УКУСЫ ЗМЕЙ</dc:title>
  <dc:creator>Вурдалак</dc:creator>
  <cp:lastModifiedBy>Admin</cp:lastModifiedBy>
  <cp:revision>54</cp:revision>
  <dcterms:created xsi:type="dcterms:W3CDTF">2009-08-05T14:50:47Z</dcterms:created>
  <dcterms:modified xsi:type="dcterms:W3CDTF">2012-12-06T14:17:21Z</dcterms:modified>
</cp:coreProperties>
</file>