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4" r:id="rId3"/>
    <p:sldId id="262" r:id="rId4"/>
    <p:sldId id="263" r:id="rId5"/>
    <p:sldId id="258" r:id="rId6"/>
    <p:sldId id="279" r:id="rId7"/>
    <p:sldId id="276" r:id="rId8"/>
    <p:sldId id="270" r:id="rId9"/>
    <p:sldId id="275" r:id="rId10"/>
    <p:sldId id="274" r:id="rId11"/>
    <p:sldId id="277" r:id="rId12"/>
    <p:sldId id="271" r:id="rId13"/>
    <p:sldId id="268" r:id="rId14"/>
    <p:sldId id="269" r:id="rId15"/>
    <p:sldId id="266" r:id="rId16"/>
    <p:sldId id="259" r:id="rId17"/>
    <p:sldId id="273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809" autoAdjust="0"/>
    <p:restoredTop sz="94660"/>
  </p:normalViewPr>
  <p:slideViewPr>
    <p:cSldViewPr>
      <p:cViewPr varScale="1">
        <p:scale>
          <a:sx n="62" d="100"/>
          <a:sy n="62" d="100"/>
        </p:scale>
        <p:origin x="-84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345D5-55C4-4979-BF6F-448B9986904A}" type="datetimeFigureOut">
              <a:rPr lang="ru-RU" smtClean="0"/>
              <a:pPr/>
              <a:t>21.02.2012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2DA85-4E8E-48CD-99C3-2E694E14A0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345D5-55C4-4979-BF6F-448B9986904A}" type="datetimeFigureOut">
              <a:rPr lang="ru-RU" smtClean="0"/>
              <a:pPr/>
              <a:t>21.02.2012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2DA85-4E8E-48CD-99C3-2E694E14A0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345D5-55C4-4979-BF6F-448B9986904A}" type="datetimeFigureOut">
              <a:rPr lang="ru-RU" smtClean="0"/>
              <a:pPr/>
              <a:t>21.02.2012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2DA85-4E8E-48CD-99C3-2E694E14A0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345D5-55C4-4979-BF6F-448B9986904A}" type="datetimeFigureOut">
              <a:rPr lang="ru-RU" smtClean="0"/>
              <a:pPr/>
              <a:t>21.02.2012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2DA85-4E8E-48CD-99C3-2E694E14A0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345D5-55C4-4979-BF6F-448B9986904A}" type="datetimeFigureOut">
              <a:rPr lang="ru-RU" smtClean="0"/>
              <a:pPr/>
              <a:t>21.02.2012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2DA85-4E8E-48CD-99C3-2E694E14A0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345D5-55C4-4979-BF6F-448B9986904A}" type="datetimeFigureOut">
              <a:rPr lang="ru-RU" smtClean="0"/>
              <a:pPr/>
              <a:t>21.02.2012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2DA85-4E8E-48CD-99C3-2E694E14A0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345D5-55C4-4979-BF6F-448B9986904A}" type="datetimeFigureOut">
              <a:rPr lang="ru-RU" smtClean="0"/>
              <a:pPr/>
              <a:t>21.02.2012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2DA85-4E8E-48CD-99C3-2E694E14A0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345D5-55C4-4979-BF6F-448B9986904A}" type="datetimeFigureOut">
              <a:rPr lang="ru-RU" smtClean="0"/>
              <a:pPr/>
              <a:t>21.02.2012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2DA85-4E8E-48CD-99C3-2E694E14A0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345D5-55C4-4979-BF6F-448B9986904A}" type="datetimeFigureOut">
              <a:rPr lang="ru-RU" smtClean="0"/>
              <a:pPr/>
              <a:t>21.02.2012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2DA85-4E8E-48CD-99C3-2E694E14A0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345D5-55C4-4979-BF6F-448B9986904A}" type="datetimeFigureOut">
              <a:rPr lang="ru-RU" smtClean="0"/>
              <a:pPr/>
              <a:t>21.02.2012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2DA85-4E8E-48CD-99C3-2E694E14A0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345D5-55C4-4979-BF6F-448B9986904A}" type="datetimeFigureOut">
              <a:rPr lang="ru-RU" smtClean="0"/>
              <a:pPr/>
              <a:t>21.02.2012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2DA85-4E8E-48CD-99C3-2E694E14A0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345D5-55C4-4979-BF6F-448B9986904A}" type="datetimeFigureOut">
              <a:rPr lang="ru-RU" smtClean="0"/>
              <a:pPr/>
              <a:t>21.02.2012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62DA85-4E8E-48CD-99C3-2E694E14A0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Мои документы\Мои рисунки\g74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accent6">
                    <a:lumMod val="50000"/>
                  </a:schemeClr>
                </a:solidFill>
              </a:rPr>
              <a:t>Будова і функції органів сечовидільної системи</a:t>
            </a:r>
            <a:endParaRPr lang="ru-RU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214546" y="1714488"/>
            <a:ext cx="478634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4857752" y="4714884"/>
            <a:ext cx="45720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spc="50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Марцін Інна Миколаївна</a:t>
            </a:r>
            <a:br>
              <a:rPr lang="uk-UA" sz="2400" b="1" spc="50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b="1" spc="50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вчитель біології вищої  категорії, </a:t>
            </a:r>
            <a:br>
              <a:rPr lang="uk-UA" b="1" spc="50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b="1" spc="50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вчитель – методист</a:t>
            </a:r>
            <a:br>
              <a:rPr lang="uk-UA" b="1" spc="50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b="1" spc="50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Катеринопільської ЗОШ </a:t>
            </a:r>
            <a:r>
              <a:rPr lang="en-US" b="1" spc="50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b="1" spc="50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b="1" spc="50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spc="50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– III </a:t>
            </a:r>
            <a:r>
              <a:rPr lang="uk-UA" b="1" spc="50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ступенів № 1</a:t>
            </a:r>
            <a:br>
              <a:rPr lang="uk-UA" b="1" spc="50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b="1" spc="50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Катеринопільського району</a:t>
            </a:r>
            <a:br>
              <a:rPr lang="uk-UA" b="1" spc="50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b="1" spc="50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Черкаської області 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5" descr="g74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85776"/>
            <a:ext cx="9144000" cy="7358114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1296974"/>
          </a:xfrm>
        </p:spPr>
        <p:txBody>
          <a:bodyPr>
            <a:noAutofit/>
          </a:bodyPr>
          <a:lstStyle/>
          <a:p>
            <a:r>
              <a:rPr lang="uk-UA" sz="4000" b="1" dirty="0" smtClean="0">
                <a:solidFill>
                  <a:schemeClr val="accent6">
                    <a:lumMod val="50000"/>
                  </a:schemeClr>
                </a:solidFill>
              </a:rPr>
              <a:t>Корковий шар нирки</a:t>
            </a:r>
            <a:endParaRPr lang="ru-RU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457200" y="2071678"/>
            <a:ext cx="4040188" cy="321471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(</a:t>
            </a:r>
            <a:r>
              <a:rPr lang="ru-RU" sz="2800" dirty="0" err="1" smtClean="0">
                <a:solidFill>
                  <a:schemeClr val="bg2">
                    <a:lumMod val="25000"/>
                  </a:schemeClr>
                </a:solidFill>
              </a:rPr>
              <a:t>жовтуватого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bg2">
                    <a:lumMod val="25000"/>
                  </a:schemeClr>
                </a:solidFill>
              </a:rPr>
              <a:t>кольору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) </a:t>
            </a:r>
            <a:r>
              <a:rPr lang="ru-RU" sz="2800" dirty="0" err="1" smtClean="0">
                <a:solidFill>
                  <a:schemeClr val="bg2">
                    <a:lumMod val="25000"/>
                  </a:schemeClr>
                </a:solidFill>
              </a:rPr>
              <a:t>розташовується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bg2">
                    <a:lumMod val="25000"/>
                  </a:schemeClr>
                </a:solidFill>
              </a:rPr>
              <a:t>суцільним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 шаром по </a:t>
            </a:r>
            <a:r>
              <a:rPr lang="ru-RU" sz="2800" dirty="0" err="1" smtClean="0">
                <a:solidFill>
                  <a:schemeClr val="bg2">
                    <a:lumMod val="25000"/>
                  </a:schemeClr>
                </a:solidFill>
              </a:rPr>
              <a:t>периферії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bg2">
                    <a:lumMod val="25000"/>
                  </a:schemeClr>
                </a:solidFill>
              </a:rPr>
              <a:t>нирки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bg2">
                    <a:lumMod val="25000"/>
                  </a:schemeClr>
                </a:solidFill>
              </a:rPr>
              <a:t>і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bg2">
                    <a:lumMod val="25000"/>
                  </a:schemeClr>
                </a:solidFill>
              </a:rPr>
              <a:t>дає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bg2">
                    <a:lumMod val="25000"/>
                  </a:schemeClr>
                </a:solidFill>
              </a:rPr>
              <a:t>відростки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 до </a:t>
            </a:r>
            <a:r>
              <a:rPr lang="ru-RU" sz="2800" dirty="0" err="1" smtClean="0">
                <a:solidFill>
                  <a:schemeClr val="bg2">
                    <a:lumMod val="25000"/>
                  </a:schemeClr>
                </a:solidFill>
              </a:rPr>
              <a:t>мозкової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bg2">
                    <a:lumMod val="25000"/>
                  </a:schemeClr>
                </a:solidFill>
              </a:rPr>
              <a:t>речовини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 - </a:t>
            </a:r>
            <a:r>
              <a:rPr lang="ru-RU" sz="2800" dirty="0" err="1" smtClean="0">
                <a:solidFill>
                  <a:schemeClr val="bg2">
                    <a:lumMod val="25000"/>
                  </a:schemeClr>
                </a:solidFill>
              </a:rPr>
              <a:t>ниркові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bg2">
                    <a:lumMod val="25000"/>
                  </a:schemeClr>
                </a:solidFill>
              </a:rPr>
              <a:t>стовпи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ru-RU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3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14290"/>
            <a:ext cx="3714776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5" descr="g74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85776"/>
            <a:ext cx="9144000" cy="7358114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857232"/>
            <a:ext cx="4686304" cy="5572164"/>
          </a:xfrm>
        </p:spPr>
        <p:txBody>
          <a:bodyPr>
            <a:noAutofit/>
          </a:bodyPr>
          <a:lstStyle/>
          <a:p>
            <a:r>
              <a:rPr lang="uk-UA" sz="40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uk-UA" sz="40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uk-UA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</a:t>
            </a:r>
            <a:r>
              <a:rPr lang="uk-UA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має більш червоний колір</a:t>
            </a:r>
            <a:r>
              <a:rPr lang="uk-UA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  <a:br>
              <a:rPr lang="uk-UA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uk-UA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uk-UA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розташована всередині, має форму пірамід </a:t>
            </a:r>
            <a:r>
              <a:rPr lang="uk-UA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uk-UA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верхівки яких звернені до воріт нирки. Верхівки 2-3 пірамід сполучені між собою і утворюють сосочок, який виступає </a:t>
            </a:r>
            <a:r>
              <a:rPr lang="uk-UA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uk-UA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чашку. </a:t>
            </a:r>
            <a:r>
              <a:rPr lang="uk-UA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З </a:t>
            </a:r>
            <a:r>
              <a:rPr lang="uk-UA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чашечок сеча потрапляє у лійкоподібну порожнину </a:t>
            </a: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— </a:t>
            </a:r>
            <a:r>
              <a:rPr lang="uk-UA" sz="28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ниркову миску, </a:t>
            </a:r>
            <a:r>
              <a:rPr lang="uk-UA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яка переходить у </a:t>
            </a:r>
            <a:r>
              <a:rPr lang="uk-UA" sz="28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сечовід. </a:t>
            </a:r>
            <a:r>
              <a:rPr lang="uk-UA" sz="14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uk-UA" sz="1400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ru-RU" sz="1400" dirty="0"/>
          </a:p>
        </p:txBody>
      </p:sp>
      <p:pic>
        <p:nvPicPr>
          <p:cNvPr id="10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214942" y="1142984"/>
            <a:ext cx="3633797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Заголовок 7"/>
          <p:cNvSpPr txBox="1">
            <a:spLocks/>
          </p:cNvSpPr>
          <p:nvPr/>
        </p:nvSpPr>
        <p:spPr>
          <a:xfrm>
            <a:off x="928662" y="214290"/>
            <a:ext cx="7572428" cy="9286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Мозкова речовина</a:t>
            </a:r>
            <a:r>
              <a:rPr kumimoji="0" lang="uk-UA" sz="4000" b="1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uk-UA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нирки </a:t>
            </a:r>
            <a:r>
              <a:rPr kumimoji="0" lang="uk-UA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uk-UA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uk-UA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uk-UA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5" descr="g74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00114"/>
            <a:ext cx="9144000" cy="7358114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42910" y="285728"/>
            <a:ext cx="8229600" cy="642942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accent6">
                    <a:lumMod val="50000"/>
                  </a:schemeClr>
                </a:solidFill>
              </a:rPr>
              <a:t>Функції нирок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1500166" y="1857364"/>
            <a:ext cx="2143140" cy="571504"/>
          </a:xfrm>
        </p:spPr>
        <p:txBody>
          <a:bodyPr>
            <a:normAutofit fontScale="25000" lnSpcReduction="20000"/>
          </a:bodyPr>
          <a:lstStyle/>
          <a:p>
            <a:pPr algn="ctr"/>
            <a:endParaRPr lang="uk-UA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uk-UA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uk-UA" sz="11200" dirty="0" smtClean="0">
                <a:solidFill>
                  <a:schemeClr val="accent6">
                    <a:lumMod val="50000"/>
                  </a:schemeClr>
                </a:solidFill>
              </a:rPr>
              <a:t>видільна</a:t>
            </a:r>
          </a:p>
          <a:p>
            <a:pPr algn="ctr"/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357554" y="4000504"/>
            <a:ext cx="3215217" cy="241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Текст 6"/>
          <p:cNvSpPr>
            <a:spLocks noGrp="1"/>
          </p:cNvSpPr>
          <p:nvPr>
            <p:ph type="body" idx="1"/>
          </p:nvPr>
        </p:nvSpPr>
        <p:spPr>
          <a:xfrm>
            <a:off x="6072166" y="1071546"/>
            <a:ext cx="3071834" cy="571504"/>
          </a:xfrm>
        </p:spPr>
        <p:txBody>
          <a:bodyPr>
            <a:normAutofit/>
          </a:bodyPr>
          <a:lstStyle/>
          <a:p>
            <a:pPr algn="ctr"/>
            <a:r>
              <a:rPr lang="uk-UA" sz="2800" dirty="0" err="1" smtClean="0">
                <a:solidFill>
                  <a:schemeClr val="accent6">
                    <a:lumMod val="50000"/>
                  </a:schemeClr>
                </a:solidFill>
              </a:rPr>
              <a:t>осморегуляторна</a:t>
            </a:r>
            <a:endParaRPr lang="uk-UA" sz="28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Текст 6"/>
          <p:cNvSpPr>
            <a:spLocks noGrp="1"/>
          </p:cNvSpPr>
          <p:nvPr>
            <p:ph type="body" idx="1"/>
          </p:nvPr>
        </p:nvSpPr>
        <p:spPr>
          <a:xfrm>
            <a:off x="0" y="3357562"/>
            <a:ext cx="7786710" cy="642942"/>
          </a:xfrm>
        </p:spPr>
        <p:txBody>
          <a:bodyPr>
            <a:noAutofit/>
          </a:bodyPr>
          <a:lstStyle/>
          <a:p>
            <a:pPr algn="ctr"/>
            <a:endParaRPr lang="uk-UA" sz="28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uk-UA" sz="28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uk-UA" sz="28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uk-UA" sz="28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uk-UA" sz="28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uk-UA" sz="28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uk-UA" sz="28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uk-UA" sz="2800" dirty="0" smtClean="0">
                <a:solidFill>
                  <a:schemeClr val="accent6">
                    <a:lumMod val="50000"/>
                  </a:schemeClr>
                </a:solidFill>
              </a:rPr>
              <a:t>регуляція </a:t>
            </a:r>
            <a:r>
              <a:rPr lang="uk-UA" sz="2800" dirty="0" err="1" smtClean="0">
                <a:solidFill>
                  <a:schemeClr val="accent6">
                    <a:lumMod val="50000"/>
                  </a:schemeClr>
                </a:solidFill>
              </a:rPr>
              <a:t>кислотно</a:t>
            </a:r>
            <a:r>
              <a:rPr lang="uk-UA" sz="2800" dirty="0" smtClean="0">
                <a:solidFill>
                  <a:schemeClr val="accent6">
                    <a:lumMod val="50000"/>
                  </a:schemeClr>
                </a:solidFill>
              </a:rPr>
              <a:t>  - основного стану крові</a:t>
            </a:r>
          </a:p>
        </p:txBody>
      </p:sp>
      <p:sp>
        <p:nvSpPr>
          <p:cNvPr id="14" name="Текст 6"/>
          <p:cNvSpPr>
            <a:spLocks noGrp="1"/>
          </p:cNvSpPr>
          <p:nvPr>
            <p:ph type="body" idx="1"/>
          </p:nvPr>
        </p:nvSpPr>
        <p:spPr>
          <a:xfrm>
            <a:off x="1500166" y="2500306"/>
            <a:ext cx="3571900" cy="642942"/>
          </a:xfrm>
        </p:spPr>
        <p:txBody>
          <a:bodyPr>
            <a:noAutofit/>
          </a:bodyPr>
          <a:lstStyle/>
          <a:p>
            <a:pPr algn="ctr"/>
            <a:endParaRPr lang="uk-UA" sz="28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uk-UA" sz="28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uk-UA" sz="28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uk-UA" sz="28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uk-UA" sz="28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uk-UA" sz="28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uk-UA" sz="2800" dirty="0" err="1" smtClean="0">
                <a:solidFill>
                  <a:schemeClr val="accent6">
                    <a:lumMod val="50000"/>
                  </a:schemeClr>
                </a:solidFill>
              </a:rPr>
              <a:t>волюморегуляторна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Текст 6"/>
          <p:cNvSpPr>
            <a:spLocks noGrp="1"/>
          </p:cNvSpPr>
          <p:nvPr>
            <p:ph type="body" idx="1"/>
          </p:nvPr>
        </p:nvSpPr>
        <p:spPr>
          <a:xfrm>
            <a:off x="5000628" y="2000240"/>
            <a:ext cx="4143372" cy="642942"/>
          </a:xfrm>
        </p:spPr>
        <p:txBody>
          <a:bodyPr>
            <a:normAutofit/>
          </a:bodyPr>
          <a:lstStyle/>
          <a:p>
            <a:pPr algn="ctr"/>
            <a:r>
              <a:rPr lang="uk-UA" sz="2800" dirty="0" err="1" smtClean="0">
                <a:solidFill>
                  <a:schemeClr val="accent6">
                    <a:lumMod val="50000"/>
                  </a:schemeClr>
                </a:solidFill>
              </a:rPr>
              <a:t>внутрішньосекреторна</a:t>
            </a:r>
            <a:endParaRPr lang="uk-UA" sz="28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Текст 6"/>
          <p:cNvSpPr>
            <a:spLocks noGrp="1"/>
          </p:cNvSpPr>
          <p:nvPr>
            <p:ph type="body" idx="1"/>
          </p:nvPr>
        </p:nvSpPr>
        <p:spPr>
          <a:xfrm>
            <a:off x="500034" y="714356"/>
            <a:ext cx="2571768" cy="571504"/>
          </a:xfrm>
        </p:spPr>
        <p:txBody>
          <a:bodyPr>
            <a:normAutofit/>
          </a:bodyPr>
          <a:lstStyle/>
          <a:p>
            <a:pPr algn="ctr"/>
            <a:r>
              <a:rPr lang="uk-UA" sz="2800" dirty="0" smtClean="0">
                <a:solidFill>
                  <a:schemeClr val="accent6">
                    <a:lumMod val="50000"/>
                  </a:schemeClr>
                </a:solidFill>
              </a:rPr>
              <a:t>метаболічна</a:t>
            </a:r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5429256" y="1000108"/>
            <a:ext cx="1214446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10800000" flipV="1">
            <a:off x="2786050" y="857232"/>
            <a:ext cx="1143008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5400000">
            <a:off x="3714744" y="1857364"/>
            <a:ext cx="1428760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10800000" flipV="1">
            <a:off x="2714612" y="1000108"/>
            <a:ext cx="1643074" cy="10001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5072066" y="1071546"/>
            <a:ext cx="1285884" cy="10001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rot="16200000" flipH="1">
            <a:off x="3893339" y="2107397"/>
            <a:ext cx="2286016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5" descr="g74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285776"/>
            <a:ext cx="9144000" cy="7358114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43438" y="285728"/>
            <a:ext cx="3214710" cy="939784"/>
          </a:xfrm>
        </p:spPr>
        <p:txBody>
          <a:bodyPr>
            <a:normAutofit/>
          </a:bodyPr>
          <a:lstStyle/>
          <a:p>
            <a:r>
              <a:rPr lang="uk-UA" sz="4000" b="1" dirty="0" smtClean="0">
                <a:solidFill>
                  <a:schemeClr val="accent6">
                    <a:lumMod val="50000"/>
                  </a:schemeClr>
                </a:solidFill>
              </a:rPr>
              <a:t> Сечоводи</a:t>
            </a:r>
            <a:endParaRPr lang="ru-RU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>
          <a:xfrm>
            <a:off x="4645025" y="1285861"/>
            <a:ext cx="4041775" cy="4071966"/>
          </a:xfrm>
        </p:spPr>
        <p:txBody>
          <a:bodyPr/>
          <a:lstStyle/>
          <a:p>
            <a:pPr algn="ctr">
              <a:buNone/>
            </a:pPr>
            <a:r>
              <a:rPr lang="uk-UA" dirty="0" smtClean="0"/>
              <a:t> </a:t>
            </a:r>
          </a:p>
          <a:p>
            <a:pPr algn="ctr">
              <a:buNone/>
            </a:pPr>
            <a:r>
              <a:rPr lang="uk-UA" sz="2800" b="1" dirty="0" smtClean="0"/>
              <a:t>вузькі </a:t>
            </a:r>
            <a:r>
              <a:rPr lang="uk-UA" sz="2800" b="1" dirty="0" smtClean="0"/>
              <a:t>м'язові трубки довжиною 30 см, які за </a:t>
            </a:r>
            <a:r>
              <a:rPr lang="uk-UA" sz="2800" b="1" dirty="0" smtClean="0"/>
              <a:t>допомогою </a:t>
            </a:r>
            <a:r>
              <a:rPr lang="uk-UA" sz="2800" b="1" dirty="0" smtClean="0"/>
              <a:t>перистальтичних хвиль виводять сечу в </a:t>
            </a:r>
            <a:r>
              <a:rPr lang="uk-UA" sz="2800" b="1" i="1" dirty="0" smtClean="0"/>
              <a:t>сечовий міхур.</a:t>
            </a:r>
            <a:endParaRPr lang="ru-RU" sz="2800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596" y="428604"/>
            <a:ext cx="4071966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5" descr="g74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285776"/>
            <a:ext cx="9144000" cy="7358114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000232" y="274638"/>
            <a:ext cx="4786346" cy="868346"/>
          </a:xfrm>
        </p:spPr>
        <p:txBody>
          <a:bodyPr>
            <a:normAutofit/>
          </a:bodyPr>
          <a:lstStyle/>
          <a:p>
            <a:r>
              <a:rPr lang="uk-UA" sz="4000" b="1" dirty="0" smtClean="0">
                <a:solidFill>
                  <a:schemeClr val="accent6">
                    <a:lumMod val="50000"/>
                  </a:schemeClr>
                </a:solidFill>
              </a:rPr>
              <a:t>Сечовий міхур </a:t>
            </a: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ru-RU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>
          <a:xfrm>
            <a:off x="4643438" y="1785926"/>
            <a:ext cx="4041775" cy="395128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dirty="0" smtClean="0"/>
              <a:t>     </a:t>
            </a:r>
            <a:r>
              <a:rPr lang="uk-UA" sz="2800" b="1" dirty="0" smtClean="0"/>
              <a:t>непарний </a:t>
            </a:r>
            <a:r>
              <a:rPr lang="uk-UA" sz="2800" b="1" dirty="0" smtClean="0"/>
              <a:t>порожнистий м'язовий орган (місткість становить </a:t>
            </a:r>
            <a:r>
              <a:rPr lang="ru-RU" sz="2800" b="1" dirty="0" smtClean="0"/>
              <a:t>300-700 </a:t>
            </a:r>
            <a:r>
              <a:rPr lang="uk-UA" sz="2800" b="1" dirty="0" err="1" smtClean="0"/>
              <a:t>мл</a:t>
            </a:r>
            <a:r>
              <a:rPr lang="uk-UA" sz="2800" b="1" dirty="0" smtClean="0"/>
              <a:t> ), </a:t>
            </a:r>
            <a:r>
              <a:rPr lang="uk-UA" sz="2800" b="1" dirty="0" smtClean="0"/>
              <a:t>який виконує функцію резервуару сечі, що з нього </a:t>
            </a:r>
            <a:r>
              <a:rPr lang="uk-UA" sz="2800" b="1" dirty="0" smtClean="0"/>
              <a:t>виводиться </a:t>
            </a:r>
            <a:r>
              <a:rPr lang="uk-UA" sz="2800" b="1" dirty="0" smtClean="0"/>
              <a:t>назовні через </a:t>
            </a:r>
            <a:r>
              <a:rPr lang="uk-UA" sz="2800" b="1" i="1" dirty="0" smtClean="0"/>
              <a:t>сечівник</a:t>
            </a:r>
            <a:endParaRPr lang="ru-RU" sz="2800" b="1" dirty="0" smtClean="0"/>
          </a:p>
          <a:p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72294" y="1142984"/>
            <a:ext cx="4071144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5" descr="g74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00114"/>
            <a:ext cx="9144000" cy="7358114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60"/>
          </a:xfrm>
        </p:spPr>
        <p:txBody>
          <a:bodyPr>
            <a:normAutofit fontScale="90000"/>
          </a:bodyPr>
          <a:lstStyle/>
          <a:p>
            <a:r>
              <a:rPr lang="uk-UA" sz="4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uk-UA" sz="4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uk-UA" sz="4000" b="1" dirty="0" smtClean="0">
                <a:solidFill>
                  <a:schemeClr val="accent6">
                    <a:lumMod val="50000"/>
                  </a:schemeClr>
                </a:solidFill>
              </a:rPr>
              <a:t>Сечовидільний канал (сечівник)</a:t>
            </a:r>
            <a:br>
              <a:rPr lang="uk-UA" sz="4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uk-UA" sz="31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виводить сечу назовні</a:t>
            </a:r>
            <a:r>
              <a:rPr lang="uk-UA" sz="31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uk-UA" sz="31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ru-RU" sz="31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285852" y="1643050"/>
            <a:ext cx="2043098" cy="465127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жінки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3"/>
          </p:nvPr>
        </p:nvSpPr>
        <p:spPr>
          <a:xfrm>
            <a:off x="5715008" y="1643050"/>
            <a:ext cx="1998677" cy="465127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чоловіка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2143116"/>
            <a:ext cx="2500330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2143116"/>
            <a:ext cx="3000396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держимое 5" descr="g74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429720" cy="7358114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357422" y="274638"/>
            <a:ext cx="4500594" cy="654032"/>
          </a:xfrm>
        </p:spPr>
        <p:txBody>
          <a:bodyPr>
            <a:noAutofit/>
          </a:bodyPr>
          <a:lstStyle/>
          <a:p>
            <a:r>
              <a:rPr lang="uk-UA" sz="4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uk-UA" sz="4000" b="1" dirty="0" smtClean="0">
                <a:solidFill>
                  <a:schemeClr val="accent6">
                    <a:lumMod val="50000"/>
                  </a:schemeClr>
                </a:solidFill>
              </a:rPr>
              <a:t>Н</a:t>
            </a:r>
            <a:r>
              <a:rPr lang="uk-UA" sz="4000" b="1" dirty="0" smtClean="0">
                <a:solidFill>
                  <a:schemeClr val="accent6">
                    <a:lumMod val="50000"/>
                  </a:schemeClr>
                </a:solidFill>
              </a:rPr>
              <a:t>ефрон</a:t>
            </a:r>
            <a:endParaRPr lang="ru-RU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00562" y="2214554"/>
            <a:ext cx="4040188" cy="3714776"/>
          </a:xfrm>
        </p:spPr>
        <p:txBody>
          <a:bodyPr>
            <a:normAutofit/>
          </a:bodyPr>
          <a:lstStyle/>
          <a:p>
            <a:pPr algn="ctr"/>
            <a:r>
              <a:rPr lang="uk-UA" sz="2800" dirty="0" smtClean="0">
                <a:solidFill>
                  <a:schemeClr val="bg2">
                    <a:lumMod val="25000"/>
                  </a:schemeClr>
                </a:solidFill>
              </a:rPr>
              <a:t>Починається </a:t>
            </a:r>
            <a:r>
              <a:rPr lang="uk-UA" sz="2800" dirty="0" smtClean="0">
                <a:solidFill>
                  <a:schemeClr val="bg2">
                    <a:lumMod val="25000"/>
                  </a:schemeClr>
                </a:solidFill>
              </a:rPr>
              <a:t>нефрон у </a:t>
            </a:r>
            <a:r>
              <a:rPr lang="uk-UA" sz="2800" dirty="0" smtClean="0">
                <a:solidFill>
                  <a:schemeClr val="bg2">
                    <a:lumMod val="25000"/>
                  </a:schemeClr>
                </a:solidFill>
              </a:rPr>
              <a:t>корковому </a:t>
            </a:r>
            <a:r>
              <a:rPr lang="uk-UA" sz="2800" dirty="0" smtClean="0">
                <a:solidFill>
                  <a:schemeClr val="bg2">
                    <a:lumMod val="25000"/>
                  </a:schemeClr>
                </a:solidFill>
              </a:rPr>
              <a:t>шарі </a:t>
            </a:r>
            <a:r>
              <a:rPr lang="uk-UA" sz="2800" i="1" dirty="0" smtClean="0">
                <a:solidFill>
                  <a:schemeClr val="bg2">
                    <a:lumMod val="25000"/>
                  </a:schemeClr>
                </a:solidFill>
              </a:rPr>
              <a:t>нирковим тільцем, </a:t>
            </a:r>
            <a:r>
              <a:rPr lang="uk-UA" sz="2800" dirty="0" smtClean="0">
                <a:solidFill>
                  <a:schemeClr val="bg2">
                    <a:lumMod val="25000"/>
                  </a:schemeClr>
                </a:solidFill>
              </a:rPr>
              <a:t>яке складається з капсули </a:t>
            </a:r>
            <a:r>
              <a:rPr lang="uk-UA" sz="2800" dirty="0" err="1" smtClean="0">
                <a:solidFill>
                  <a:schemeClr val="bg2">
                    <a:lumMod val="25000"/>
                  </a:schemeClr>
                </a:solidFill>
              </a:rPr>
              <a:t>Шумлянського-Боумена</a:t>
            </a:r>
            <a:r>
              <a:rPr lang="uk-UA" sz="2800" dirty="0" smtClean="0">
                <a:solidFill>
                  <a:schemeClr val="bg2">
                    <a:lumMod val="25000"/>
                  </a:schemeClr>
                </a:solidFill>
              </a:rPr>
              <a:t> і клубочка кровоносних капілярів (</a:t>
            </a:r>
            <a:r>
              <a:rPr lang="uk-UA" sz="2800" dirty="0" err="1" smtClean="0">
                <a:solidFill>
                  <a:schemeClr val="bg2">
                    <a:lumMod val="25000"/>
                  </a:schemeClr>
                </a:solidFill>
              </a:rPr>
              <a:t>мальпігіїв</a:t>
            </a:r>
            <a:r>
              <a:rPr lang="uk-UA" sz="2800" dirty="0" smtClean="0">
                <a:solidFill>
                  <a:schemeClr val="bg2">
                    <a:lumMod val="25000"/>
                  </a:schemeClr>
                </a:solidFill>
              </a:rPr>
              <a:t> клубочок</a:t>
            </a:r>
            <a:r>
              <a:rPr lang="uk-UA" sz="2800" dirty="0" smtClean="0">
                <a:solidFill>
                  <a:schemeClr val="bg2">
                    <a:lumMod val="25000"/>
                  </a:schemeClr>
                </a:solidFill>
              </a:rPr>
              <a:t>)</a:t>
            </a:r>
            <a:endParaRPr lang="ru-RU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500035" y="1071547"/>
            <a:ext cx="8186766" cy="428627"/>
          </a:xfrm>
        </p:spPr>
        <p:txBody>
          <a:bodyPr>
            <a:noAutofit/>
          </a:bodyPr>
          <a:lstStyle/>
          <a:p>
            <a:pPr algn="ctr"/>
            <a:r>
              <a:rPr lang="uk-UA" sz="2800" dirty="0" smtClean="0">
                <a:solidFill>
                  <a:schemeClr val="bg2">
                    <a:lumMod val="25000"/>
                  </a:schemeClr>
                </a:solidFill>
              </a:rPr>
              <a:t>основна структурно-функціональна одиниця </a:t>
            </a:r>
            <a:r>
              <a:rPr lang="uk-UA" sz="2800" dirty="0" smtClean="0">
                <a:solidFill>
                  <a:schemeClr val="bg2">
                    <a:lumMod val="25000"/>
                  </a:schemeClr>
                </a:solidFill>
              </a:rPr>
              <a:t>нирки </a:t>
            </a:r>
            <a:endParaRPr lang="ru-RU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99215" y="1571612"/>
            <a:ext cx="3444158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5162550"/>
            <a:ext cx="139065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5" descr="g74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285776"/>
            <a:ext cx="9144000" cy="7358114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000496" y="1071546"/>
            <a:ext cx="4686304" cy="4929222"/>
          </a:xfrm>
        </p:spPr>
        <p:txBody>
          <a:bodyPr>
            <a:noAutofit/>
          </a:bodyPr>
          <a:lstStyle/>
          <a:p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2400" b="1" dirty="0" smtClean="0"/>
              <a:t>На </a:t>
            </a:r>
            <a:r>
              <a:rPr lang="uk-UA" sz="2400" b="1" dirty="0" smtClean="0"/>
              <a:t>початку нирковий </a:t>
            </a:r>
            <a:r>
              <a:rPr lang="uk-UA" sz="2400" b="1" dirty="0" err="1" smtClean="0"/>
              <a:t>каналець</a:t>
            </a:r>
            <a:r>
              <a:rPr lang="uk-UA" sz="2400" b="1" dirty="0" smtClean="0"/>
              <a:t> скручується </a:t>
            </a:r>
            <a:r>
              <a:rPr lang="uk-UA" sz="2400" b="1" dirty="0" smtClean="0"/>
              <a:t> - </a:t>
            </a:r>
            <a:r>
              <a:rPr lang="uk-UA" sz="2400" b="1" i="1" dirty="0" smtClean="0"/>
              <a:t>ц</a:t>
            </a:r>
            <a:r>
              <a:rPr lang="uk-UA" sz="2400" b="1" i="1" dirty="0" smtClean="0"/>
              <a:t>я </a:t>
            </a:r>
            <a:r>
              <a:rPr lang="uk-UA" sz="2400" b="1" dirty="0" smtClean="0"/>
              <a:t>частина </a:t>
            </a:r>
            <a:r>
              <a:rPr lang="uk-UA" sz="2400" b="1" dirty="0" err="1" smtClean="0"/>
              <a:t>канальця</a:t>
            </a:r>
            <a:r>
              <a:rPr lang="uk-UA" sz="2400" b="1" dirty="0" smtClean="0"/>
              <a:t> називається </a:t>
            </a:r>
            <a:r>
              <a:rPr lang="uk-UA" sz="2400" b="1" i="1" dirty="0" smtClean="0">
                <a:solidFill>
                  <a:schemeClr val="accent6">
                    <a:lumMod val="50000"/>
                  </a:schemeClr>
                </a:solidFill>
              </a:rPr>
              <a:t>звивистим 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канальцем </a:t>
            </a:r>
            <a:r>
              <a:rPr lang="uk-UA" sz="2400" b="1" dirty="0" smtClean="0">
                <a:solidFill>
                  <a:schemeClr val="accent6">
                    <a:lumMod val="50000"/>
                  </a:schemeClr>
                </a:solidFill>
              </a:rPr>
              <a:t>першого порядку</a:t>
            </a:r>
            <a:r>
              <a:rPr lang="uk-UA" sz="2400" b="1" dirty="0" smtClean="0"/>
              <a:t>.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uk-UA" sz="2400" b="1" dirty="0" smtClean="0"/>
              <a:t>У мозковому шарі </a:t>
            </a:r>
            <a:r>
              <a:rPr lang="uk-UA" sz="2400" b="1" dirty="0" err="1" smtClean="0"/>
              <a:t>каналець</a:t>
            </a:r>
            <a:r>
              <a:rPr lang="uk-UA" sz="2400" b="1" dirty="0" smtClean="0"/>
              <a:t> випрямляється, утворюючи у ньому </a:t>
            </a:r>
            <a:r>
              <a:rPr lang="uk-UA" sz="2400" b="1" dirty="0" smtClean="0">
                <a:solidFill>
                  <a:schemeClr val="accent6">
                    <a:lumMod val="50000"/>
                  </a:schemeClr>
                </a:solidFill>
              </a:rPr>
              <a:t>петлю </a:t>
            </a:r>
            <a:r>
              <a:rPr lang="uk-UA" sz="2400" b="1" dirty="0" err="1" smtClean="0">
                <a:solidFill>
                  <a:schemeClr val="accent6">
                    <a:lumMod val="50000"/>
                  </a:schemeClr>
                </a:solidFill>
              </a:rPr>
              <a:t>Генле</a:t>
            </a:r>
            <a:r>
              <a:rPr lang="uk-UA" sz="2400" b="1" dirty="0" smtClean="0">
                <a:solidFill>
                  <a:schemeClr val="accent6">
                    <a:lumMod val="50000"/>
                  </a:schemeClr>
                </a:solidFill>
              </a:rPr>
              <a:t>,</a:t>
            </a:r>
            <a:r>
              <a:rPr lang="uk-UA" sz="2400" b="1" dirty="0" smtClean="0"/>
              <a:t> повертається в корковий шар, в якому </a:t>
            </a:r>
            <a:r>
              <a:rPr lang="uk-UA" sz="2400" b="1" dirty="0" err="1" smtClean="0"/>
              <a:t>каналець</a:t>
            </a:r>
            <a:r>
              <a:rPr lang="uk-UA" sz="2400" b="1" dirty="0" smtClean="0"/>
              <a:t> </a:t>
            </a:r>
            <a:r>
              <a:rPr lang="uk-UA" sz="2400" b="1" dirty="0" smtClean="0"/>
              <a:t>скручується</a:t>
            </a:r>
            <a:r>
              <a:rPr lang="uk-UA" sz="2400" b="1" dirty="0" smtClean="0"/>
              <a:t>, утворюючи </a:t>
            </a:r>
            <a:r>
              <a:rPr lang="uk-UA" sz="2400" b="1" dirty="0" smtClean="0">
                <a:solidFill>
                  <a:schemeClr val="accent6">
                    <a:lumMod val="50000"/>
                  </a:schemeClr>
                </a:solidFill>
              </a:rPr>
              <a:t>звивистий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</a:rPr>
              <a:t>каналець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uk-UA" sz="2400" b="1" dirty="0" smtClean="0">
                <a:solidFill>
                  <a:schemeClr val="accent6">
                    <a:lumMod val="50000"/>
                  </a:schemeClr>
                </a:solidFill>
              </a:rPr>
              <a:t>другого порядку</a:t>
            </a:r>
            <a:r>
              <a:rPr lang="uk-UA" sz="2400" b="1" dirty="0" smtClean="0"/>
              <a:t>, який впадає в </a:t>
            </a:r>
            <a:r>
              <a:rPr lang="uk-UA" sz="2400" b="1" i="1" dirty="0" smtClean="0">
                <a:solidFill>
                  <a:schemeClr val="accent6">
                    <a:lumMod val="50000"/>
                  </a:schemeClr>
                </a:solidFill>
              </a:rPr>
              <a:t>збірну трубочку.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endParaRPr lang="ru-RU" sz="2000" b="1" dirty="0"/>
          </a:p>
        </p:txBody>
      </p:sp>
      <p:pic>
        <p:nvPicPr>
          <p:cNvPr id="12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159" y="1071562"/>
            <a:ext cx="3571899" cy="5572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Заголовок 3"/>
          <p:cNvSpPr txBox="1">
            <a:spLocks/>
          </p:cNvSpPr>
          <p:nvPr/>
        </p:nvSpPr>
        <p:spPr>
          <a:xfrm>
            <a:off x="2357422" y="274638"/>
            <a:ext cx="4500594" cy="654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Будова  </a:t>
            </a:r>
            <a:r>
              <a:rPr lang="uk-UA" sz="4000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н</a:t>
            </a:r>
            <a:r>
              <a:rPr kumimoji="0" lang="uk-UA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ефрона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5" descr="g74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285776"/>
            <a:ext cx="9144000" cy="7358114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1357298"/>
            <a:ext cx="3181350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b="1" dirty="0" smtClean="0">
                <a:solidFill>
                  <a:schemeClr val="accent6">
                    <a:lumMod val="50000"/>
                  </a:schemeClr>
                </a:solidFill>
              </a:rPr>
              <a:t>Підпишіть даний малюнок</a:t>
            </a:r>
            <a:endParaRPr lang="ru-RU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5" descr="g74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285776"/>
            <a:ext cx="9144000" cy="7358114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Сечовидільна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система</a:t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00034" y="4857760"/>
            <a:ext cx="8143932" cy="1785950"/>
          </a:xfrm>
        </p:spPr>
        <p:txBody>
          <a:bodyPr>
            <a:noAutofit/>
          </a:bodyPr>
          <a:lstStyle/>
          <a:p>
            <a:pPr algn="ctr"/>
            <a:endParaRPr lang="ru-RU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ru-RU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ru-RU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ru-RU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ru-RU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ru-RU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ru-RU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ru-RU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ru-RU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Одна </a:t>
            </a:r>
            <a:r>
              <a:rPr lang="ru-RU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найбільш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складно </a:t>
            </a:r>
            <a:r>
              <a:rPr lang="ru-RU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влаштованих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систем </a:t>
            </a:r>
            <a:r>
              <a:rPr lang="ru-RU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організму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людини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</a:p>
          <a:p>
            <a:pPr algn="ctr"/>
            <a:r>
              <a:rPr lang="ru-RU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Її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роль, на перший </a:t>
            </a:r>
            <a:r>
              <a:rPr lang="ru-RU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погляд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непомітна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але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в той же час </a:t>
            </a:r>
            <a:r>
              <a:rPr lang="ru-RU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дуже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важлива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адже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злагоджена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робота </a:t>
            </a:r>
            <a:r>
              <a:rPr lang="ru-RU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входять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до </a:t>
            </a:r>
            <a:r>
              <a:rPr lang="ru-RU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неї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органів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забезпечує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нормальну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життєдіяльність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endParaRPr lang="ru-RU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1071546"/>
            <a:ext cx="29146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5" descr="g74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85776"/>
            <a:ext cx="9144000" cy="7358114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b="1" dirty="0" smtClean="0">
                <a:solidFill>
                  <a:schemeClr val="accent6">
                    <a:lumMod val="50000"/>
                  </a:schemeClr>
                </a:solidFill>
              </a:rPr>
              <a:t>Де розміщуються нирки?</a:t>
            </a:r>
            <a:endParaRPr lang="ru-RU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1000100" y="1285860"/>
            <a:ext cx="7143800" cy="1857388"/>
          </a:xfrm>
        </p:spPr>
        <p:txBody>
          <a:bodyPr>
            <a:normAutofit lnSpcReduction="10000"/>
          </a:bodyPr>
          <a:lstStyle/>
          <a:p>
            <a:pPr algn="ctr"/>
            <a:r>
              <a:rPr lang="uk-UA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це парні органи, </a:t>
            </a:r>
          </a:p>
          <a:p>
            <a:pPr algn="ctr"/>
            <a:r>
              <a:rPr lang="uk-UA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містяться в черевній порожнині по обох боках хребта, приблизно нарівні 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11-го </a:t>
            </a:r>
            <a:r>
              <a:rPr lang="uk-UA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грудного до 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3-го </a:t>
            </a:r>
            <a:r>
              <a:rPr lang="uk-UA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поперекового хребців</a:t>
            </a: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71538" y="3357562"/>
            <a:ext cx="3000396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214942" y="3357562"/>
            <a:ext cx="28765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5" descr="g74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285776"/>
            <a:ext cx="9144000" cy="7358114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accent6">
                    <a:lumMod val="50000"/>
                  </a:schemeClr>
                </a:solidFill>
              </a:rPr>
              <a:t>С</a:t>
            </a:r>
            <a:r>
              <a:rPr lang="uk-UA" b="1" dirty="0" smtClean="0">
                <a:solidFill>
                  <a:schemeClr val="accent6">
                    <a:lumMod val="50000"/>
                  </a:schemeClr>
                </a:solidFill>
              </a:rPr>
              <a:t>ечовидільна система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00034" y="1071546"/>
            <a:ext cx="4040188" cy="639762"/>
          </a:xfrm>
        </p:spPr>
        <p:txBody>
          <a:bodyPr>
            <a:normAutofit/>
          </a:bodyPr>
          <a:lstStyle/>
          <a:p>
            <a:pPr algn="ctr"/>
            <a:r>
              <a:rPr lang="uk-UA" sz="2800" dirty="0" smtClean="0">
                <a:solidFill>
                  <a:schemeClr val="accent6">
                    <a:lumMod val="50000"/>
                  </a:schemeClr>
                </a:solidFill>
              </a:rPr>
              <a:t>чоловіка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643438" y="1071546"/>
            <a:ext cx="4041775" cy="639762"/>
          </a:xfrm>
        </p:spPr>
        <p:txBody>
          <a:bodyPr>
            <a:normAutofit/>
          </a:bodyPr>
          <a:lstStyle/>
          <a:p>
            <a:pPr algn="ctr"/>
            <a:r>
              <a:rPr lang="uk-UA" sz="2800" dirty="0" smtClean="0">
                <a:solidFill>
                  <a:schemeClr val="accent6">
                    <a:lumMod val="50000"/>
                  </a:schemeClr>
                </a:solidFill>
              </a:rPr>
              <a:t>жінки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10469" y="2288381"/>
            <a:ext cx="2533650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403695" y="2174875"/>
            <a:ext cx="2524434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5" descr="g74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285776"/>
            <a:ext cx="9144000" cy="7358114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uk-UA" sz="4000" b="1" dirty="0" smtClean="0">
                <a:solidFill>
                  <a:schemeClr val="accent6">
                    <a:lumMod val="50000"/>
                  </a:schemeClr>
                </a:solidFill>
              </a:rPr>
              <a:t>Сечовидільна система</a:t>
            </a:r>
            <a:endParaRPr lang="ru-RU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1142976" y="1071546"/>
            <a:ext cx="2043098" cy="465127"/>
          </a:xfrm>
        </p:spPr>
        <p:txBody>
          <a:bodyPr>
            <a:noAutofit/>
          </a:bodyPr>
          <a:lstStyle/>
          <a:p>
            <a:pPr algn="ctr"/>
            <a:r>
              <a:rPr lang="uk-UA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чоловіка</a:t>
            </a: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6143636" y="1071546"/>
            <a:ext cx="1285884" cy="393689"/>
          </a:xfrm>
        </p:spPr>
        <p:txBody>
          <a:bodyPr>
            <a:noAutofit/>
          </a:bodyPr>
          <a:lstStyle/>
          <a:p>
            <a:pPr algn="ctr"/>
            <a:r>
              <a:rPr lang="uk-UA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жінки</a:t>
            </a: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52875" y="1571612"/>
            <a:ext cx="3248837" cy="4554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041494" y="1500174"/>
            <a:ext cx="3248837" cy="4625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5" descr="g74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14338"/>
            <a:ext cx="9143999" cy="7072338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b="1" dirty="0" smtClean="0">
                <a:solidFill>
                  <a:schemeClr val="accent6">
                    <a:lumMod val="50000"/>
                  </a:schemeClr>
                </a:solidFill>
              </a:rPr>
              <a:t>Насіння схоже  з нирками</a:t>
            </a:r>
            <a:endParaRPr lang="ru-RU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800" dirty="0" smtClean="0"/>
              <a:t>боби</a:t>
            </a:r>
            <a:endParaRPr lang="ru-RU" sz="2800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800" dirty="0" smtClean="0"/>
              <a:t>нирки</a:t>
            </a:r>
            <a:endParaRPr lang="ru-RU" sz="2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571744"/>
            <a:ext cx="4048120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85720" y="2571744"/>
            <a:ext cx="392909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5" descr="g74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00114"/>
            <a:ext cx="9144000" cy="7358114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b="1" dirty="0" smtClean="0">
                <a:solidFill>
                  <a:schemeClr val="accent6">
                    <a:lumMod val="50000"/>
                  </a:schemeClr>
                </a:solidFill>
              </a:rPr>
              <a:t>Рослини схожі на нирки</a:t>
            </a:r>
            <a:endParaRPr lang="ru-RU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071670" y="1643050"/>
            <a:ext cx="4857784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5" descr="g74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285776"/>
            <a:ext cx="9144000" cy="7358114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500298" y="274638"/>
            <a:ext cx="3929090" cy="582594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accent6">
                    <a:lumMod val="50000"/>
                  </a:schemeClr>
                </a:solidFill>
              </a:rPr>
              <a:t>Нирки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596" y="1000108"/>
            <a:ext cx="3643338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4143372" y="857232"/>
            <a:ext cx="4614866" cy="5357850"/>
          </a:xfrm>
        </p:spPr>
        <p:txBody>
          <a:bodyPr>
            <a:noAutofit/>
          </a:bodyPr>
          <a:lstStyle/>
          <a:p>
            <a:pPr algn="ctr"/>
            <a:r>
              <a:rPr lang="uk-UA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червоно-бурого кольору </a:t>
            </a:r>
            <a:r>
              <a:rPr lang="uk-UA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бобоподібної</a:t>
            </a:r>
            <a:r>
              <a:rPr lang="uk-UA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форми.  </a:t>
            </a:r>
            <a:endParaRPr lang="uk-UA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buNone/>
            </a:pPr>
            <a:endParaRPr lang="uk-UA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buNone/>
            </a:pPr>
            <a:r>
              <a:rPr lang="uk-UA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У </a:t>
            </a:r>
            <a:r>
              <a:rPr lang="uk-UA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нирці розрізняють </a:t>
            </a:r>
            <a:r>
              <a:rPr lang="uk-UA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:</a:t>
            </a:r>
            <a:endParaRPr lang="uk-UA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uk-UA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передню </a:t>
            </a:r>
            <a:r>
              <a:rPr lang="uk-UA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та </a:t>
            </a:r>
            <a:r>
              <a:rPr lang="uk-UA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задню поверхні;</a:t>
            </a:r>
            <a:endParaRPr lang="uk-UA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uk-UA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uk-UA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увігнутий і опуклий краї;</a:t>
            </a:r>
          </a:p>
          <a:p>
            <a:pPr algn="ctr"/>
            <a:r>
              <a:rPr lang="uk-UA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верхній </a:t>
            </a:r>
            <a:r>
              <a:rPr lang="uk-UA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і нижній полюси </a:t>
            </a:r>
          </a:p>
          <a:p>
            <a:pPr algn="ctr">
              <a:buNone/>
            </a:pPr>
            <a:r>
              <a:rPr lang="uk-UA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uk-UA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На </a:t>
            </a:r>
            <a:r>
              <a:rPr lang="uk-UA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верхньому полюсі містяться надниркові залози.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5" descr="g74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85776"/>
            <a:ext cx="9144000" cy="7358114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uk-UA" sz="4000" b="1" dirty="0" smtClean="0">
                <a:solidFill>
                  <a:schemeClr val="accent6">
                    <a:lumMod val="50000"/>
                  </a:schemeClr>
                </a:solidFill>
              </a:rPr>
              <a:t>Ворота нирок</a:t>
            </a:r>
            <a:endParaRPr lang="ru-RU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3751275"/>
          </a:xfrm>
        </p:spPr>
        <p:txBody>
          <a:bodyPr>
            <a:noAutofit/>
          </a:bodyPr>
          <a:lstStyle/>
          <a:p>
            <a:pPr algn="ctr"/>
            <a:r>
              <a:rPr lang="uk-UA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На увігнутому внутрішньому краю нирки є</a:t>
            </a:r>
            <a:r>
              <a:rPr lang="uk-UA" sz="28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uk-UA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заглибина 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— </a:t>
            </a:r>
            <a:r>
              <a:rPr lang="uk-UA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це </a:t>
            </a:r>
            <a:r>
              <a:rPr lang="uk-UA" sz="28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ворота нирки. </a:t>
            </a:r>
            <a:r>
              <a:rPr lang="uk-UA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Сюди входять ниркова артерія та нерви, а виходять ниркова вена, лімфатичні судини і сечовід.</a:t>
            </a: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158" y="1357298"/>
            <a:ext cx="3564693" cy="4768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</TotalTime>
  <Words>276</Words>
  <Application>Microsoft Office PowerPoint</Application>
  <PresentationFormat>Экран (4:3)</PresentationFormat>
  <Paragraphs>77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Будова і функції органів сечовидільної системи</vt:lpstr>
      <vt:lpstr> Сечовидільна система </vt:lpstr>
      <vt:lpstr>Де розміщуються нирки?</vt:lpstr>
      <vt:lpstr>Сечовидільна система</vt:lpstr>
      <vt:lpstr>Сечовидільна система</vt:lpstr>
      <vt:lpstr>Насіння схоже  з нирками</vt:lpstr>
      <vt:lpstr>Рослини схожі на нирки</vt:lpstr>
      <vt:lpstr>Нирки</vt:lpstr>
      <vt:lpstr>Ворота нирок</vt:lpstr>
      <vt:lpstr>Корковий шар нирки</vt:lpstr>
      <vt:lpstr> (має більш червоний колір)  розташована всередині, має форму пірамід , верхівки яких звернені до воріт нирки. Верхівки 2-3 пірамід сполучені між собою і утворюють сосочок, який виступає  чашку. З чашечок сеча потрапляє у лійкоподібну порожнину — ниркову миску, яка переходить у сечовід.  </vt:lpstr>
      <vt:lpstr>Функції нирок</vt:lpstr>
      <vt:lpstr> Сечоводи</vt:lpstr>
      <vt:lpstr>Сечовий міхур  </vt:lpstr>
      <vt:lpstr> Сечовидільний канал (сечівник) виводить сечу назовні </vt:lpstr>
      <vt:lpstr> Нефрон</vt:lpstr>
      <vt:lpstr>  На початку нирковий каналець скручується  - ця частина канальця називається звивистим канальцем першого порядку. У мозковому шарі каналець випрямляється, утворюючи у ньому петлю Генле, повертається в корковий шар, в якому каналець скручується, утворюючи звивистий каналець другого порядку, який впадає в збірну трубочку.  </vt:lpstr>
      <vt:lpstr>Підпишіть даний малюнок</vt:lpstr>
    </vt:vector>
  </TitlesOfParts>
  <Company>WolfishLair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Будова і функції органів сечовидільної системи</dc:title>
  <dc:creator>Admin</dc:creator>
  <cp:lastModifiedBy>Admin</cp:lastModifiedBy>
  <cp:revision>50</cp:revision>
  <dcterms:created xsi:type="dcterms:W3CDTF">2012-02-16T05:24:22Z</dcterms:created>
  <dcterms:modified xsi:type="dcterms:W3CDTF">2012-02-21T21:30:22Z</dcterms:modified>
</cp:coreProperties>
</file>