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7" r:id="rId6"/>
    <p:sldId id="258" r:id="rId7"/>
    <p:sldId id="259" r:id="rId8"/>
    <p:sldId id="260" r:id="rId9"/>
    <p:sldId id="265" r:id="rId10"/>
    <p:sldId id="261" r:id="rId11"/>
    <p:sldId id="262" r:id="rId12"/>
    <p:sldId id="268" r:id="rId1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72"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7261882E-2FC0-40F3-A188-D9FE341A5D38}" type="datetimeFigureOut">
              <a:rPr lang="uk-UA" smtClean="0"/>
              <a:t>02.05.2012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261882E-2FC0-40F3-A188-D9FE341A5D38}" type="datetimeFigureOut">
              <a:rPr lang="uk-UA" smtClean="0"/>
              <a:t>02.05.2012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261882E-2FC0-40F3-A188-D9FE341A5D38}" type="datetimeFigureOut">
              <a:rPr lang="uk-UA" smtClean="0"/>
              <a:t>02.05.2012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261882E-2FC0-40F3-A188-D9FE341A5D38}" type="datetimeFigureOut">
              <a:rPr lang="uk-UA" smtClean="0"/>
              <a:t>02.05.2012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61882E-2FC0-40F3-A188-D9FE341A5D38}" type="datetimeFigureOut">
              <a:rPr lang="uk-UA" smtClean="0"/>
              <a:t>02.05.2012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7261882E-2FC0-40F3-A188-D9FE341A5D38}" type="datetimeFigureOut">
              <a:rPr lang="uk-UA" smtClean="0"/>
              <a:t>02.05.2012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7261882E-2FC0-40F3-A188-D9FE341A5D38}" type="datetimeFigureOut">
              <a:rPr lang="uk-UA" smtClean="0"/>
              <a:t>02.05.2012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7261882E-2FC0-40F3-A188-D9FE341A5D38}" type="datetimeFigureOut">
              <a:rPr lang="uk-UA" smtClean="0"/>
              <a:t>02.05.2012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61882E-2FC0-40F3-A188-D9FE341A5D38}" type="datetimeFigureOut">
              <a:rPr lang="uk-UA" smtClean="0"/>
              <a:t>02.05.2012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61882E-2FC0-40F3-A188-D9FE341A5D38}" type="datetimeFigureOut">
              <a:rPr lang="uk-UA" smtClean="0"/>
              <a:t>02.05.2012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61882E-2FC0-40F3-A188-D9FE341A5D38}" type="datetimeFigureOut">
              <a:rPr lang="uk-UA" smtClean="0"/>
              <a:t>02.05.2012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6D7D4F-3C19-48F3-98AD-C04155677A5E}"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1882E-2FC0-40F3-A188-D9FE341A5D38}" type="datetimeFigureOut">
              <a:rPr lang="uk-UA" smtClean="0"/>
              <a:t>02.05.2012</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D7D4F-3C19-48F3-98AD-C04155677A5E}"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dirty="0"/>
          </a:p>
        </p:txBody>
      </p:sp>
      <p:sp>
        <p:nvSpPr>
          <p:cNvPr id="3" name="Подзаголовок 2"/>
          <p:cNvSpPr>
            <a:spLocks noGrp="1"/>
          </p:cNvSpPr>
          <p:nvPr>
            <p:ph type="subTitle" idx="1"/>
          </p:nvPr>
        </p:nvSpPr>
        <p:spPr/>
        <p:txBody>
          <a:bodyPr/>
          <a:lstStyle/>
          <a:p>
            <a:endParaRPr lang="uk-UA"/>
          </a:p>
        </p:txBody>
      </p:sp>
      <p:pic>
        <p:nvPicPr>
          <p:cNvPr id="4" name="Рисунок 3"/>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 name="Прямоугольник 5"/>
          <p:cNvSpPr/>
          <p:nvPr/>
        </p:nvSpPr>
        <p:spPr>
          <a:xfrm rot="21191084">
            <a:off x="968875" y="2100389"/>
            <a:ext cx="7345394" cy="2554545"/>
          </a:xfrm>
          <a:prstGeom prst="rect">
            <a:avLst/>
          </a:prstGeom>
        </p:spPr>
        <p:txBody>
          <a:bodyPr wrap="square">
            <a:spAutoFit/>
          </a:bodyPr>
          <a:lstStyle/>
          <a:p>
            <a:pPr lvl="0" algn="ctr" fontAlgn="base">
              <a:spcBef>
                <a:spcPct val="0"/>
              </a:spcBef>
              <a:spcAft>
                <a:spcPct val="0"/>
              </a:spcAft>
            </a:pPr>
            <a:r>
              <a:rPr kumimoji="0" lang="uk-UA" sz="4000" b="0" i="0" u="none" strike="noStrike" cap="none" normalizeH="0" baseline="0" dirty="0" smtClean="0">
                <a:ln>
                  <a:noFill/>
                </a:ln>
                <a:solidFill>
                  <a:schemeClr val="accent2">
                    <a:lumMod val="75000"/>
                  </a:schemeClr>
                </a:solidFill>
                <a:effectLst/>
                <a:latin typeface="Arial Black" pitchFamily="34" charset="0"/>
                <a:ea typeface="Times New Roman" pitchFamily="18" charset="0"/>
                <a:cs typeface="Times New Roman" pitchFamily="18" charset="0"/>
              </a:rPr>
              <a:t>Яка різниця між ВІЛ та СНІД? </a:t>
            </a:r>
            <a:endParaRPr kumimoji="0" lang="en-US" sz="4000" b="0" i="0" u="none" strike="noStrike" cap="none" normalizeH="0" baseline="0" dirty="0" smtClean="0">
              <a:ln>
                <a:noFill/>
              </a:ln>
              <a:solidFill>
                <a:schemeClr val="accent2">
                  <a:lumMod val="75000"/>
                </a:schemeClr>
              </a:solidFill>
              <a:effectLst/>
              <a:latin typeface="Arial Black" pitchFamily="34" charset="0"/>
              <a:ea typeface="Times New Roman" pitchFamily="18" charset="0"/>
              <a:cs typeface="Times New Roman" pitchFamily="18" charset="0"/>
            </a:endParaRPr>
          </a:p>
          <a:p>
            <a:pPr lvl="0" algn="ctr" fontAlgn="base">
              <a:spcBef>
                <a:spcPct val="0"/>
              </a:spcBef>
              <a:spcAft>
                <a:spcPct val="0"/>
              </a:spcAft>
            </a:pPr>
            <a:r>
              <a:rPr kumimoji="0" lang="uk-UA" sz="4000" b="0" i="0" u="none" strike="noStrike" cap="none" normalizeH="0" baseline="0" dirty="0" smtClean="0">
                <a:ln>
                  <a:noFill/>
                </a:ln>
                <a:solidFill>
                  <a:schemeClr val="accent2">
                    <a:lumMod val="75000"/>
                  </a:schemeClr>
                </a:solidFill>
                <a:effectLst/>
                <a:latin typeface="Arial" pitchFamily="34" charset="0"/>
                <a:cs typeface="Arial" pitchFamily="34" charset="0"/>
              </a:rPr>
              <a:t>Виконала</a:t>
            </a:r>
            <a:r>
              <a:rPr kumimoji="0" lang="uk-UA" sz="4000" b="0" i="0" u="none" strike="noStrike" cap="none" normalizeH="0" dirty="0" smtClean="0">
                <a:ln>
                  <a:noFill/>
                </a:ln>
                <a:solidFill>
                  <a:schemeClr val="accent2">
                    <a:lumMod val="75000"/>
                  </a:schemeClr>
                </a:solidFill>
                <a:effectLst/>
                <a:latin typeface="Arial" pitchFamily="34" charset="0"/>
                <a:cs typeface="Arial" pitchFamily="34" charset="0"/>
              </a:rPr>
              <a:t> учениця 9-б класу</a:t>
            </a:r>
          </a:p>
          <a:p>
            <a:pPr lvl="0" algn="ctr" fontAlgn="base">
              <a:spcBef>
                <a:spcPct val="0"/>
              </a:spcBef>
              <a:spcAft>
                <a:spcPct val="0"/>
              </a:spcAft>
            </a:pPr>
            <a:r>
              <a:rPr lang="uk-UA" sz="4000" baseline="0" dirty="0" smtClean="0">
                <a:solidFill>
                  <a:schemeClr val="accent2">
                    <a:lumMod val="75000"/>
                  </a:schemeClr>
                </a:solidFill>
                <a:latin typeface="Arial" pitchFamily="34" charset="0"/>
                <a:cs typeface="Arial" pitchFamily="34" charset="0"/>
              </a:rPr>
              <a:t>Ляшенко Альбіна</a:t>
            </a:r>
            <a:endParaRPr kumimoji="0" lang="uk-UA" sz="4000" b="0" i="0" u="none" strike="noStrike" cap="none" normalizeH="0" baseline="0" dirty="0" smtClean="0">
              <a:ln>
                <a:noFill/>
              </a:ln>
              <a:solidFill>
                <a:schemeClr val="accent2">
                  <a:lumMod val="75000"/>
                </a:schemeClr>
              </a:solidFill>
              <a:effectLst/>
              <a:latin typeface="Arial" pitchFamily="34" charset="0"/>
              <a:cs typeface="Arial" pitchFamily="34" charset="0"/>
            </a:endParaRPr>
          </a:p>
        </p:txBody>
      </p:sp>
      <p:pic>
        <p:nvPicPr>
          <p:cNvPr id="7" name="Рисунок 6"/>
          <p:cNvPicPr/>
          <p:nvPr/>
        </p:nvPicPr>
        <p:blipFill>
          <a:blip r:embed="rId3"/>
          <a:srcRect/>
          <a:stretch>
            <a:fillRect/>
          </a:stretch>
        </p:blipFill>
        <p:spPr bwMode="auto">
          <a:xfrm>
            <a:off x="7143769" y="4929198"/>
            <a:ext cx="2000232" cy="19288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solidFill>
                  <a:schemeClr val="accent2">
                    <a:lumMod val="75000"/>
                  </a:schemeClr>
                </a:solidFill>
                <a:latin typeface="Constantia" pitchFamily="18" charset="0"/>
              </a:rPr>
              <a:t>ВІЛ передається від однієї людини до іншої такими способами: </a:t>
            </a:r>
            <a:br>
              <a:rPr lang="uk-UA" dirty="0">
                <a:solidFill>
                  <a:schemeClr val="accent2">
                    <a:lumMod val="75000"/>
                  </a:schemeClr>
                </a:solidFill>
                <a:latin typeface="Constantia" pitchFamily="18" charset="0"/>
              </a:rPr>
            </a:br>
            <a:endParaRPr lang="uk-UA" dirty="0">
              <a:solidFill>
                <a:schemeClr val="accent2">
                  <a:lumMod val="75000"/>
                </a:schemeClr>
              </a:solidFill>
              <a:latin typeface="Constantia" pitchFamily="18" charset="0"/>
            </a:endParaRPr>
          </a:p>
        </p:txBody>
      </p:sp>
      <p:sp>
        <p:nvSpPr>
          <p:cNvPr id="3" name="Содержимое 2"/>
          <p:cNvSpPr>
            <a:spLocks noGrp="1"/>
          </p:cNvSpPr>
          <p:nvPr>
            <p:ph idx="1"/>
          </p:nvPr>
        </p:nvSpPr>
        <p:spPr/>
        <p:txBody>
          <a:bodyPr>
            <a:normAutofit fontScale="85000" lnSpcReduction="20000"/>
          </a:bodyPr>
          <a:lstStyle/>
          <a:p>
            <a:pPr lvl="0"/>
            <a:r>
              <a:rPr lang="uk-UA" dirty="0"/>
              <a:t>При використанні нестерильних голок чи шприців (тих, котрі вже були у вживанні і заражені ВІЛ) для ін'єкцій;</a:t>
            </a:r>
          </a:p>
          <a:p>
            <a:pPr lvl="0"/>
            <a:r>
              <a:rPr lang="uk-UA" dirty="0"/>
              <a:t>При переливанні інфікованої крові неінфікованій людині;</a:t>
            </a:r>
          </a:p>
          <a:p>
            <a:pPr lvl="0"/>
            <a:r>
              <a:rPr lang="uk-UA" dirty="0"/>
              <a:t>При занятті незахищеним сексом; </a:t>
            </a:r>
          </a:p>
          <a:p>
            <a:r>
              <a:rPr lang="uk-UA" dirty="0"/>
              <a:t>Від інфікованої матері до новонародженої дитини під час виношування плоду, при пологах чи годуючи дитину грудьми (слід зазначити, що зараз існують ефективні препарати, що дозволяють запобігти передачі ВІЛ від матері до дитини. Ці препарати доступні в Україні</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rcRect/>
          <a:stretch>
            <a:fillRect/>
          </a:stretch>
        </p:blipFill>
        <p:spPr bwMode="auto">
          <a:xfrm>
            <a:off x="0" y="0"/>
            <a:ext cx="2285984" cy="1714488"/>
          </a:xfrm>
          <a:prstGeom prst="rect">
            <a:avLst/>
          </a:prstGeom>
          <a:noFill/>
          <a:ln w="9525">
            <a:noFill/>
            <a:miter lim="800000"/>
            <a:headEnd/>
            <a:tailEnd/>
          </a:ln>
        </p:spPr>
      </p:pic>
      <p:sp>
        <p:nvSpPr>
          <p:cNvPr id="2" name="Заголовок 1"/>
          <p:cNvSpPr>
            <a:spLocks noGrp="1"/>
          </p:cNvSpPr>
          <p:nvPr>
            <p:ph type="title"/>
          </p:nvPr>
        </p:nvSpPr>
        <p:spPr/>
        <p:txBody>
          <a:bodyPr>
            <a:normAutofit fontScale="90000"/>
          </a:bodyPr>
          <a:lstStyle/>
          <a:p>
            <a:r>
              <a:rPr lang="uk-UA" dirty="0">
                <a:solidFill>
                  <a:schemeClr val="accent2">
                    <a:lumMod val="75000"/>
                  </a:schemeClr>
                </a:solidFill>
              </a:rPr>
              <a:t>ВІЛ не передається: </a:t>
            </a:r>
            <a:r>
              <a:rPr lang="uk-UA" dirty="0"/>
              <a:t/>
            </a:r>
            <a:br>
              <a:rPr lang="uk-UA" dirty="0"/>
            </a:br>
            <a:endParaRPr lang="uk-UA" dirty="0">
              <a:solidFill>
                <a:schemeClr val="accent2">
                  <a:lumMod val="75000"/>
                </a:schemeClr>
              </a:solidFill>
            </a:endParaRPr>
          </a:p>
        </p:txBody>
      </p:sp>
      <p:sp>
        <p:nvSpPr>
          <p:cNvPr id="3" name="Содержимое 2"/>
          <p:cNvSpPr>
            <a:spLocks noGrp="1"/>
          </p:cNvSpPr>
          <p:nvPr>
            <p:ph idx="1"/>
          </p:nvPr>
        </p:nvSpPr>
        <p:spPr/>
        <p:txBody>
          <a:bodyPr>
            <a:normAutofit fontScale="92500" lnSpcReduction="20000"/>
          </a:bodyPr>
          <a:lstStyle/>
          <a:p>
            <a:pPr lvl="0"/>
            <a:r>
              <a:rPr lang="uk-UA" dirty="0"/>
              <a:t>Через чхання, кашель, при перебуванні в одному приміщенні з інфікованою людиною (вірус дуже нестійкий і гине поза організмом людини); </a:t>
            </a:r>
          </a:p>
          <a:p>
            <a:pPr lvl="0"/>
            <a:r>
              <a:rPr lang="uk-UA" dirty="0"/>
              <a:t>Через укуси комах; </a:t>
            </a:r>
          </a:p>
          <a:p>
            <a:pPr lvl="0"/>
            <a:r>
              <a:rPr lang="uk-UA" dirty="0"/>
              <a:t>Через домашніх тварин; </a:t>
            </a:r>
          </a:p>
          <a:p>
            <a:pPr lvl="0"/>
            <a:r>
              <a:rPr lang="uk-UA" dirty="0"/>
              <a:t>При використанні загального посуду (чашок, вилок, ложок), рушників, постільної білизни, телефону, унітазу, ванни, басейну, і т.д.;</a:t>
            </a:r>
          </a:p>
          <a:p>
            <a:pPr lvl="0"/>
            <a:r>
              <a:rPr lang="uk-UA" dirty="0"/>
              <a:t>При обіймах, рукостисканні, поцілунку. </a:t>
            </a:r>
          </a:p>
          <a:p>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500034" y="285728"/>
            <a:ext cx="8143932" cy="61411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ВІЛ</a:t>
            </a:r>
            <a:endParaRPr lang="uk-UA" dirty="0"/>
          </a:p>
        </p:txBody>
      </p:sp>
      <p:sp>
        <p:nvSpPr>
          <p:cNvPr id="3" name="Содержимое 2"/>
          <p:cNvSpPr>
            <a:spLocks noGrp="1"/>
          </p:cNvSpPr>
          <p:nvPr>
            <p:ph sz="half" idx="1"/>
          </p:nvPr>
        </p:nvSpPr>
        <p:spPr/>
        <p:txBody>
          <a:bodyPr/>
          <a:lstStyle/>
          <a:p>
            <a:r>
              <a:rPr lang="uk-UA" dirty="0"/>
              <a:t>ВІЛ означає Вірус Імунодефіциту людини. Цей вірус є причиною СНІДу. Іноді ВІЛ називають "вірусом СНІДу". </a:t>
            </a:r>
          </a:p>
        </p:txBody>
      </p:sp>
      <p:pic>
        <p:nvPicPr>
          <p:cNvPr id="5" name="Рисунок 4"/>
          <p:cNvPicPr/>
          <p:nvPr/>
        </p:nvPicPr>
        <p:blipFill>
          <a:blip r:embed="rId2"/>
          <a:srcRect/>
          <a:stretch>
            <a:fillRect/>
          </a:stretch>
        </p:blipFill>
        <p:spPr bwMode="auto">
          <a:xfrm>
            <a:off x="5643570" y="285728"/>
            <a:ext cx="3143272" cy="3286148"/>
          </a:xfrm>
          <a:prstGeom prst="rect">
            <a:avLst/>
          </a:prstGeom>
          <a:noFill/>
          <a:ln w="9525">
            <a:noFill/>
            <a:miter lim="800000"/>
            <a:headEnd/>
            <a:tailEnd/>
          </a:ln>
        </p:spPr>
      </p:pic>
      <p:pic>
        <p:nvPicPr>
          <p:cNvPr id="7" name="Рисунок 6"/>
          <p:cNvPicPr/>
          <p:nvPr/>
        </p:nvPicPr>
        <p:blipFill>
          <a:blip r:embed="rId3"/>
          <a:srcRect/>
          <a:stretch>
            <a:fillRect/>
          </a:stretch>
        </p:blipFill>
        <p:spPr bwMode="auto">
          <a:xfrm>
            <a:off x="4000496" y="3429000"/>
            <a:ext cx="2428892" cy="29289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sz="half" idx="1"/>
          </p:nvPr>
        </p:nvSpPr>
        <p:spPr>
          <a:xfrm>
            <a:off x="357188" y="357188"/>
            <a:ext cx="4138612" cy="5768975"/>
          </a:xfrm>
        </p:spPr>
        <p:txBody>
          <a:bodyPr>
            <a:normAutofit fontScale="77500" lnSpcReduction="20000"/>
          </a:bodyPr>
          <a:lstStyle/>
          <a:p>
            <a:r>
              <a:rPr lang="uk-UA" dirty="0"/>
              <a:t>ВІЛ відносять до сімейства </a:t>
            </a:r>
            <a:r>
              <a:rPr lang="uk-UA" dirty="0" err="1"/>
              <a:t>ретровірусів</a:t>
            </a:r>
            <a:r>
              <a:rPr lang="uk-UA" dirty="0"/>
              <a:t> або "повільних" вірусів. Ослаблення імунної системи може тривати роками, і людина, заражена ВІЛ, може жити нормальним життям, перш ніж відбудеться погіршення її здоров'я. Виявити ВІЛ в організмі можна за допомогою спеціального аналізу крові приблизно через 3 місяці після зараження. Якщо як мінімум два різних спеціальних тести підтвердять наявність антитіл до ВІЛ у крові (дадуть позитивний результат), то це означає, що людина інфікована ВІЛ</a:t>
            </a:r>
            <a:r>
              <a:rPr lang="uk-UA" dirty="0" smtClean="0"/>
              <a:t>.</a:t>
            </a:r>
            <a:endParaRPr lang="uk-UA" dirty="0"/>
          </a:p>
        </p:txBody>
      </p:sp>
      <p:pic>
        <p:nvPicPr>
          <p:cNvPr id="6" name="Содержимое 5"/>
          <p:cNvPicPr>
            <a:picLocks noGrp="1"/>
          </p:cNvPicPr>
          <p:nvPr>
            <p:ph sz="half" idx="2"/>
          </p:nvPr>
        </p:nvPicPr>
        <p:blipFill>
          <a:blip r:embed="rId2"/>
          <a:srcRect/>
          <a:stretch>
            <a:fillRect/>
          </a:stretch>
        </p:blipFill>
        <p:spPr bwMode="auto">
          <a:xfrm>
            <a:off x="4714876" y="714356"/>
            <a:ext cx="4143404" cy="52149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00B050"/>
                </a:solidFill>
              </a:rPr>
              <a:t>ВІЛ І ЖИТТЯ</a:t>
            </a:r>
            <a:endParaRPr lang="uk-UA" dirty="0">
              <a:solidFill>
                <a:srgbClr val="00B050"/>
              </a:solidFill>
            </a:endParaRPr>
          </a:p>
        </p:txBody>
      </p:sp>
      <p:sp>
        <p:nvSpPr>
          <p:cNvPr id="3" name="Содержимое 2"/>
          <p:cNvSpPr>
            <a:spLocks noGrp="1"/>
          </p:cNvSpPr>
          <p:nvPr>
            <p:ph sz="half" idx="1"/>
          </p:nvPr>
        </p:nvSpPr>
        <p:spPr/>
        <p:txBody>
          <a:bodyPr>
            <a:normAutofit fontScale="70000" lnSpcReduction="20000"/>
          </a:bodyPr>
          <a:lstStyle/>
          <a:p>
            <a:r>
              <a:rPr lang="uk-UA" dirty="0"/>
              <a:t>ВІЛ-інфекція на кожного впливає по-різному емоційно та фізично. Деякі почувають фізичний вплив ВІЛ майже відразу ж після інфікування і страждають </a:t>
            </a:r>
            <a:r>
              <a:rPr lang="uk-UA" dirty="0" err="1"/>
              <a:t>захворюваням</a:t>
            </a:r>
            <a:r>
              <a:rPr lang="uk-UA" dirty="0"/>
              <a:t> протягом усього життя, що залишилося. Інші відчувають слабкий вплив вірусу протягом багатьох років. Багато ВІЛ-інфікованих людей існують у проміжку "між" цими двома екстремальними випадками, періодично хворіючи і маючи проблеми зі здоров'ям та протягом тривалих періодів часу не випробуючи чи хвороб чи дискомфорту.</a:t>
            </a:r>
          </a:p>
        </p:txBody>
      </p:sp>
      <p:sp>
        <p:nvSpPr>
          <p:cNvPr id="4" name="Содержимое 3"/>
          <p:cNvSpPr>
            <a:spLocks noGrp="1"/>
          </p:cNvSpPr>
          <p:nvPr>
            <p:ph sz="half" idx="2"/>
          </p:nvPr>
        </p:nvSpPr>
        <p:spPr/>
        <p:txBody>
          <a:bodyPr>
            <a:normAutofit fontScale="70000" lnSpcReduction="20000"/>
          </a:bodyPr>
          <a:lstStyle/>
          <a:p>
            <a:r>
              <a:rPr lang="uk-UA" dirty="0"/>
              <a:t>Різні люди реагують по різному, дізнавшись, що він чи вона інфіковані ВІЛ. Деякі намагаються не думати про Віл-інфекцію і живуть, як і колись. Іншим же важко ігнорувати цю проблему, і вона стає основною частиною їхнього життя.</a:t>
            </a:r>
          </a:p>
        </p:txBody>
      </p:sp>
      <p:pic>
        <p:nvPicPr>
          <p:cNvPr id="5" name="Рисунок 4"/>
          <p:cNvPicPr/>
          <p:nvPr/>
        </p:nvPicPr>
        <p:blipFill>
          <a:blip r:embed="rId2"/>
          <a:srcRect/>
          <a:stretch>
            <a:fillRect/>
          </a:stretch>
        </p:blipFill>
        <p:spPr bwMode="auto">
          <a:xfrm>
            <a:off x="4286248" y="3643314"/>
            <a:ext cx="4286280" cy="28575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СНІД</a:t>
            </a:r>
            <a:endParaRPr lang="uk-UA" dirty="0"/>
          </a:p>
        </p:txBody>
      </p:sp>
      <p:sp>
        <p:nvSpPr>
          <p:cNvPr id="4" name="Содержимое 3"/>
          <p:cNvSpPr>
            <a:spLocks noGrp="1"/>
          </p:cNvSpPr>
          <p:nvPr>
            <p:ph sz="half" idx="2"/>
          </p:nvPr>
        </p:nvSpPr>
        <p:spPr/>
        <p:txBody>
          <a:bodyPr/>
          <a:lstStyle/>
          <a:p>
            <a:r>
              <a:rPr lang="uk-UA" dirty="0"/>
              <a:t>СНІД означає Синдром Набутого Імунодефіциту, вірус проникає в організм людини і руйнує його імунну систему.</a:t>
            </a:r>
          </a:p>
        </p:txBody>
      </p:sp>
      <p:pic>
        <p:nvPicPr>
          <p:cNvPr id="5" name="Содержимое 4"/>
          <p:cNvPicPr>
            <a:picLocks noGrp="1"/>
          </p:cNvPicPr>
          <p:nvPr>
            <p:ph sz="half" idx="1"/>
          </p:nvPr>
        </p:nvPicPr>
        <p:blipFill>
          <a:blip r:embed="rId2"/>
          <a:srcRect/>
          <a:stretch>
            <a:fillRect/>
          </a:stretch>
        </p:blipFill>
        <p:spPr bwMode="auto">
          <a:xfrm>
            <a:off x="500034" y="1571612"/>
            <a:ext cx="4000528" cy="47149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Імунна система</a:t>
            </a:r>
            <a:endParaRPr lang="uk-UA" dirty="0"/>
          </a:p>
        </p:txBody>
      </p:sp>
      <p:sp>
        <p:nvSpPr>
          <p:cNvPr id="3" name="Содержимое 2"/>
          <p:cNvSpPr>
            <a:spLocks noGrp="1"/>
          </p:cNvSpPr>
          <p:nvPr>
            <p:ph sz="half" idx="1"/>
          </p:nvPr>
        </p:nvSpPr>
        <p:spPr/>
        <p:txBody>
          <a:bodyPr>
            <a:normAutofit lnSpcReduction="10000"/>
          </a:bodyPr>
          <a:lstStyle/>
          <a:p>
            <a:r>
              <a:rPr lang="uk-UA" dirty="0"/>
              <a:t>Імунна система є частиною людського організму, що допомагає нам боротися з інфекціями і хворобами. СНІД є синдромом. Іншими словами, це сполучення захворювань та симптомів. </a:t>
            </a:r>
          </a:p>
        </p:txBody>
      </p:sp>
      <p:pic>
        <p:nvPicPr>
          <p:cNvPr id="7" name="Содержимое 4"/>
          <p:cNvPicPr>
            <a:picLocks noGrp="1"/>
          </p:cNvPicPr>
          <p:nvPr>
            <p:ph sz="half" idx="2"/>
          </p:nvPr>
        </p:nvPicPr>
        <p:blipFill>
          <a:blip r:embed="rId2"/>
          <a:srcRect/>
          <a:stretch>
            <a:fillRect/>
          </a:stretch>
        </p:blipFill>
        <p:spPr bwMode="auto">
          <a:xfrm>
            <a:off x="4714876" y="1357298"/>
            <a:ext cx="4071966" cy="49292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Р</a:t>
            </a:r>
            <a:r>
              <a:rPr lang="uk-UA" dirty="0" smtClean="0"/>
              <a:t>ізниця між ВІЛ і СНІД.</a:t>
            </a:r>
            <a:br>
              <a:rPr lang="uk-UA" dirty="0" smtClean="0"/>
            </a:br>
            <a:endParaRPr lang="uk-UA" dirty="0"/>
          </a:p>
        </p:txBody>
      </p:sp>
      <p:sp>
        <p:nvSpPr>
          <p:cNvPr id="4" name="Содержимое 3"/>
          <p:cNvSpPr>
            <a:spLocks noGrp="1"/>
          </p:cNvSpPr>
          <p:nvPr>
            <p:ph sz="half" idx="2"/>
          </p:nvPr>
        </p:nvSpPr>
        <p:spPr>
          <a:xfrm>
            <a:off x="4648200" y="1071546"/>
            <a:ext cx="4067204" cy="5054617"/>
          </a:xfrm>
        </p:spPr>
        <p:txBody>
          <a:bodyPr>
            <a:normAutofit fontScale="92500"/>
          </a:bodyPr>
          <a:lstStyle/>
          <a:p>
            <a:r>
              <a:rPr lang="uk-UA" dirty="0" smtClean="0"/>
              <a:t>СНІД є синдромом. Іншими словами, це сполучення захворювань та симптомів. Людина, заражена ВІЛ, може прожити довгі роки, перш ніж цей вірус призведе до СНІДу. Ця схема ілюструє різницю між ВІЛ і СНІД. </a:t>
            </a:r>
            <a:r>
              <a:rPr lang="uk-UA" dirty="0" smtClean="0">
                <a:solidFill>
                  <a:schemeClr val="accent1">
                    <a:lumMod val="50000"/>
                  </a:schemeClr>
                </a:solidFill>
              </a:rPr>
              <a:t>В даний час не існує можливості лікування від СНІДу. </a:t>
            </a:r>
            <a:endParaRPr lang="uk-UA" dirty="0">
              <a:solidFill>
                <a:schemeClr val="accent1">
                  <a:lumMod val="50000"/>
                </a:schemeClr>
              </a:solidFill>
            </a:endParaRPr>
          </a:p>
        </p:txBody>
      </p:sp>
      <p:pic>
        <p:nvPicPr>
          <p:cNvPr id="9" name="Содержимое 8"/>
          <p:cNvPicPr>
            <a:picLocks noGrp="1"/>
          </p:cNvPicPr>
          <p:nvPr>
            <p:ph sz="half" idx="1"/>
          </p:nvPr>
        </p:nvPicPr>
        <p:blipFill>
          <a:blip r:embed="rId2"/>
          <a:srcRect/>
          <a:stretch>
            <a:fillRect/>
          </a:stretch>
        </p:blipFill>
        <p:spPr bwMode="auto">
          <a:xfrm>
            <a:off x="571472" y="1285860"/>
            <a:ext cx="4214842" cy="4500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rcRect/>
          <a:stretch>
            <a:fillRect/>
          </a:stretch>
        </p:blipFill>
        <p:spPr bwMode="auto">
          <a:xfrm>
            <a:off x="0" y="0"/>
            <a:ext cx="2714612" cy="2214554"/>
          </a:xfrm>
          <a:prstGeom prst="rect">
            <a:avLst/>
          </a:prstGeom>
          <a:noFill/>
          <a:ln w="9525">
            <a:noFill/>
            <a:miter lim="800000"/>
            <a:headEnd/>
            <a:tailEnd/>
          </a:ln>
        </p:spPr>
      </p:pic>
      <p:sp>
        <p:nvSpPr>
          <p:cNvPr id="3" name="Содержимое 2"/>
          <p:cNvSpPr>
            <a:spLocks noGrp="1"/>
          </p:cNvSpPr>
          <p:nvPr>
            <p:ph idx="1"/>
          </p:nvPr>
        </p:nvSpPr>
        <p:spPr/>
        <p:txBody>
          <a:bodyPr/>
          <a:lstStyle/>
          <a:p>
            <a:r>
              <a:rPr lang="uk-UA" dirty="0"/>
              <a:t>При відсутності належного лікування в більшості ВІЛ-інфікованих людей ВІЛ переходить у стадію СНІДу через 5-10 років з моменту зараження. Тому СНІД вважається смертельним захворюванням. Незважаючи на це, багато людей з Віл-інфекцією живуть повноцінним життям протягом багатьох років.</a:t>
            </a:r>
          </a:p>
          <a:p>
            <a:endParaRPr lang="uk-U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531</Words>
  <Application>Microsoft Office PowerPoint</Application>
  <PresentationFormat>Экран (4:3)</PresentationFormat>
  <Paragraphs>27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ВІЛ</vt:lpstr>
      <vt:lpstr>Слайд 3</vt:lpstr>
      <vt:lpstr>ВІЛ І ЖИТТЯ</vt:lpstr>
      <vt:lpstr>Слайд 5</vt:lpstr>
      <vt:lpstr>СНІД</vt:lpstr>
      <vt:lpstr>Імунна система</vt:lpstr>
      <vt:lpstr>Різниця між ВІЛ і СНІД. </vt:lpstr>
      <vt:lpstr>Слайд 9</vt:lpstr>
      <vt:lpstr>ВІЛ передається від однієї людини до іншої такими способами:  </vt:lpstr>
      <vt:lpstr>ВІЛ не передається:  </vt:lpstr>
      <vt:lpstr>Слайд 12</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FuckYouBill</dc:creator>
  <cp:lastModifiedBy>FuckYouBill</cp:lastModifiedBy>
  <cp:revision>6</cp:revision>
  <dcterms:created xsi:type="dcterms:W3CDTF">2012-05-02T10:59:17Z</dcterms:created>
  <dcterms:modified xsi:type="dcterms:W3CDTF">2012-05-02T11:51:04Z</dcterms:modified>
</cp:coreProperties>
</file>