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0" r:id="rId3"/>
    <p:sldId id="271" r:id="rId4"/>
    <p:sldId id="272" r:id="rId5"/>
    <p:sldId id="273" r:id="rId6"/>
    <p:sldId id="261" r:id="rId7"/>
    <p:sldId id="274" r:id="rId8"/>
    <p:sldId id="258" r:id="rId9"/>
    <p:sldId id="259" r:id="rId10"/>
    <p:sldId id="260" r:id="rId11"/>
    <p:sldId id="264" r:id="rId12"/>
    <p:sldId id="279" r:id="rId13"/>
    <p:sldId id="265" r:id="rId14"/>
    <p:sldId id="257" r:id="rId15"/>
    <p:sldId id="278" r:id="rId16"/>
    <p:sldId id="267" r:id="rId17"/>
    <p:sldId id="266" r:id="rId18"/>
    <p:sldId id="276" r:id="rId19"/>
    <p:sldId id="277" r:id="rId20"/>
    <p:sldId id="275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6" autoAdjust="0"/>
    <p:restoredTop sz="94727" autoAdjust="0"/>
  </p:normalViewPr>
  <p:slideViewPr>
    <p:cSldViewPr>
      <p:cViewPr varScale="1">
        <p:scale>
          <a:sx n="63" d="100"/>
          <a:sy n="63" d="100"/>
        </p:scale>
        <p:origin x="-2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FEF2-4EAB-4EEB-B00E-8136D1A3D876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B9D0A-98BC-48C6-9AB3-F2CD2EA2A3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9D0A-98BC-48C6-9AB3-F2CD2EA2A36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9D0A-98BC-48C6-9AB3-F2CD2EA2A36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9D0A-98BC-48C6-9AB3-F2CD2EA2A365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D7F5-E5FC-4939-A243-DC67FE6B2C1F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7310-0922-4C1F-A542-88507ED735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35811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Захворювання </a:t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сечовидільної системи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072034" y="4786322"/>
            <a:ext cx="4071966" cy="1752600"/>
          </a:xfrm>
        </p:spPr>
        <p:txBody>
          <a:bodyPr>
            <a:normAutofit fontScale="25000" lnSpcReduction="20000"/>
          </a:bodyPr>
          <a:lstStyle/>
          <a:p>
            <a: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Марцін Інна Миколаївна</a:t>
            </a:r>
            <a:b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біології вищої  категорії, </a:t>
            </a:r>
            <a:b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– методист</a:t>
            </a:r>
            <a:b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Катеринопільської ЗОШ </a:t>
            </a:r>
            <a:r>
              <a:rPr lang="en-US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III </a:t>
            </a:r>
            <a: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ступенів № 1</a:t>
            </a:r>
            <a:b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Катеринопільського району</a:t>
            </a:r>
            <a:b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Черкаської області </a:t>
            </a:r>
            <a:r>
              <a:rPr lang="ru-RU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257176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8115328" cy="292895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 Профілактика пієлонефриту: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збільшити споживання рідини, особливо літом;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     -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відмова від жирної, гострої і сольоної їжі;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-  своєчасне лікування вогнищ хронічної інфекції;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 не переохолоджуватися;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- не переносити вірусні захворювання «на ногах»;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- укріплювати імунітет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250984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2643206" cy="25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929066"/>
            <a:ext cx="2762251" cy="25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4295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75009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Цистит </a:t>
            </a:r>
          </a:p>
          <a:p>
            <a:pPr algn="ctr"/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запалення слизової оболонки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сечового міхура, що супроводжується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порушенням його функції</a:t>
            </a:r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500570"/>
            <a:ext cx="2362200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1472" y="2714620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Інфікування сечового міхура відбувається висхідним, низхідним, лімфогенним </a:t>
            </a:r>
          </a:p>
          <a:p>
            <a:pPr algn="ctr"/>
            <a:r>
              <a:rPr lang="ru-RU" sz="2800" b="1" dirty="0" smtClean="0"/>
              <a:t>гематогенним шляхами.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2309814" cy="196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500570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4295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14884"/>
            <a:ext cx="24288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1428736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характерні гострий початок, часте болісне </a:t>
            </a:r>
          </a:p>
          <a:p>
            <a:r>
              <a:rPr lang="ru-RU" sz="2800" b="1" dirty="0" smtClean="0"/>
              <a:t>  сечовипускання (полакіурія) під час та поза</a:t>
            </a:r>
          </a:p>
          <a:p>
            <a:r>
              <a:rPr lang="ru-RU" sz="2800" b="1" dirty="0" smtClean="0"/>
              <a:t>  актом сечовипускання;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болісні позиви до сечовипускання;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різкий і тупий біль у ділянці сечового міхура;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різка болісність при пальпації сечового міхура;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 мутна сеча</a:t>
            </a:r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7148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Ознаки циститу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714884"/>
            <a:ext cx="26193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71488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2866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Уретрит –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запалення сечівника</a:t>
            </a:r>
            <a:endParaRPr lang="ru-RU" sz="3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71448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Симптоми: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 біль, зуд, дискомфорт в області уретри в</a:t>
            </a:r>
          </a:p>
          <a:p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  спокої або під час сечовипускання;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 виділення  з уретри: прозорі, мутні, з</a:t>
            </a:r>
          </a:p>
          <a:p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  запахом;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 часте сечовипускання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714860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14884"/>
            <a:ext cx="219075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Ниркові камені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8401080" cy="1031891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хвороба, яка характеризується появою осадових утворень зі складових частин сечі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28597" y="2174875"/>
            <a:ext cx="8215369" cy="26828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    </a:t>
            </a:r>
            <a:r>
              <a:rPr lang="uk-UA" b="1" dirty="0" smtClean="0"/>
              <a:t>В більшості випадків камені нирок виходять самостійно (декілька міліметрів ).</a:t>
            </a:r>
          </a:p>
          <a:p>
            <a:pPr algn="ctr">
              <a:buNone/>
            </a:pPr>
            <a:r>
              <a:rPr lang="uk-UA" b="1" dirty="0" smtClean="0"/>
              <a:t>      Якщо камінь  (більше 1 см), то пройти через сечовивідні шляхи для нього вже важко.</a:t>
            </a:r>
          </a:p>
          <a:p>
            <a:pPr algn="ctr">
              <a:buNone/>
            </a:pPr>
            <a:r>
              <a:rPr lang="uk-UA" b="1" dirty="0" smtClean="0"/>
              <a:t>     При цьому, якщо такий камінь застрягне в сечоводі, це викликає сильний біль 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786322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78632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786322"/>
            <a:ext cx="2286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42955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42918"/>
            <a:ext cx="8401080" cy="79218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</a:rPr>
              <a:t>Камені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1922462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фосфати</a:t>
            </a:r>
          </a:p>
          <a:p>
            <a:r>
              <a:rPr lang="uk-UA" sz="8000" b="1" dirty="0" smtClean="0"/>
              <a:t>(фосфатнокислий   кальцій)</a:t>
            </a:r>
          </a:p>
          <a:p>
            <a:r>
              <a:rPr lang="ru-RU" sz="8000" b="1" dirty="0" smtClean="0"/>
              <a:t>білого або сірого кольору, </a:t>
            </a:r>
            <a:r>
              <a:rPr lang="uk-UA" sz="8000" b="1" dirty="0" smtClean="0"/>
              <a:t>   г</a:t>
            </a:r>
            <a:r>
              <a:rPr lang="ru-RU" sz="8000" b="1" dirty="0" smtClean="0"/>
              <a:t>ладенькі   або     шороховаті,</a:t>
            </a:r>
          </a:p>
          <a:p>
            <a:r>
              <a:rPr lang="ru-RU" sz="8000" b="1" dirty="0" smtClean="0"/>
              <a:t>мають мягку консистенцію</a:t>
            </a:r>
          </a:p>
          <a:p>
            <a:r>
              <a:rPr lang="ru-RU" sz="3300" b="1" dirty="0" smtClean="0"/>
              <a:t>                                                                                                                             </a:t>
            </a:r>
            <a:endParaRPr lang="uk-UA" sz="3300" b="1" dirty="0" smtClean="0"/>
          </a:p>
          <a:p>
            <a:r>
              <a:rPr lang="uk-UA" sz="3300" dirty="0" smtClean="0"/>
              <a:t>                               </a:t>
            </a:r>
          </a:p>
          <a:p>
            <a:r>
              <a:rPr lang="uk-UA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</a:t>
            </a:r>
          </a:p>
          <a:p>
            <a:endParaRPr lang="uk-UA" sz="2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</a:t>
            </a:r>
          </a:p>
          <a:p>
            <a:endParaRPr lang="uk-UA" sz="2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sz="2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8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357826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428728" y="4214818"/>
            <a:ext cx="68580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урати</a:t>
            </a:r>
            <a:r>
              <a:rPr lang="uk-UA" sz="2800" b="1" dirty="0" smtClean="0"/>
              <a:t> </a:t>
            </a:r>
          </a:p>
          <a:p>
            <a:r>
              <a:rPr lang="uk-UA" b="1" dirty="0" smtClean="0"/>
              <a:t>                   (</a:t>
            </a:r>
            <a:r>
              <a:rPr lang="uk-UA" sz="2000" b="1" dirty="0" smtClean="0"/>
              <a:t>солі  сечевої кислоти) </a:t>
            </a:r>
          </a:p>
          <a:p>
            <a:r>
              <a:rPr lang="uk-UA" sz="2000" b="1" dirty="0" smtClean="0"/>
              <a:t>гладенькі, тверді; жовтого , світло – коричневого кольору  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36072" y="1500174"/>
            <a:ext cx="41793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оксалати  </a:t>
            </a:r>
          </a:p>
          <a:p>
            <a:r>
              <a:rPr lang="uk-UA" sz="2000" b="1" dirty="0" smtClean="0"/>
              <a:t>    (солі щавелевокислого кальцію)</a:t>
            </a:r>
          </a:p>
          <a:p>
            <a:pPr algn="ctr"/>
            <a:r>
              <a:rPr lang="uk-UA" sz="2000" b="1" dirty="0" smtClean="0"/>
              <a:t>щільні камені чорного кольору з нерівною поверхнею</a:t>
            </a:r>
          </a:p>
          <a:p>
            <a:endParaRPr lang="uk-UA" b="1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928934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rot="10800000" flipV="1">
            <a:off x="2336006" y="1142984"/>
            <a:ext cx="1378739" cy="292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5" idx="0"/>
          </p:cNvCxnSpPr>
          <p:nvPr/>
        </p:nvCxnSpPr>
        <p:spPr>
          <a:xfrm>
            <a:off x="5715008" y="1071546"/>
            <a:ext cx="91073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714612" y="2643182"/>
            <a:ext cx="285752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868346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Сеча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1508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40086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Особливості</a:t>
                      </a:r>
                      <a:r>
                        <a:rPr lang="uk-UA" b="1" baseline="0" dirty="0" smtClean="0"/>
                        <a:t> сечі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захворювання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Що робити?</a:t>
                      </a:r>
                      <a:endParaRPr lang="ru-RU" b="1" dirty="0"/>
                    </a:p>
                  </a:txBody>
                  <a:tcPr/>
                </a:tc>
              </a:tr>
              <a:tr h="69190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коричневий колір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захворювання печінки, жовчного міхура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аналіз мочі, л</a:t>
                      </a:r>
                      <a:r>
                        <a:rPr lang="ru-RU" sz="1800" b="1" dirty="0" smtClean="0"/>
                        <a:t>ікар - гепатолог</a:t>
                      </a:r>
                      <a:endParaRPr lang="ru-RU" b="1" dirty="0"/>
                    </a:p>
                  </a:txBody>
                  <a:tcPr/>
                </a:tc>
              </a:tr>
              <a:tr h="98843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червоний відтінок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ознака запалення нирок</a:t>
                      </a:r>
                    </a:p>
                    <a:p>
                      <a:pPr algn="ctr"/>
                      <a:r>
                        <a:rPr lang="uk-UA" b="1" dirty="0" smtClean="0"/>
                        <a:t>(гломерулонефрит);</a:t>
                      </a:r>
                    </a:p>
                    <a:p>
                      <a:pPr algn="ctr"/>
                      <a:r>
                        <a:rPr lang="ru-RU" sz="1800" b="1" dirty="0" smtClean="0"/>
                        <a:t>морква, буряк, ліки</a:t>
                      </a:r>
                      <a:endParaRPr lang="uk-UA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антибіотики, нефролог</a:t>
                      </a:r>
                    </a:p>
                    <a:p>
                      <a:pPr algn="ctr"/>
                      <a:endParaRPr lang="uk-UA" b="1" dirty="0" smtClean="0"/>
                    </a:p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</a:tr>
              <a:tr h="98843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постійно без кольору</a:t>
                      </a:r>
                    </a:p>
                    <a:p>
                      <a:pPr algn="ctr"/>
                      <a:endParaRPr lang="uk-UA" b="1" dirty="0" smtClean="0"/>
                    </a:p>
                    <a:p>
                      <a:pPr algn="ctr"/>
                      <a:r>
                        <a:rPr lang="uk-UA" b="1" dirty="0" smtClean="0"/>
                        <a:t>тимчасово</a:t>
                      </a:r>
                      <a:r>
                        <a:rPr lang="uk-UA" b="1" baseline="0" dirty="0" smtClean="0"/>
                        <a:t> </a:t>
                      </a:r>
                      <a:r>
                        <a:rPr lang="uk-UA" b="1" dirty="0" smtClean="0"/>
                        <a:t>без кольору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запущенна ниркова хвороба;</a:t>
                      </a:r>
                    </a:p>
                    <a:p>
                      <a:pPr algn="ctr"/>
                      <a:r>
                        <a:rPr lang="uk-UA" b="1" dirty="0" smtClean="0"/>
                        <a:t>надлишок води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Нефролог</a:t>
                      </a:r>
                    </a:p>
                    <a:p>
                      <a:pPr algn="ctr"/>
                      <a:endParaRPr lang="uk-UA" b="1" dirty="0" smtClean="0"/>
                    </a:p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</a:tr>
              <a:tr h="69190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дає пісочний осад (якщо налити в банку)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схильність до утворення</a:t>
                      </a:r>
                      <a:r>
                        <a:rPr lang="uk-UA" b="1" baseline="0" dirty="0" smtClean="0"/>
                        <a:t> каменів у нирках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УЗД, фільтр води</a:t>
                      </a:r>
                      <a:endParaRPr lang="ru-RU" b="1" dirty="0"/>
                    </a:p>
                  </a:txBody>
                  <a:tcPr/>
                </a:tc>
              </a:tr>
              <a:tr h="98843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мутна, з пластівцями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запалення сечовидільної</a:t>
                      </a:r>
                      <a:r>
                        <a:rPr lang="uk-UA" b="1" baseline="0" dirty="0" smtClean="0"/>
                        <a:t> системи (уретрит, цистит, пієлонефрит)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нефролог</a:t>
                      </a:r>
                      <a:endParaRPr lang="ru-RU" b="1" dirty="0"/>
                    </a:p>
                  </a:txBody>
                  <a:tcPr/>
                </a:tc>
              </a:tr>
              <a:tr h="40086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піниста (у чоловіків)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сперма потрапила у сечу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"/>
            <a:ext cx="2357453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114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Що корисно ниркам?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929066"/>
            <a:ext cx="82153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Спорт, танці і рух. </a:t>
            </a:r>
          </a:p>
          <a:p>
            <a:pPr algn="ctr"/>
            <a:r>
              <a:rPr lang="ru-RU" sz="2400" b="1" dirty="0" smtClean="0"/>
              <a:t>Нирки люблять рух. </a:t>
            </a:r>
          </a:p>
          <a:p>
            <a:pPr algn="ctr"/>
            <a:r>
              <a:rPr lang="ru-RU" sz="2400" b="1" dirty="0" smtClean="0"/>
              <a:t>При сидячій роботі в області поперику відкладається жир, порушується гнучкість хребта, відбувається застій нирок. </a:t>
            </a:r>
          </a:p>
          <a:p>
            <a:pPr algn="ctr"/>
            <a:r>
              <a:rPr lang="ru-RU" sz="2400" b="1" dirty="0" smtClean="0"/>
              <a:t>При  танцях прискорюється потік крові.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85860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19335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357298"/>
            <a:ext cx="175259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358114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Смачна корисна їда</a:t>
            </a:r>
            <a:endParaRPr kumimoji="0" lang="uk-UA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71546"/>
            <a:ext cx="257176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07154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857496"/>
            <a:ext cx="24765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264318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572009"/>
            <a:ext cx="2286016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2714621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4643446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4714884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35811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Багато пити (2,5 л)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71942"/>
            <a:ext cx="35719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143380"/>
            <a:ext cx="35004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229869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</a:rPr>
              <a:t>Нефрологія –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розділ медицини, який займається вивченням будови і захворювань нирок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214686"/>
            <a:ext cx="2143140" cy="2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14686"/>
            <a:ext cx="2590800" cy="226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14686"/>
            <a:ext cx="3009900" cy="222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Сухе тепло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(розширюються кровоносні судини)</a:t>
            </a:r>
            <a:endParaRPr lang="ru-RU" sz="3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286255"/>
            <a:ext cx="4143404" cy="25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785926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114"/>
            <a:ext cx="9144000" cy="7358114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984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Всесвітній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день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нирки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58204" cy="22082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Цей день </a:t>
            </a:r>
            <a:r>
              <a:rPr lang="ru-RU" sz="2400" b="1" dirty="0" smtClean="0"/>
              <a:t>відзначається</a:t>
            </a:r>
            <a:r>
              <a:rPr lang="ru-RU" sz="2400" b="1" dirty="0" smtClean="0"/>
              <a:t> </a:t>
            </a:r>
            <a:r>
              <a:rPr lang="ru-RU" sz="2400" b="1" dirty="0" smtClean="0"/>
              <a:t>з</a:t>
            </a:r>
            <a:r>
              <a:rPr lang="ru-RU" sz="2400" b="1" dirty="0" smtClean="0"/>
              <a:t> 2006 року кожного другого четверга </a:t>
            </a:r>
            <a:r>
              <a:rPr lang="ru-RU" sz="2400" b="1" dirty="0" smtClean="0"/>
              <a:t>березня</a:t>
            </a:r>
            <a:r>
              <a:rPr lang="ru-RU" sz="2400" b="1" dirty="0" smtClean="0"/>
              <a:t> за </a:t>
            </a:r>
            <a:r>
              <a:rPr lang="ru-RU" sz="2400" b="1" dirty="0" smtClean="0"/>
              <a:t>загальної</a:t>
            </a:r>
            <a:r>
              <a:rPr lang="ru-RU" sz="2400" b="1" dirty="0" smtClean="0"/>
              <a:t> </a:t>
            </a:r>
            <a:r>
              <a:rPr lang="ru-RU" sz="2400" b="1" dirty="0" smtClean="0"/>
              <a:t>ініціативи</a:t>
            </a:r>
            <a:r>
              <a:rPr lang="ru-RU" sz="2400" b="1" dirty="0" smtClean="0"/>
              <a:t> </a:t>
            </a:r>
            <a:r>
              <a:rPr lang="ru-RU" sz="2400" b="1" dirty="0" smtClean="0"/>
              <a:t>Всесвітнього</a:t>
            </a:r>
            <a:r>
              <a:rPr lang="ru-RU" sz="2400" b="1" dirty="0" smtClean="0"/>
              <a:t> </a:t>
            </a:r>
            <a:r>
              <a:rPr lang="ru-RU" sz="2400" b="1" dirty="0" smtClean="0"/>
              <a:t>нефрологічного</a:t>
            </a:r>
            <a:r>
              <a:rPr lang="ru-RU" sz="2400" b="1" dirty="0" smtClean="0"/>
              <a:t> </a:t>
            </a:r>
            <a:r>
              <a:rPr lang="ru-RU" sz="2400" b="1" dirty="0" smtClean="0"/>
              <a:t>суспільства</a:t>
            </a:r>
            <a:r>
              <a:rPr lang="ru-RU" sz="2400" b="1" dirty="0" smtClean="0"/>
              <a:t> /</a:t>
            </a:r>
            <a:r>
              <a:rPr lang="en-US" sz="2400" b="1" dirty="0" smtClean="0"/>
              <a:t>International Society of Nephrology/ </a:t>
            </a:r>
            <a:r>
              <a:rPr lang="ru-RU" sz="2400" b="1" dirty="0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smtClean="0"/>
              <a:t>Міжнародної</a:t>
            </a:r>
            <a:r>
              <a:rPr lang="ru-RU" sz="2400" b="1" dirty="0" smtClean="0"/>
              <a:t> </a:t>
            </a:r>
            <a:r>
              <a:rPr lang="ru-RU" sz="2400" b="1" dirty="0" smtClean="0"/>
              <a:t>федерації</a:t>
            </a:r>
            <a:r>
              <a:rPr lang="ru-RU" sz="2400" b="1" dirty="0" smtClean="0"/>
              <a:t> </a:t>
            </a:r>
            <a:r>
              <a:rPr lang="ru-RU" sz="2400" b="1" dirty="0" smtClean="0"/>
              <a:t>ниркового</a:t>
            </a:r>
            <a:r>
              <a:rPr lang="ru-RU" sz="2400" b="1" dirty="0" smtClean="0"/>
              <a:t> фонду /</a:t>
            </a:r>
            <a:r>
              <a:rPr lang="en-US" sz="2400" b="1" dirty="0" smtClean="0"/>
              <a:t>International Federation of Kidney-Foundation/.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45137" y="3643314"/>
            <a:ext cx="231301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714752"/>
            <a:ext cx="3786214" cy="24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ІНФЕКЦІЇ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796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000" dirty="0" smtClean="0">
                <a:solidFill>
                  <a:schemeClr val="bg2">
                    <a:lumMod val="25000"/>
                  </a:schemeClr>
                </a:solidFill>
              </a:rPr>
              <a:t>нисхідна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(через кров під час ангіни, захворювань зубів, ротової порожнини)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82245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висхідна </a:t>
            </a:r>
          </a:p>
          <a:p>
            <a:pPr algn="ctr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(під час захворювань нирок і сечовидільних шляхів)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643306" y="171448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7786710" y="1571612"/>
            <a:ext cx="214314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714612" y="1142984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86314" y="1142984"/>
            <a:ext cx="178595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18583" y="3429000"/>
            <a:ext cx="2317421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65786" y="3357562"/>
            <a:ext cx="240667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Несприятливі чинники, які сприяють захворюванням сечовидільної системи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28596" y="3357562"/>
            <a:ext cx="2543164" cy="71438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перевтома, виснаження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Текст 9"/>
          <p:cNvSpPr txBox="1">
            <a:spLocks/>
          </p:cNvSpPr>
          <p:nvPr/>
        </p:nvSpPr>
        <p:spPr>
          <a:xfrm>
            <a:off x="3786182" y="3429000"/>
            <a:ext cx="1900222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71612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Текст 9"/>
          <p:cNvSpPr txBox="1">
            <a:spLocks/>
          </p:cNvSpPr>
          <p:nvPr/>
        </p:nvSpPr>
        <p:spPr>
          <a:xfrm>
            <a:off x="6215074" y="3357562"/>
            <a:ext cx="242889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</a:t>
            </a:r>
            <a:r>
              <a:rPr lang="uk-UA" sz="24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меншення захисних сил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143380"/>
            <a:ext cx="2466975" cy="20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Текст 9"/>
          <p:cNvSpPr txBox="1">
            <a:spLocks/>
          </p:cNvSpPr>
          <p:nvPr/>
        </p:nvSpPr>
        <p:spPr>
          <a:xfrm>
            <a:off x="785786" y="6357934"/>
            <a:ext cx="190022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>
                <a:solidFill>
                  <a:schemeClr val="bg1">
                    <a:lumMod val="85000"/>
                  </a:schemeClr>
                </a:solidFill>
              </a:rPr>
              <a:t>гіповітаміноз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571612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Текст 9"/>
          <p:cNvSpPr txBox="1">
            <a:spLocks/>
          </p:cNvSpPr>
          <p:nvPr/>
        </p:nvSpPr>
        <p:spPr>
          <a:xfrm>
            <a:off x="3714744" y="3429000"/>
            <a:ext cx="190022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інфекції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071942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Текст 9"/>
          <p:cNvSpPr txBox="1">
            <a:spLocks/>
          </p:cNvSpPr>
          <p:nvPr/>
        </p:nvSpPr>
        <p:spPr>
          <a:xfrm>
            <a:off x="3571868" y="6143644"/>
            <a:ext cx="2143140" cy="714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>
                <a:solidFill>
                  <a:schemeClr val="bg1">
                    <a:lumMod val="85000"/>
                  </a:schemeClr>
                </a:solidFill>
              </a:rPr>
              <a:t>з</a:t>
            </a:r>
            <a:r>
              <a:rPr lang="uk-UA" sz="2800" noProof="0" dirty="0" smtClean="0">
                <a:solidFill>
                  <a:schemeClr val="bg1">
                    <a:lumMod val="85000"/>
                  </a:schemeClr>
                </a:solidFill>
              </a:rPr>
              <a:t>ловживання алкоголем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143380"/>
            <a:ext cx="2657475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Текст 9"/>
          <p:cNvSpPr txBox="1">
            <a:spLocks/>
          </p:cNvSpPr>
          <p:nvPr/>
        </p:nvSpPr>
        <p:spPr>
          <a:xfrm>
            <a:off x="6429388" y="6143644"/>
            <a:ext cx="2143140" cy="714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>
                <a:solidFill>
                  <a:schemeClr val="bg1">
                    <a:lumMod val="85000"/>
                  </a:schemeClr>
                </a:solidFill>
              </a:rPr>
              <a:t>з</a:t>
            </a:r>
            <a:r>
              <a:rPr lang="uk-UA" sz="2800" noProof="0" dirty="0" smtClean="0">
                <a:solidFill>
                  <a:schemeClr val="bg1">
                    <a:lumMod val="85000"/>
                  </a:schemeClr>
                </a:solidFill>
              </a:rPr>
              <a:t>ловживання спеціями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28588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Гломерулонефрит –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запалення клубочкового апарату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5043494" cy="4554551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Причини: 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інфекційні процеси </a:t>
            </a:r>
          </a:p>
          <a:p>
            <a:r>
              <a:rPr lang="ru-RU" sz="2400" b="1" dirty="0" smtClean="0"/>
              <a:t>(бактеріальні, вірусні, паразитарні); 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неінфекційні процеси </a:t>
            </a:r>
          </a:p>
          <a:p>
            <a:r>
              <a:rPr lang="ru-RU" sz="2400" b="1" dirty="0" smtClean="0"/>
              <a:t>(токсини, алергія, променева дія);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переохолодження організму (рефлекторно порушується кровотік в нирках). 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29190" y="2571744"/>
            <a:ext cx="43577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7867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Гломерулонефрит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428736"/>
            <a:ext cx="835824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Симптоми: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  загальна інтоксикація </a:t>
            </a:r>
          </a:p>
          <a:p>
            <a:r>
              <a:rPr lang="ru-RU" sz="2800" b="1" dirty="0" smtClean="0"/>
              <a:t>(загальна слабкість, головна біль, тошнота, рвота, зниження апетиту, підвищення температури тіла);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тупа біль в поперековому  відділі;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 кров у сечі </a:t>
            </a:r>
          </a:p>
          <a:p>
            <a:r>
              <a:rPr lang="uk-UA" sz="2800" b="1" dirty="0" smtClean="0"/>
              <a:t>( червоного або темно – коричневого забарвлення);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зниження діурезу;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/>
              <a:t> набряки;</a:t>
            </a:r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підвищенний артеріальний тиск</a:t>
            </a:r>
          </a:p>
          <a:p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00571"/>
            <a:ext cx="285750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g7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Профілактика гломерулонефриту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300039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5100" b="1" dirty="0" smtClean="0"/>
              <a:t>якщо  кров у сечі, підвищенний тиск, напряки – зверніться до лікаря;</a:t>
            </a:r>
          </a:p>
          <a:p>
            <a:pPr>
              <a:buNone/>
            </a:pPr>
            <a:endParaRPr lang="ru-RU" sz="5100" b="1" dirty="0" smtClean="0"/>
          </a:p>
          <a:p>
            <a:r>
              <a:rPr lang="ru-RU" sz="5100" b="1" dirty="0" smtClean="0"/>
              <a:t>виключте або обмежте споживання солі  (сіль затримує рідину в організмі, приводить до підвищенного тиску, а в тяжких випадках – до набряку і коми);</a:t>
            </a:r>
          </a:p>
          <a:p>
            <a:endParaRPr lang="ru-RU" sz="5100" b="1" dirty="0" smtClean="0"/>
          </a:p>
          <a:p>
            <a:r>
              <a:rPr lang="ru-RU" sz="5100" b="1" dirty="0" smtClean="0"/>
              <a:t>зменшіть споживаня білкової іжі.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357694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357694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85776"/>
            <a:ext cx="9144000" cy="735811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Пієлонефрит –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запалення ниркових мисок</a:t>
            </a:r>
            <a:endParaRPr lang="ru-RU" sz="3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14488"/>
            <a:ext cx="31670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57158" y="1500174"/>
            <a:ext cx="5143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Причини: 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інфекційні процеси </a:t>
            </a:r>
          </a:p>
          <a:p>
            <a:r>
              <a:rPr lang="ru-RU" sz="2400" b="1" dirty="0" smtClean="0"/>
              <a:t>(умовно – патагенні бактеріЇ), які проникають в нирку висхідним шляхом;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 гемотогенний шлях </a:t>
            </a:r>
          </a:p>
          <a:p>
            <a:r>
              <a:rPr lang="uk-UA" sz="2400" b="1" dirty="0" smtClean="0"/>
              <a:t>(бактерії потрапляють в тканину нирки з потоком крові з окремих інфекційних  вогнищ);</a:t>
            </a:r>
          </a:p>
          <a:p>
            <a:endParaRPr lang="uk-UA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переохолодження організму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5" descr="g7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338"/>
            <a:ext cx="9144000" cy="73581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142984"/>
            <a:ext cx="52149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Симптоми: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загальна інтоксикація </a:t>
            </a:r>
          </a:p>
          <a:p>
            <a:r>
              <a:rPr lang="ru-RU" sz="2400" b="1" dirty="0" smtClean="0"/>
              <a:t>    (загальна слабкість, головна </a:t>
            </a:r>
          </a:p>
          <a:p>
            <a:r>
              <a:rPr lang="ru-RU" sz="2400" b="1" dirty="0" smtClean="0"/>
              <a:t>     біль, тошнота, рвота,</a:t>
            </a:r>
          </a:p>
          <a:p>
            <a:r>
              <a:rPr lang="ru-RU" sz="2400" b="1" dirty="0" smtClean="0"/>
              <a:t>     зниження апетиту, підвищення</a:t>
            </a:r>
          </a:p>
          <a:p>
            <a:r>
              <a:rPr lang="ru-RU" sz="2400" b="1" dirty="0" smtClean="0"/>
              <a:t>      температури тіла);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біль в поперековому  відділі, </a:t>
            </a:r>
          </a:p>
          <a:p>
            <a:r>
              <a:rPr lang="ru-RU" sz="2400" b="1" dirty="0" smtClean="0"/>
              <a:t>    в області живота на стороні</a:t>
            </a:r>
          </a:p>
          <a:p>
            <a:r>
              <a:rPr lang="ru-RU" sz="2400" b="1" dirty="0" smtClean="0"/>
              <a:t>    пошкодження;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uk-UA" sz="2400" b="1" dirty="0" smtClean="0"/>
              <a:t>нетримання сечі в сечі;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підвищенний артеріальний тиск</a:t>
            </a:r>
          </a:p>
          <a:p>
            <a:endParaRPr lang="ru-RU" dirty="0"/>
          </a:p>
        </p:txBody>
      </p:sp>
      <p:sp>
        <p:nvSpPr>
          <p:cNvPr id="8" name="Заголовок 7"/>
          <p:cNvSpPr txBox="1">
            <a:spLocks/>
          </p:cNvSpPr>
          <p:nvPr/>
        </p:nvSpPr>
        <p:spPr>
          <a:xfrm>
            <a:off x="609600" y="427038"/>
            <a:ext cx="8229600" cy="858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Пієлонефрит 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71612"/>
            <a:ext cx="34004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689</Words>
  <Application>Microsoft Office PowerPoint</Application>
  <PresentationFormat>Экран (4:3)</PresentationFormat>
  <Paragraphs>159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Захворювання  сечовидільної системи</vt:lpstr>
      <vt:lpstr>Нефрологія –  розділ медицини, який займається вивченням будови і захворювань нирок</vt:lpstr>
      <vt:lpstr>ІНФЕКЦІЇ</vt:lpstr>
      <vt:lpstr>Несприятливі чинники, які сприяють захворюванням сечовидільної системи</vt:lpstr>
      <vt:lpstr>    Гломерулонефрит –  запалення клубочкового апарату</vt:lpstr>
      <vt:lpstr>Гломерулонефрит </vt:lpstr>
      <vt:lpstr>Профілактика гломерулонефриту</vt:lpstr>
      <vt:lpstr>Пієлонефрит –  запалення ниркових мисок</vt:lpstr>
      <vt:lpstr>Слайд 9</vt:lpstr>
      <vt:lpstr>           Профілактика пієлонефриту:  - збільшити споживання рідини, особливо літом;       - відмова від жирної, гострої і сольоної їжі;  -  своєчасне лікування вогнищ хронічної інфекції; -  не переохолоджуватися;  - не переносити вірусні захворювання «на ногах»;  - укріплювати імунітет    </vt:lpstr>
      <vt:lpstr>Слайд 11</vt:lpstr>
      <vt:lpstr>Слайд 12</vt:lpstr>
      <vt:lpstr>Уретрит –  запалення сечівника</vt:lpstr>
      <vt:lpstr>Ниркові камені</vt:lpstr>
      <vt:lpstr>Камені</vt:lpstr>
      <vt:lpstr>Сеча </vt:lpstr>
      <vt:lpstr>Що корисно ниркам?</vt:lpstr>
      <vt:lpstr>Слайд 18</vt:lpstr>
      <vt:lpstr>Багато пити (2,5 л)</vt:lpstr>
      <vt:lpstr>Сухе тепло (розширюються кровоносні судини)</vt:lpstr>
      <vt:lpstr>Всесвітній день нирки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нефрологія</dc:title>
  <dc:creator>Admin</dc:creator>
  <cp:lastModifiedBy>Admin</cp:lastModifiedBy>
  <cp:revision>78</cp:revision>
  <dcterms:created xsi:type="dcterms:W3CDTF">2012-02-18T18:04:59Z</dcterms:created>
  <dcterms:modified xsi:type="dcterms:W3CDTF">2012-02-26T16:32:06Z</dcterms:modified>
</cp:coreProperties>
</file>