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869160"/>
            <a:ext cx="5637010" cy="1728192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Загальноосвітня школа І-ІІІ ступенів №5.</a:t>
            </a:r>
          </a:p>
          <a:p>
            <a:r>
              <a:rPr lang="uk-UA" dirty="0"/>
              <a:t>	</a:t>
            </a:r>
            <a:r>
              <a:rPr lang="uk-UA" dirty="0" smtClean="0"/>
              <a:t>        Підготували учениці</a:t>
            </a:r>
          </a:p>
          <a:p>
            <a:r>
              <a:rPr lang="uk-UA" dirty="0" smtClean="0"/>
              <a:t>		    8 класу</a:t>
            </a:r>
          </a:p>
          <a:p>
            <a:r>
              <a:rPr lang="uk-UA" dirty="0"/>
              <a:t>	</a:t>
            </a:r>
            <a:r>
              <a:rPr lang="uk-UA" dirty="0" smtClean="0"/>
              <a:t>Ситник Анна,Гончар Світлана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Черепахи.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568863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4104456" cy="4320480"/>
          </a:xfrm>
        </p:spPr>
        <p:txBody>
          <a:bodyPr/>
          <a:lstStyle/>
          <a:p>
            <a:r>
              <a:rPr lang="ru-RU" dirty="0" err="1"/>
              <a:t>Родини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err="1" smtClean="0"/>
              <a:t>Кайманові</a:t>
            </a:r>
            <a:r>
              <a:rPr lang="ru-RU" dirty="0" smtClean="0"/>
              <a:t> черепахи</a:t>
            </a:r>
          </a:p>
          <a:p>
            <a:r>
              <a:rPr lang="ru-RU" dirty="0" err="1" smtClean="0"/>
              <a:t>Мулові</a:t>
            </a:r>
            <a:r>
              <a:rPr lang="ru-RU" dirty="0" smtClean="0"/>
              <a:t> черепахи</a:t>
            </a:r>
          </a:p>
          <a:p>
            <a:r>
              <a:rPr lang="ru-RU" dirty="0" err="1" smtClean="0"/>
              <a:t>Мексиканські</a:t>
            </a:r>
            <a:r>
              <a:rPr lang="ru-RU" dirty="0" smtClean="0"/>
              <a:t> черепахи</a:t>
            </a:r>
          </a:p>
          <a:p>
            <a:r>
              <a:rPr lang="ru-RU" dirty="0" err="1" smtClean="0"/>
              <a:t>Великоголові</a:t>
            </a:r>
            <a:r>
              <a:rPr lang="ru-RU" dirty="0" smtClean="0"/>
              <a:t> черепахи</a:t>
            </a:r>
          </a:p>
          <a:p>
            <a:r>
              <a:rPr lang="ru-RU" dirty="0" err="1" smtClean="0"/>
              <a:t>Прісноводні</a:t>
            </a:r>
            <a:r>
              <a:rPr lang="ru-RU" dirty="0" smtClean="0"/>
              <a:t> черепахи</a:t>
            </a:r>
          </a:p>
          <a:p>
            <a:r>
              <a:rPr lang="ru-RU" dirty="0" err="1" smtClean="0"/>
              <a:t>Сухопутні</a:t>
            </a:r>
            <a:r>
              <a:rPr lang="ru-RU" dirty="0" smtClean="0"/>
              <a:t> </a:t>
            </a:r>
            <a:r>
              <a:rPr lang="ru-RU" dirty="0"/>
              <a:t>черепахи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85" y="1484784"/>
            <a:ext cx="1941482" cy="144016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1143000"/>
          </a:xfrm>
        </p:spPr>
        <p:txBody>
          <a:bodyPr/>
          <a:lstStyle/>
          <a:p>
            <a:pPr algn="ctr"/>
            <a:r>
              <a:rPr lang="uk-UA" dirty="0" err="1" smtClean="0"/>
              <a:t>Прихованошийні</a:t>
            </a:r>
            <a:r>
              <a:rPr lang="uk-UA" dirty="0" smtClean="0"/>
              <a:t> черепахи.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13" y="3102872"/>
            <a:ext cx="1621318" cy="14117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717032"/>
            <a:ext cx="1574428" cy="13989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229200"/>
            <a:ext cx="1932945" cy="12518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858" y="4657700"/>
            <a:ext cx="1531620" cy="1143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65622"/>
            <a:ext cx="16383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99592" y="-99392"/>
            <a:ext cx="7245424" cy="894610"/>
          </a:xfrm>
        </p:spPr>
        <p:txBody>
          <a:bodyPr/>
          <a:lstStyle/>
          <a:p>
            <a:r>
              <a:rPr lang="ru-RU" sz="3600" b="0" dirty="0">
                <a:solidFill>
                  <a:srgbClr val="FFC000"/>
                </a:solidFill>
              </a:rPr>
              <a:t>Родина Морські черепахи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98730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9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71600" y="1556792"/>
            <a:ext cx="3346704" cy="855786"/>
          </a:xfrm>
        </p:spPr>
        <p:txBody>
          <a:bodyPr/>
          <a:lstStyle/>
          <a:p>
            <a:r>
              <a:rPr lang="ru-RU" b="0" dirty="0">
                <a:solidFill>
                  <a:schemeClr val="accent4">
                    <a:lumMod val="75000"/>
                  </a:schemeClr>
                </a:solidFill>
              </a:rPr>
              <a:t>Родина Двохкіготні черепахи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88024" y="1772816"/>
            <a:ext cx="3346704" cy="648072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Родина 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трьохкіготні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 черепахи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44148"/>
            <a:ext cx="3384376" cy="231089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М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4">
                    <a:lumMod val="75000"/>
                  </a:schemeClr>
                </a:solidFill>
              </a:rPr>
              <a:t>якотілі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черепахи.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8960"/>
            <a:ext cx="3346450" cy="2241153"/>
          </a:xfrm>
        </p:spPr>
      </p:pic>
    </p:spTree>
    <p:extLst>
      <p:ext uri="{BB962C8B-B14F-4D97-AF65-F5344CB8AC3E}">
        <p14:creationId xmlns:p14="http://schemas.microsoft.com/office/powerpoint/2010/main" val="5717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3346704" cy="639762"/>
          </a:xfrm>
        </p:spPr>
        <p:txBody>
          <a:bodyPr/>
          <a:lstStyle/>
          <a:p>
            <a:r>
              <a:rPr lang="uk-UA" sz="1800" dirty="0" smtClean="0"/>
              <a:t>Родина </a:t>
            </a:r>
            <a:r>
              <a:rPr lang="uk-UA" sz="1800" dirty="0" err="1" smtClean="0"/>
              <a:t>Пеломедузові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4944"/>
            <a:ext cx="2880320" cy="288032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364088" y="2348880"/>
            <a:ext cx="3346704" cy="639762"/>
          </a:xfrm>
        </p:spPr>
        <p:txBody>
          <a:bodyPr/>
          <a:lstStyle/>
          <a:p>
            <a:r>
              <a:rPr lang="uk-UA" sz="1800" dirty="0" smtClean="0"/>
              <a:t>Родина </a:t>
            </a:r>
            <a:r>
              <a:rPr lang="uk-UA" sz="1800" dirty="0" err="1" smtClean="0"/>
              <a:t>зміїношиї</a:t>
            </a:r>
            <a:endParaRPr lang="uk-UA" sz="1800" dirty="0" smtClean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96952"/>
            <a:ext cx="3305556" cy="288032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332656"/>
            <a:ext cx="8424936" cy="1143000"/>
          </a:xfrm>
        </p:spPr>
        <p:txBody>
          <a:bodyPr/>
          <a:lstStyle/>
          <a:p>
            <a:pPr algn="ctr"/>
            <a:r>
              <a:rPr lang="uk-UA" dirty="0" err="1" smtClean="0"/>
              <a:t>Блокошийні</a:t>
            </a:r>
            <a:r>
              <a:rPr lang="uk-UA" dirty="0" smtClean="0"/>
              <a:t>  черепахи.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4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23728" y="1412776"/>
            <a:ext cx="5112568" cy="639762"/>
          </a:xfrm>
        </p:spPr>
        <p:txBody>
          <a:bodyPr/>
          <a:lstStyle/>
          <a:p>
            <a:r>
              <a:rPr lang="ru-RU" b="0" dirty="0">
                <a:solidFill>
                  <a:schemeClr val="bg2">
                    <a:lumMod val="50000"/>
                  </a:schemeClr>
                </a:solidFill>
              </a:rPr>
              <a:t>Родина Шкірясті черепахи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984776" cy="1143000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Безщиткові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черепахи.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2090"/>
            <a:ext cx="6624736" cy="383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Ч</a:t>
            </a:r>
            <a:r>
              <a:rPr lang="uk-UA" dirty="0" smtClean="0">
                <a:solidFill>
                  <a:schemeClr val="accent2"/>
                </a:solidFill>
              </a:rPr>
              <a:t>Е</a:t>
            </a:r>
            <a:r>
              <a:rPr lang="uk-UA" dirty="0" smtClean="0">
                <a:solidFill>
                  <a:srgbClr val="FFC000"/>
                </a:solidFill>
              </a:rPr>
              <a:t>Р</a:t>
            </a:r>
            <a:r>
              <a:rPr lang="uk-UA" dirty="0" smtClean="0">
                <a:solidFill>
                  <a:schemeClr val="accent2"/>
                </a:solidFill>
              </a:rPr>
              <a:t>Е</a:t>
            </a:r>
            <a:r>
              <a:rPr lang="uk-UA" dirty="0" smtClean="0">
                <a:solidFill>
                  <a:srgbClr val="FFC000"/>
                </a:solidFill>
              </a:rPr>
              <a:t>П</a:t>
            </a:r>
            <a:r>
              <a:rPr lang="uk-UA" dirty="0" smtClean="0">
                <a:solidFill>
                  <a:schemeClr val="accent2"/>
                </a:solidFill>
              </a:rPr>
              <a:t>А</a:t>
            </a:r>
            <a:r>
              <a:rPr lang="uk-UA" dirty="0" smtClean="0">
                <a:solidFill>
                  <a:srgbClr val="FFC000"/>
                </a:solidFill>
              </a:rPr>
              <a:t>Х</a:t>
            </a:r>
            <a:r>
              <a:rPr lang="uk-UA" dirty="0" smtClean="0">
                <a:solidFill>
                  <a:schemeClr val="accent2"/>
                </a:solidFill>
              </a:rPr>
              <a:t>И</a:t>
            </a:r>
            <a:r>
              <a:rPr lang="uk-UA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1" y="1628784"/>
            <a:ext cx="3600400" cy="23193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96312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27809"/>
            <a:ext cx="3395203" cy="24202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12" y="4869160"/>
            <a:ext cx="2051720" cy="15387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981949"/>
            <a:ext cx="2177028" cy="142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56870"/>
            <a:ext cx="3672408" cy="52565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Черепахи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- ряд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плазунів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існує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впродовж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250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мільйонів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років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Включає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230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видів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групуються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в 12 родин і 5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підрядів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92696"/>
            <a:ext cx="3346450" cy="22229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17032"/>
            <a:ext cx="336037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512511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Панцир.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92975"/>
            <a:ext cx="3346704" cy="2940082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Черепах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безпомилково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відрізнити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інших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тварин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наявністю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панцира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Складається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він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із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спинного щита -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карапакса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черевного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- пластрона.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Зверху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більшості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черепах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панцир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покритий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симетричними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</a:rPr>
              <a:t>роговими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 щитками.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4869160"/>
            <a:ext cx="3850760" cy="1224136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Вони поширені по всій Україні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116" y="1150480"/>
            <a:ext cx="4156720" cy="3117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3" y="3861048"/>
            <a:ext cx="3689351" cy="24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5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3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Панцир.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3672408" cy="2376264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деяких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видів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рухомі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частини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панцира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можуть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щільно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закривати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обидва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отвори (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або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один з них) в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хвилину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небезпеки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 Форма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панцира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пов'язана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із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способом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життя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черепах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697" y="1412776"/>
            <a:ext cx="4266730" cy="2442784"/>
          </a:xfrm>
        </p:spPr>
      </p:pic>
      <p:sp>
        <p:nvSpPr>
          <p:cNvPr id="8" name="Прямоугольник 7"/>
          <p:cNvSpPr/>
          <p:nvPr/>
        </p:nvSpPr>
        <p:spPr>
          <a:xfrm>
            <a:off x="4283968" y="45494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спинному </a:t>
            </a:r>
            <a:r>
              <a:rPr lang="ru-RU" dirty="0" err="1"/>
              <a:t>щиті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шийний</a:t>
            </a:r>
            <a:r>
              <a:rPr lang="ru-RU" dirty="0"/>
              <a:t>, </a:t>
            </a:r>
            <a:r>
              <a:rPr lang="ru-RU" dirty="0" err="1"/>
              <a:t>хребетні</a:t>
            </a:r>
            <a:r>
              <a:rPr lang="ru-RU" dirty="0"/>
              <a:t>, </a:t>
            </a:r>
            <a:r>
              <a:rPr lang="ru-RU" dirty="0" err="1"/>
              <a:t>бічні</a:t>
            </a:r>
            <a:r>
              <a:rPr lang="ru-RU" dirty="0"/>
              <a:t> і </a:t>
            </a:r>
            <a:r>
              <a:rPr lang="ru-RU" dirty="0" err="1"/>
              <a:t>краєві</a:t>
            </a:r>
            <a:r>
              <a:rPr lang="ru-RU" dirty="0"/>
              <a:t> щитки, на </a:t>
            </a:r>
            <a:r>
              <a:rPr lang="ru-RU" dirty="0" err="1"/>
              <a:t>черевному</a:t>
            </a:r>
            <a:r>
              <a:rPr lang="ru-RU" dirty="0"/>
              <a:t> - </a:t>
            </a:r>
            <a:r>
              <a:rPr lang="ru-RU" dirty="0" err="1"/>
              <a:t>горловий</a:t>
            </a:r>
            <a:r>
              <a:rPr lang="ru-RU" dirty="0"/>
              <a:t>, </a:t>
            </a:r>
            <a:r>
              <a:rPr lang="ru-RU" dirty="0" err="1"/>
              <a:t>міжгорлові</a:t>
            </a:r>
            <a:r>
              <a:rPr lang="ru-RU" dirty="0"/>
              <a:t>, </a:t>
            </a:r>
            <a:r>
              <a:rPr lang="ru-RU" dirty="0" err="1"/>
              <a:t>плечові</a:t>
            </a:r>
            <a:r>
              <a:rPr lang="ru-RU" dirty="0"/>
              <a:t>, </a:t>
            </a:r>
            <a:r>
              <a:rPr lang="ru-RU" dirty="0" err="1"/>
              <a:t>грудні</a:t>
            </a:r>
            <a:r>
              <a:rPr lang="ru-RU" dirty="0"/>
              <a:t>, </a:t>
            </a:r>
            <a:r>
              <a:rPr lang="ru-RU" dirty="0" err="1"/>
              <a:t>черевні</a:t>
            </a:r>
            <a:r>
              <a:rPr lang="ru-RU" dirty="0"/>
              <a:t>, </a:t>
            </a:r>
            <a:r>
              <a:rPr lang="ru-RU" dirty="0" err="1"/>
              <a:t>стегнові</a:t>
            </a:r>
            <a:r>
              <a:rPr lang="ru-RU" dirty="0"/>
              <a:t>, </a:t>
            </a:r>
            <a:r>
              <a:rPr lang="ru-RU" dirty="0" err="1"/>
              <a:t>задньопрохідні</a:t>
            </a:r>
            <a:r>
              <a:rPr lang="ru-RU" dirty="0"/>
              <a:t>, </a:t>
            </a:r>
            <a:r>
              <a:rPr lang="ru-RU" dirty="0" err="1"/>
              <a:t>пахвові</a:t>
            </a:r>
            <a:r>
              <a:rPr lang="ru-RU" dirty="0"/>
              <a:t>, </a:t>
            </a:r>
            <a:r>
              <a:rPr lang="ru-RU" dirty="0" err="1"/>
              <a:t>пахові</a:t>
            </a:r>
            <a:r>
              <a:rPr lang="ru-RU" dirty="0"/>
              <a:t> і </a:t>
            </a:r>
            <a:r>
              <a:rPr lang="ru-RU" dirty="0" err="1"/>
              <a:t>міжкрайові</a:t>
            </a:r>
            <a:r>
              <a:rPr lang="ru-RU" dirty="0"/>
              <a:t> щитки.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4" y="4459688"/>
            <a:ext cx="2520280" cy="193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Походження.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4474" y="1070003"/>
            <a:ext cx="3960440" cy="3024336"/>
          </a:xfrm>
        </p:spPr>
        <p:txBody>
          <a:bodyPr>
            <a:noAutofit/>
          </a:bodyPr>
          <a:lstStyle/>
          <a:p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Умовно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черепахи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вважаються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нащадками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пермських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котилозаврів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. Перша черепаха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з'явилася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Мезозойську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еру у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Тріасовому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періоді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(200 млн.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років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тому). З 26 родин 12 дожило до наших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днів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Багато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«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сучасних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» черепах зараз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знаходяться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межі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зникнення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Умовно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черепахи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вважаються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нащадками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пермських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</a:rPr>
              <a:t>котилозаврів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..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16" y="1556792"/>
            <a:ext cx="3645008" cy="2733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609442"/>
            <a:ext cx="3240361" cy="19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3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Походження.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4221088"/>
            <a:ext cx="7776864" cy="237626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Черепахи в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минулому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ймовірно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мали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величезний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практично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однієї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довжини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панциром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могутній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хвіст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усаджений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двома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рядами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кістяних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шпильок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сплощень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а на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кінцях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трикутного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черепа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розташовувалися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довгі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притуплені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роги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»,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направлені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назад і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убік.Черепахи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минулому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ймовірно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мали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величезний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практично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однієї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довжини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панциром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могутній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хвіст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усаджений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двома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рядами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кістяних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шпильок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сплощень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, а на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кінцях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трикутного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черепа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розташовувалися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довгі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притуплені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роги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»,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направлені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 назад і </a:t>
            </a:r>
            <a:r>
              <a:rPr lang="ru-RU" sz="1800" dirty="0" err="1">
                <a:solidFill>
                  <a:schemeClr val="accent6">
                    <a:lumMod val="50000"/>
                  </a:schemeClr>
                </a:solidFill>
              </a:rPr>
              <a:t>убік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32048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7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3528" y="4581128"/>
            <a:ext cx="8676456" cy="2376264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Відомо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безліч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викопних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черепах,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серед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найбільшою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була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міоланія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завдовжки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5 м.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Відомо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безліч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викопних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черепах,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серед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найбільшою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була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міоланія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завдовжки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5 м.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Найбільшою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відомих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черепах є черепаха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архелон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крейдового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періоду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яка жила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морі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Розмір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одного 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виявлених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скелетів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сягає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4 м.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Припускають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її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вага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сягала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до 2,2 тонн.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80728"/>
            <a:ext cx="5184577" cy="324036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512511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Походження.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5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124744"/>
            <a:ext cx="3346704" cy="4464496"/>
          </a:xfrm>
        </p:spPr>
        <p:txBody>
          <a:bodyPr>
            <a:normAutofit/>
          </a:bodyPr>
          <a:lstStyle/>
          <a:p>
            <a:r>
              <a:rPr lang="ru-RU" dirty="0" err="1"/>
              <a:t>Розмноження</a:t>
            </a:r>
            <a:r>
              <a:rPr lang="ru-RU" dirty="0"/>
              <a:t> черепах </a:t>
            </a:r>
            <a:r>
              <a:rPr lang="ru-RU" dirty="0" err="1"/>
              <a:t>протікає</a:t>
            </a:r>
            <a:r>
              <a:rPr lang="ru-RU" dirty="0"/>
              <a:t> однотипно.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спаровування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на </a:t>
            </a:r>
            <a:r>
              <a:rPr lang="ru-RU" dirty="0" err="1"/>
              <a:t>суші</a:t>
            </a:r>
            <a:r>
              <a:rPr lang="ru-RU" dirty="0"/>
              <a:t>, </a:t>
            </a:r>
            <a:r>
              <a:rPr lang="ru-RU" dirty="0" err="1"/>
              <a:t>самиці</a:t>
            </a:r>
            <a:r>
              <a:rPr lang="ru-RU" dirty="0"/>
              <a:t> </a:t>
            </a:r>
            <a:r>
              <a:rPr lang="ru-RU" dirty="0" err="1"/>
              <a:t>відкладають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 в </a:t>
            </a:r>
            <a:r>
              <a:rPr lang="ru-RU" dirty="0" err="1"/>
              <a:t>глекоподібну</a:t>
            </a:r>
            <a:r>
              <a:rPr lang="ru-RU" dirty="0"/>
              <a:t> ямку, яку вони </a:t>
            </a:r>
            <a:r>
              <a:rPr lang="ru-RU" dirty="0" err="1"/>
              <a:t>викопують</a:t>
            </a:r>
            <a:r>
              <a:rPr lang="ru-RU" dirty="0"/>
              <a:t> </a:t>
            </a:r>
            <a:r>
              <a:rPr lang="ru-RU" dirty="0" err="1"/>
              <a:t>задніми</a:t>
            </a:r>
            <a:r>
              <a:rPr lang="ru-RU" dirty="0"/>
              <a:t> ногами. </a:t>
            </a:r>
            <a:r>
              <a:rPr lang="ru-RU" dirty="0" err="1"/>
              <a:t>Потім</a:t>
            </a:r>
            <a:r>
              <a:rPr lang="ru-RU" dirty="0"/>
              <a:t> ямка </a:t>
            </a:r>
            <a:r>
              <a:rPr lang="ru-RU" dirty="0" err="1"/>
              <a:t>засипається</a:t>
            </a:r>
            <a:r>
              <a:rPr lang="ru-RU" dirty="0"/>
              <a:t> і </a:t>
            </a:r>
            <a:r>
              <a:rPr lang="ru-RU" dirty="0" err="1"/>
              <a:t>утрамбовується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ударами пластрона.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4248471" cy="3987873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pPr algn="ctr"/>
            <a:r>
              <a:rPr lang="uk-UA" dirty="0" smtClean="0"/>
              <a:t>Розмноження.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46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3816424" cy="439248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Яйця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кулясті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еліптичні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білого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кольору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покриті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твердою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вапняною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шкаралупою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Лише 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морських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деяких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бокошиїх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черепах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яйця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покриті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м'якою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шкірястою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оболонкою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Число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яєць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коливається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видів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декількох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штук до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сотні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Багато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черепах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мають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декілька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кладок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сезону.Яйця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кулясті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еліптичні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білого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кольору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покриті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твердою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вапняною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шкаралупою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Лише 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морських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деяких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бокошиїх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черепах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яйця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покриті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м'якою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шкірястою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оболонкою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Число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яєць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коливається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видів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декількох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штук до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сотні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Багато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черепах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мають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декілька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кладок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протягом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сезону.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4032447" cy="3934625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>
                    <a:lumMod val="50000"/>
                  </a:schemeClr>
                </a:solidFill>
              </a:rPr>
              <a:t>Розмноження.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9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08 0.02709 0.05991 0.06007 0.05991 C 0.09896 0.05991 0.11302 0.03007 0.11893 0.01203 L 0.125 -0.01203 C 0.13108 -0.03007 0.14601 -0.05991 0.18993 -0.05991 C 0.21806 -0.05991 0.25 -0.03308 0.25 0 C 0.25 0.03308 0.21806 0.05991 0.18993 0.05991 C 0.14601 0.05991 0.13108 0.03007 0.125 0.01203 L 0.11893 -0.01203 C 0.11302 -0.03007 0.09896 -0.05991 0.06007 -0.05991 C 0.02709 -0.05991 0 -0.03308 0 0 Z " pathEditMode="relative" ptsTypes="ffFffff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</TotalTime>
  <Words>523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       Черепахи.</vt:lpstr>
      <vt:lpstr>Презентация PowerPoint</vt:lpstr>
      <vt:lpstr>Панцир.</vt:lpstr>
      <vt:lpstr>Панцир.</vt:lpstr>
      <vt:lpstr>Походження.</vt:lpstr>
      <vt:lpstr>Походження.</vt:lpstr>
      <vt:lpstr>Походження.</vt:lpstr>
      <vt:lpstr>Розмноження.</vt:lpstr>
      <vt:lpstr>Розмноження.</vt:lpstr>
      <vt:lpstr>Прихованошийні черепахи.</vt:lpstr>
      <vt:lpstr>Презентация PowerPoint</vt:lpstr>
      <vt:lpstr>М’якотілі черепахи.</vt:lpstr>
      <vt:lpstr>Блокошийні  черепахи.</vt:lpstr>
      <vt:lpstr>Безщиткові черепахи.</vt:lpstr>
      <vt:lpstr>ЧЕРЕПАХИ.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2014-02-19T13:19:32Z</dcterms:created>
  <dcterms:modified xsi:type="dcterms:W3CDTF">2014-02-19T15:03:51Z</dcterms:modified>
</cp:coreProperties>
</file>