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100D8-B372-4323-834B-F35D0DC0C006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7F8F1-008C-43D7-983C-357D677B48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3DB66-EB30-4FA2-BBC3-2FF4B757D26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76D78-BB48-469D-B6A0-19DECF06A4C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76D78-BB48-469D-B6A0-19DECF06A4C9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9F%D1%80%D0%B5%D0%B7%D0%B5%D0%BD%D1%82%D0%B0%D1%86%D0%B8%D1%8F_%D1%83%D1%80%D0%BE%D0%BA%D0%B0_%D0%BD%D0%B0_%D1%82%D0%B5%D0%BC%D1%83:_%D0%AF%D0%B4%D1%80%D0%BE_%D0%BA%D0%BB%D0%B5%D1%82%D0%BA%D0%B8._%D0%A5%D1%80%D0%BE%D0%BC%D0%BE%D1%81%D0%BE%D0%BC%D0%BD%D1%8B%D0%B9_%D0%BD%D0%B0%D0%B1%D0%BE%D1%80_%D0%BA%D0%BB%D0%B5%D1%82%D0%BA%D0%B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9A%D0%BE%D0%BD%D1%81%D0%BF%D0%B5%D0%BA%D1%82_%D1%83%D1%80%D0%BE%D0%BA%D1%83_%D0%BD%D0%B0_%D1%82%D0%B5%D0%BC%D1%83_%C2%AB%D0%A1%D0%BF%D0%B0%D0%B4%D0%BA%D0%BE%D0%B2%D0%B0_%D0%BC%D1%96%D0%BD%D0%BB%D0%B8%D0%B2%D1%96%D1%81%D1%82%D1%8C._%D0%9C%D1%83%D1%82%D0%B0%D1%86%D1%96%D0%B9%D0%BD%D0%B0_%D0%BC%D1%96%D0%BD%D0%BB%D0%B8%D0%B2%D1%96%D1%81%D1%82%D1%8C%C2%BB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school.xvatit.com/index.php?title=%D0%A2%D0%B5%D0%BC%D0%B0_3._%D0%95%D0%BB%D0%B5%D0%BC%D0%B5%D0%BD%D1%82%D0%B0%D1%80%D0%BD%D0%B8%D0%B9_%D1%81%D0%BA%D0%BB%D0%B0%D0%B4_%D0%B6%D0%B8%D0%B2%D0%B8%D1%85_%D0%BE%D1%80%D0%B3%D0%B0%D0%BD%D1%96%D0%B7%D0%BC%D1%96%D0%B2._%D0%A5%D1%96%D0%BC%D1%96%D1%87%D0%BD%D0%B0_%D1%81%D1%82%D0%B0%D0%BB%D1%96%D1%81%D1%82%D1%8C_%D0%BE%D1%80%D0%B3%D0%B0%D0%BD%D1%96%D0%B7%D0%BC%D1%96%D0%B2.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xvatit.com/it/fishki-ot-itshki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97%D0%B0%D0%B3%D0%B0%D0%BB%D1%8C%D0%BD%D0%B0_%D1%85%D0%B0%D1%80%D0%B0%D0%BA%D1%82%D0%B5%D1%80%D0%B8%D1%81%D1%82%D0%B8%D0%BA%D0%B0_%D1%82%D0%B8%D0%BF%D1%83_%D0%A7%D0%BB%D0%B5%D0%BD%D0%B8%D1%81%D1%82%D0%BE%D0%BD%D0%BE%D0%B3%D1%96.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8358246" cy="4929222"/>
          </a:xfrm>
          <a:noFill/>
          <a:ln w="762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П</a:t>
            </a:r>
            <a:r>
              <a:rPr lang="uk-UA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резентація</a:t>
            </a: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/>
            </a:r>
            <a:b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</a:b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з біології</a:t>
            </a:r>
            <a:b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</a:b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на тему “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Причини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мутацій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.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Модифікаційна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мінливість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. Норма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реакції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.»</a:t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</a:b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учениці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 7(11)Б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класу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/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</a:b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Бургелі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Наталії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29124" y="285728"/>
            <a:ext cx="4351376" cy="5853113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4286248" cy="6858000"/>
          </a:xfrm>
        </p:spPr>
        <p:txBody>
          <a:bodyPr>
            <a:noAutofit/>
          </a:bodyPr>
          <a:lstStyle/>
          <a:p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Тривалий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час причини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мутацій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залишалися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нез'ясованими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.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Лише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1927 року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американський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генетик Герман Джозеф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Меллер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(Т.Д.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Меллер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(1890-1967) —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видатний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американський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генетик. Разом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з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Т.Х. Морганом брав участь у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розробленні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 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  <a:hlinkClick r:id="rId3" tooltip="Презентация урока на тему: Ядро клетки. Хромосомный набор клетки"/>
              </a:rPr>
              <a:t>хромосомної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 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теорії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спадковості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. Лауреат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Нобелівської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премії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(1964).)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встановив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,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що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мутації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можна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викликати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штучно.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Опромінюючи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рентгенівськими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променями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дрозофіл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,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він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спостерігав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у них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різноманітні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мутації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.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Фактори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,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здатні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спричиняти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мутації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,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називають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мутагенними</a:t>
            </a: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 Caption" pitchFamily="18" charset="0"/>
              </a:rPr>
              <a:t>.</a:t>
            </a:r>
            <a:endParaRPr lang="ru-RU" sz="2300" dirty="0">
              <a:solidFill>
                <a:schemeClr val="tx1">
                  <a:lumMod val="95000"/>
                  <a:lumOff val="5000"/>
                </a:schemeClr>
              </a:solidFill>
              <a:latin typeface="Arno Pro Smbd Captio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500042"/>
            <a:ext cx="3868106" cy="528641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357686" y="214290"/>
            <a:ext cx="4500594" cy="6643710"/>
          </a:xfrm>
        </p:spPr>
        <p:txBody>
          <a:bodyPr>
            <a:normAutofit fontScale="92500"/>
          </a:bodyPr>
          <a:lstStyle/>
          <a:p>
            <a:r>
              <a:rPr lang="ru-RU" sz="1800" dirty="0" smtClean="0">
                <a:latin typeface="Arno Pro Smbd Caption" pitchFamily="18" charset="0"/>
              </a:rPr>
              <a:t>За </a:t>
            </a:r>
            <a:r>
              <a:rPr lang="ru-RU" sz="1800" dirty="0" err="1" smtClean="0">
                <a:latin typeface="Arno Pro Smbd Caption" pitchFamily="18" charset="0"/>
              </a:rPr>
              <a:t>походженням</a:t>
            </a:r>
            <a:r>
              <a:rPr lang="ru-RU" sz="1800" dirty="0" smtClean="0">
                <a:latin typeface="Arno Pro Smbd Caption" pitchFamily="18" charset="0"/>
              </a:rPr>
              <a:t> </a:t>
            </a:r>
            <a:r>
              <a:rPr lang="ru-RU" sz="1800" b="1" dirty="0" err="1" smtClean="0">
                <a:latin typeface="Arno Pro Smbd Caption" pitchFamily="18" charset="0"/>
                <a:hlinkClick r:id="rId3" tooltip="Конспект уроку на тему «Спадкова мінливість. Мутаційна мінливість»"/>
              </a:rPr>
              <a:t>мутагенні</a:t>
            </a:r>
            <a:r>
              <a:rPr lang="ru-RU" sz="1800" b="1" dirty="0" smtClean="0">
                <a:latin typeface="Arno Pro Smbd Caption" pitchFamily="18" charset="0"/>
                <a:hlinkClick r:id="rId3" tooltip="Конспект уроку на тему «Спадкова мінливість. Мутаційна мінливість»"/>
              </a:rPr>
              <a:t> </a:t>
            </a:r>
            <a:r>
              <a:rPr lang="ru-RU" sz="1800" b="1" dirty="0" err="1" smtClean="0">
                <a:latin typeface="Arno Pro Smbd Caption" pitchFamily="18" charset="0"/>
                <a:hlinkClick r:id="rId3" tooltip="Конспект уроку на тему «Спадкова мінливість. Мутаційна мінливість»"/>
              </a:rPr>
              <a:t>фактори</a:t>
            </a:r>
            <a:r>
              <a:rPr lang="ru-RU" sz="1800" dirty="0" smtClean="0">
                <a:latin typeface="Arno Pro Smbd Caption" pitchFamily="18" charset="0"/>
              </a:rPr>
              <a:t> </a:t>
            </a:r>
            <a:r>
              <a:rPr lang="ru-RU" sz="1800" dirty="0" err="1" smtClean="0">
                <a:latin typeface="Arno Pro Smbd Caption" pitchFamily="18" charset="0"/>
              </a:rPr>
              <a:t>бувають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фізичними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хімічними</a:t>
            </a:r>
            <a:r>
              <a:rPr lang="ru-RU" sz="1800" dirty="0" smtClean="0">
                <a:latin typeface="Arno Pro Smbd Caption" pitchFamily="18" charset="0"/>
              </a:rPr>
              <a:t> та </a:t>
            </a:r>
            <a:r>
              <a:rPr lang="ru-RU" sz="1800" dirty="0" err="1" smtClean="0">
                <a:latin typeface="Arno Pro Smbd Caption" pitchFamily="18" charset="0"/>
              </a:rPr>
              <a:t>біологічними</a:t>
            </a:r>
            <a:r>
              <a:rPr lang="ru-RU" sz="1800" dirty="0" smtClean="0">
                <a:latin typeface="Arno Pro Smbd Caption" pitchFamily="18" charset="0"/>
              </a:rPr>
              <a:t>.</a:t>
            </a:r>
          </a:p>
          <a:p>
            <a:endParaRPr lang="ru-RU" sz="1800" dirty="0" smtClean="0">
              <a:latin typeface="Arno Pro Smbd Caption" pitchFamily="18" charset="0"/>
            </a:endParaRPr>
          </a:p>
          <a:p>
            <a:r>
              <a:rPr lang="ru-RU" sz="1800" dirty="0" err="1" smtClean="0">
                <a:latin typeface="Arno Pro Smbd Caption" pitchFamily="18" charset="0"/>
              </a:rPr>
              <a:t>Серед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фізичних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мутагенів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найбільше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значення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мають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іонізуючі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випромінювання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зокрема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рентгенівське</a:t>
            </a:r>
            <a:r>
              <a:rPr lang="ru-RU" sz="1800" dirty="0" smtClean="0">
                <a:latin typeface="Arno Pro Smbd Caption" pitchFamily="18" charset="0"/>
              </a:rPr>
              <a:t>. </a:t>
            </a:r>
            <a:r>
              <a:rPr lang="ru-RU" sz="1800" dirty="0" err="1" smtClean="0">
                <a:latin typeface="Arno Pro Smbd Caption" pitchFamily="18" charset="0"/>
              </a:rPr>
              <a:t>Проходячи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крізь</a:t>
            </a:r>
            <a:r>
              <a:rPr lang="ru-RU" sz="1800" dirty="0" smtClean="0">
                <a:latin typeface="Arno Pro Smbd Caption" pitchFamily="18" charset="0"/>
              </a:rPr>
              <a:t> живу </a:t>
            </a:r>
            <a:r>
              <a:rPr lang="ru-RU" sz="1800" dirty="0" err="1" smtClean="0">
                <a:latin typeface="Arno Pro Smbd Caption" pitchFamily="18" charset="0"/>
              </a:rPr>
              <a:t>речовину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рентгенівські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промені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вибивають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електрони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із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зовнішньої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оболонки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атомів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або</a:t>
            </a:r>
            <a:r>
              <a:rPr lang="ru-RU" sz="1800" dirty="0" smtClean="0">
                <a:latin typeface="Arno Pro Smbd Caption" pitchFamily="18" charset="0"/>
              </a:rPr>
              <a:t> молекул, </a:t>
            </a:r>
            <a:r>
              <a:rPr lang="ru-RU" sz="1800" dirty="0" err="1" smtClean="0">
                <a:latin typeface="Arno Pro Smbd Caption" pitchFamily="18" charset="0"/>
              </a:rPr>
              <a:t>унаслідок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чого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останні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стають</a:t>
            </a:r>
            <a:r>
              <a:rPr lang="ru-RU" sz="1800" dirty="0" smtClean="0">
                <a:latin typeface="Arno Pro Smbd Caption" pitchFamily="18" charset="0"/>
              </a:rPr>
              <a:t> позитивно </a:t>
            </a:r>
            <a:r>
              <a:rPr lang="ru-RU" sz="1800" dirty="0" err="1" smtClean="0">
                <a:latin typeface="Arno Pro Smbd Caption" pitchFamily="18" charset="0"/>
              </a:rPr>
              <a:t>зарядженими</a:t>
            </a:r>
            <a:r>
              <a:rPr lang="ru-RU" sz="1800" dirty="0" smtClean="0">
                <a:latin typeface="Arno Pro Smbd Caption" pitchFamily="18" charset="0"/>
              </a:rPr>
              <a:t>, а </a:t>
            </a:r>
            <a:r>
              <a:rPr lang="ru-RU" sz="1800" dirty="0" err="1" smtClean="0">
                <a:latin typeface="Arno Pro Smbd Caption" pitchFamily="18" charset="0"/>
              </a:rPr>
              <a:t>вибиті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електрони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продовжують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цей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процес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спричиняючи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хімічні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перетворення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різних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сполук</a:t>
            </a:r>
            <a:r>
              <a:rPr lang="ru-RU" sz="1800" dirty="0" smtClean="0">
                <a:latin typeface="Arno Pro Smbd Caption" pitchFamily="18" charset="0"/>
              </a:rPr>
              <a:t> </a:t>
            </a:r>
            <a:r>
              <a:rPr lang="ru-RU" sz="1800" b="1" dirty="0" err="1" smtClean="0">
                <a:latin typeface="Arno Pro Smbd Caption" pitchFamily="18" charset="0"/>
                <a:hlinkClick r:id="rId4" tooltip="Тема 3. Елементарний склад живих організмів. Хімічна сталість організмів."/>
              </a:rPr>
              <a:t>живих</a:t>
            </a:r>
            <a:r>
              <a:rPr lang="ru-RU" sz="1800" b="1" dirty="0" smtClean="0">
                <a:latin typeface="Arno Pro Smbd Caption" pitchFamily="18" charset="0"/>
                <a:hlinkClick r:id="rId4" tooltip="Тема 3. Елементарний склад живих організмів. Хімічна сталість організмів."/>
              </a:rPr>
              <a:t> </a:t>
            </a:r>
            <a:r>
              <a:rPr lang="ru-RU" sz="1800" b="1" dirty="0" err="1" smtClean="0">
                <a:latin typeface="Arno Pro Smbd Caption" pitchFamily="18" charset="0"/>
                <a:hlinkClick r:id="rId4" tooltip="Тема 3. Елементарний склад живих організмів. Хімічна сталість організмів."/>
              </a:rPr>
              <a:t>організмів</a:t>
            </a:r>
            <a:r>
              <a:rPr lang="ru-RU" sz="1800" dirty="0" smtClean="0">
                <a:latin typeface="Arno Pro Smbd Caption" pitchFamily="18" charset="0"/>
              </a:rPr>
              <a:t>. До </a:t>
            </a:r>
            <a:r>
              <a:rPr lang="ru-RU" sz="1800" dirty="0" err="1" smtClean="0">
                <a:latin typeface="Arno Pro Smbd Caption" pitchFamily="18" charset="0"/>
              </a:rPr>
              <a:t>фізичних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мутагенів</a:t>
            </a:r>
            <a:r>
              <a:rPr lang="ru-RU" sz="1800" dirty="0" smtClean="0">
                <a:latin typeface="Arno Pro Smbd Caption" pitchFamily="18" charset="0"/>
              </a:rPr>
              <a:t> належать </a:t>
            </a:r>
            <a:r>
              <a:rPr lang="ru-RU" sz="1800" dirty="0" err="1" smtClean="0">
                <a:latin typeface="Arno Pro Smbd Caption" pitchFamily="18" charset="0"/>
              </a:rPr>
              <a:t>також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ультрафіолетові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промені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підвищена</a:t>
            </a:r>
            <a:r>
              <a:rPr lang="ru-RU" sz="1800" dirty="0" smtClean="0">
                <a:latin typeface="Arno Pro Smbd Caption" pitchFamily="18" charset="0"/>
              </a:rPr>
              <a:t> температура </a:t>
            </a:r>
            <a:r>
              <a:rPr lang="ru-RU" sz="1800" dirty="0" err="1" smtClean="0">
                <a:latin typeface="Arno Pro Smbd Caption" pitchFamily="18" charset="0"/>
              </a:rPr>
              <a:t>тощо</a:t>
            </a:r>
            <a:r>
              <a:rPr lang="ru-RU" sz="1800" dirty="0" smtClean="0">
                <a:latin typeface="Arno Pro Smbd Caption" pitchFamily="18" charset="0"/>
              </a:rPr>
              <a:t>.</a:t>
            </a:r>
          </a:p>
          <a:p>
            <a:r>
              <a:rPr lang="ru-RU" sz="1800" dirty="0" err="1" smtClean="0">
                <a:latin typeface="Arno Pro Smbd Caption" pitchFamily="18" charset="0"/>
              </a:rPr>
              <a:t>Ультрафіолетові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промені</a:t>
            </a:r>
            <a:r>
              <a:rPr lang="ru-RU" sz="1800" dirty="0" smtClean="0">
                <a:latin typeface="Arno Pro Smbd Caption" pitchFamily="18" charset="0"/>
              </a:rPr>
              <a:t>, як </a:t>
            </a:r>
            <a:r>
              <a:rPr lang="ru-RU" sz="1800" dirty="0" err="1" smtClean="0">
                <a:latin typeface="Arno Pro Smbd Caption" pitchFamily="18" charset="0"/>
              </a:rPr>
              <a:t>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рентгенівські</a:t>
            </a:r>
            <a:r>
              <a:rPr lang="ru-RU" sz="1800" dirty="0" smtClean="0">
                <a:latin typeface="Arno Pro Smbd Caption" pitchFamily="18" charset="0"/>
              </a:rPr>
              <a:t>, в </a:t>
            </a:r>
            <a:r>
              <a:rPr lang="ru-RU" sz="1800" dirty="0" err="1" smtClean="0">
                <a:latin typeface="Arno Pro Smbd Caption" pitchFamily="18" charset="0"/>
              </a:rPr>
              <a:t>опромінених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клітинах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призводять</a:t>
            </a:r>
            <a:r>
              <a:rPr lang="ru-RU" sz="1800" dirty="0" smtClean="0">
                <a:latin typeface="Arno Pro Smbd Caption" pitchFamily="18" charset="0"/>
              </a:rPr>
              <a:t> до </a:t>
            </a:r>
            <a:r>
              <a:rPr lang="ru-RU" sz="1800" dirty="0" err="1" smtClean="0">
                <a:latin typeface="Arno Pro Smbd Caption" pitchFamily="18" charset="0"/>
              </a:rPr>
              <a:t>змін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які</a:t>
            </a:r>
            <a:r>
              <a:rPr lang="ru-RU" sz="1800" dirty="0" smtClean="0">
                <a:latin typeface="Arno Pro Smbd Caption" pitchFamily="18" charset="0"/>
              </a:rPr>
              <a:t>, у свою </a:t>
            </a:r>
            <a:r>
              <a:rPr lang="ru-RU" sz="1800" dirty="0" err="1" smtClean="0">
                <a:latin typeface="Arno Pro Smbd Caption" pitchFamily="18" charset="0"/>
              </a:rPr>
              <a:t>чергу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є</a:t>
            </a:r>
            <a:r>
              <a:rPr lang="ru-RU" sz="1800" dirty="0" smtClean="0">
                <a:latin typeface="Arno Pro Smbd Caption" pitchFamily="18" charset="0"/>
              </a:rPr>
              <a:t> причиною </a:t>
            </a:r>
            <a:r>
              <a:rPr lang="ru-RU" sz="1800" dirty="0" err="1" smtClean="0">
                <a:latin typeface="Arno Pro Smbd Caption" pitchFamily="18" charset="0"/>
              </a:rPr>
              <a:t>мутацій</a:t>
            </a:r>
            <a:r>
              <a:rPr lang="ru-RU" sz="1800" dirty="0" smtClean="0">
                <a:latin typeface="Arno Pro Smbd Caption" pitchFamily="18" charset="0"/>
              </a:rPr>
              <a:t>, як правило, </a:t>
            </a:r>
            <a:r>
              <a:rPr lang="ru-RU" sz="1800" dirty="0" err="1" smtClean="0">
                <a:latin typeface="Arno Pro Smbd Caption" pitchFamily="18" charset="0"/>
              </a:rPr>
              <a:t>генних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рідше</a:t>
            </a:r>
            <a:r>
              <a:rPr lang="ru-RU" sz="1800" dirty="0" smtClean="0">
                <a:latin typeface="Arno Pro Smbd Caption" pitchFamily="18" charset="0"/>
              </a:rPr>
              <a:t> — </a:t>
            </a:r>
            <a:r>
              <a:rPr lang="ru-RU" sz="1800" dirty="0" err="1" smtClean="0">
                <a:latin typeface="Arno Pro Smbd Caption" pitchFamily="18" charset="0"/>
              </a:rPr>
              <a:t>хромосомних</a:t>
            </a:r>
            <a:r>
              <a:rPr lang="ru-RU" sz="1800" dirty="0" smtClean="0">
                <a:latin typeface="Arno Pro Smbd Caption" pitchFamily="18" charset="0"/>
              </a:rPr>
              <a:t>. </a:t>
            </a:r>
            <a:r>
              <a:rPr lang="ru-RU" sz="1800" dirty="0" err="1" smtClean="0">
                <a:latin typeface="Arno Pro Smbd Caption" pitchFamily="18" charset="0"/>
              </a:rPr>
              <a:t>Підвищена</a:t>
            </a:r>
            <a:r>
              <a:rPr lang="ru-RU" sz="1800" dirty="0" smtClean="0">
                <a:latin typeface="Arno Pro Smbd Caption" pitchFamily="18" charset="0"/>
              </a:rPr>
              <a:t> температура </a:t>
            </a:r>
            <a:r>
              <a:rPr lang="ru-RU" sz="1800" dirty="0" err="1" smtClean="0">
                <a:latin typeface="Arno Pro Smbd Caption" pitchFamily="18" charset="0"/>
              </a:rPr>
              <a:t>може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збільшити</a:t>
            </a:r>
            <a:r>
              <a:rPr lang="ru-RU" sz="1800" dirty="0" smtClean="0">
                <a:latin typeface="Arno Pro Smbd Caption" pitchFamily="18" charset="0"/>
              </a:rPr>
              <a:t> частоту </a:t>
            </a:r>
            <a:r>
              <a:rPr lang="ru-RU" sz="1800" dirty="0" err="1" smtClean="0">
                <a:latin typeface="Arno Pro Smbd Caption" pitchFamily="18" charset="0"/>
              </a:rPr>
              <a:t>генних</a:t>
            </a:r>
            <a:r>
              <a:rPr lang="ru-RU" sz="1800" dirty="0" smtClean="0">
                <a:latin typeface="Arno Pro Smbd Caption" pitchFamily="18" charset="0"/>
              </a:rPr>
              <a:t>, а </a:t>
            </a:r>
            <a:r>
              <a:rPr lang="ru-RU" sz="1800" dirty="0" err="1" smtClean="0">
                <a:latin typeface="Arno Pro Smbd Caption" pitchFamily="18" charset="0"/>
              </a:rPr>
              <a:t>зростання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її</a:t>
            </a:r>
            <a:r>
              <a:rPr lang="ru-RU" sz="1800" dirty="0" smtClean="0">
                <a:latin typeface="Arno Pro Smbd Caption" pitchFamily="18" charset="0"/>
              </a:rPr>
              <a:t> до </a:t>
            </a:r>
            <a:r>
              <a:rPr lang="ru-RU" sz="1800" dirty="0" err="1" smtClean="0">
                <a:latin typeface="Arno Pro Smbd Caption" pitchFamily="18" charset="0"/>
              </a:rPr>
              <a:t>верхньої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межі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витривалості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організмів</a:t>
            </a:r>
            <a:r>
              <a:rPr lang="ru-RU" sz="1800" dirty="0" smtClean="0">
                <a:latin typeface="Arno Pro Smbd Caption" pitchFamily="18" charset="0"/>
              </a:rPr>
              <a:t>, </a:t>
            </a:r>
            <a:r>
              <a:rPr lang="ru-RU" sz="1800" dirty="0" err="1" smtClean="0">
                <a:latin typeface="Arno Pro Smbd Caption" pitchFamily="18" charset="0"/>
              </a:rPr>
              <a:t>і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хромосомних</a:t>
            </a:r>
            <a:r>
              <a:rPr lang="ru-RU" sz="1800" dirty="0" smtClean="0">
                <a:latin typeface="Arno Pro Smbd Caption" pitchFamily="18" charset="0"/>
              </a:rPr>
              <a:t> </a:t>
            </a:r>
            <a:r>
              <a:rPr lang="ru-RU" sz="1800" dirty="0" err="1" smtClean="0">
                <a:latin typeface="Arno Pro Smbd Caption" pitchFamily="18" charset="0"/>
              </a:rPr>
              <a:t>мутацій</a:t>
            </a:r>
            <a:r>
              <a:rPr lang="ru-RU" sz="1800" dirty="0" smtClean="0">
                <a:latin typeface="Arno Pro Smbd Captio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29190" y="0"/>
            <a:ext cx="3902283" cy="653405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20" y="0"/>
            <a:ext cx="4357686" cy="6858000"/>
          </a:xfrm>
        </p:spPr>
        <p:txBody>
          <a:bodyPr>
            <a:normAutofit/>
          </a:bodyPr>
          <a:lstStyle/>
          <a:p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Хімічні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мутагени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було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відкрито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пізніше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за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фізичні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.</a:t>
            </a:r>
          </a:p>
          <a:p>
            <a:endParaRPr lang="ru-RU" sz="2200" dirty="0" smtClean="0">
              <a:latin typeface="Arno Pro Smbd Caption" pitchFamily="18" charset="0"/>
              <a:ea typeface="Adobe Heiti Std R" pitchFamily="34" charset="-128"/>
            </a:endParaRPr>
          </a:p>
          <a:p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Значний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внесок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у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їхнє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вивчення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зробила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українська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школа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генетиків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,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очолювана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академіком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i="1" u="sng" dirty="0" smtClean="0">
                <a:latin typeface="Arno Pro Smbd Caption" pitchFamily="18" charset="0"/>
                <a:ea typeface="Adobe Heiti Std R" pitchFamily="34" charset="-128"/>
              </a:rPr>
              <a:t>С.М. Гершензоном.</a:t>
            </a:r>
          </a:p>
          <a:p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Нині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відомо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багато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хімічних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мутагенів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.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Наприклад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,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алкалоїд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колхіцин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руйнує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веретено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поділу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,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що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призводить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до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подвоєння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числа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хромосомних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наборів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у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клітині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. Газ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іприт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,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який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використовують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як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хімічну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зброю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,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підвищує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частоту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мутацій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у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піддослідних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мишей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в 90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разів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.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Хімічні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мутагени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здатні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спричиняти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мутації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всіх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 </a:t>
            </a:r>
            <a:r>
              <a:rPr lang="ru-RU" sz="2200" dirty="0" err="1" smtClean="0">
                <a:latin typeface="Arno Pro Smbd Caption" pitchFamily="18" charset="0"/>
                <a:ea typeface="Adobe Heiti Std R" pitchFamily="34" charset="-128"/>
              </a:rPr>
              <a:t>типів</a:t>
            </a:r>
            <a:r>
              <a:rPr lang="ru-RU" sz="2200" dirty="0" smtClean="0">
                <a:latin typeface="Arno Pro Smbd Caption" pitchFamily="18" charset="0"/>
                <a:ea typeface="Adobe Heiti Std R" pitchFamily="34" charset="-128"/>
              </a:rPr>
              <a:t>.</a:t>
            </a:r>
            <a:endParaRPr lang="ru-RU" sz="2200" dirty="0">
              <a:latin typeface="Arno Pro Smbd Caption" pitchFamily="18" charset="0"/>
              <a:ea typeface="Adobe Heiti Std 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0"/>
            <a:ext cx="2151084" cy="651099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868" y="214290"/>
            <a:ext cx="4929222" cy="6405575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no Pro Smbd Caption" pitchFamily="18" charset="0"/>
              </a:rPr>
              <a:t>До </a:t>
            </a:r>
            <a:r>
              <a:rPr lang="ru-RU" sz="2000" dirty="0" err="1" smtClean="0">
                <a:latin typeface="Arno Pro Smbd Caption" pitchFamily="18" charset="0"/>
              </a:rPr>
              <a:t>біологічних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мутагенів</a:t>
            </a:r>
            <a:r>
              <a:rPr lang="ru-RU" sz="2000" dirty="0" smtClean="0">
                <a:latin typeface="Arno Pro Smbd Caption" pitchFamily="18" charset="0"/>
              </a:rPr>
              <a:t> належать </a:t>
            </a:r>
            <a:r>
              <a:rPr lang="ru-RU" sz="2000" dirty="0" err="1" smtClean="0">
                <a:latin typeface="Arno Pro Smbd Caption" pitchFamily="18" charset="0"/>
              </a:rPr>
              <a:t>віруси</a:t>
            </a:r>
            <a:r>
              <a:rPr lang="ru-RU" sz="2000" dirty="0" smtClean="0">
                <a:latin typeface="Arno Pro Smbd Caption" pitchFamily="18" charset="0"/>
              </a:rPr>
              <a:t>. У </a:t>
            </a:r>
            <a:r>
              <a:rPr lang="ru-RU" sz="2000" dirty="0" err="1" smtClean="0">
                <a:latin typeface="Arno Pro Smbd Caption" pitchFamily="18" charset="0"/>
              </a:rPr>
              <a:t>клітинах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уражених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вірусами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мутації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спостерігають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значно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частіше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ніж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у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здорових</a:t>
            </a:r>
            <a:r>
              <a:rPr lang="ru-RU" sz="2000" dirty="0" smtClean="0">
                <a:latin typeface="Arno Pro Smbd Caption" pitchFamily="18" charset="0"/>
              </a:rPr>
              <a:t>. </a:t>
            </a:r>
            <a:r>
              <a:rPr lang="ru-RU" sz="2000" dirty="0" err="1" smtClean="0">
                <a:latin typeface="Arno Pro Smbd Caption" pitchFamily="18" charset="0"/>
              </a:rPr>
              <a:t>Віруси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можуть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вводити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певну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кількість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власної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генетичної</a:t>
            </a:r>
            <a:r>
              <a:rPr lang="ru-RU" sz="2000" dirty="0" smtClean="0">
                <a:latin typeface="Arno Pro Smbd Caption" pitchFamily="18" charset="0"/>
              </a:rPr>
              <a:t> </a:t>
            </a:r>
            <a:r>
              <a:rPr lang="ru-RU" sz="2000" b="1" dirty="0" err="1" smtClean="0">
                <a:latin typeface="Arno Pro Smbd Caption" pitchFamily="18" charset="0"/>
                <a:hlinkClick r:id="rId3"/>
              </a:rPr>
              <a:t>інформації</a:t>
            </a:r>
            <a:r>
              <a:rPr lang="ru-RU" sz="2000" dirty="0" smtClean="0">
                <a:latin typeface="Arno Pro Smbd Caption" pitchFamily="18" charset="0"/>
              </a:rPr>
              <a:t> в генотип </a:t>
            </a:r>
            <a:r>
              <a:rPr lang="ru-RU" sz="2000" dirty="0" err="1" smtClean="0">
                <a:latin typeface="Arno Pro Smbd Caption" pitchFamily="18" charset="0"/>
              </a:rPr>
              <a:t>клітини-хазяїна</a:t>
            </a:r>
            <a:r>
              <a:rPr lang="ru-RU" sz="2000" dirty="0" smtClean="0">
                <a:latin typeface="Arno Pro Smbd Caption" pitchFamily="18" charset="0"/>
              </a:rPr>
              <a:t>. </a:t>
            </a:r>
            <a:r>
              <a:rPr lang="ru-RU" sz="2000" dirty="0" err="1" smtClean="0">
                <a:latin typeface="Arno Pro Smbd Caption" pitchFamily="18" charset="0"/>
              </a:rPr>
              <a:t>Вважають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що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ці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процеси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відігравали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важливу</a:t>
            </a:r>
            <a:r>
              <a:rPr lang="ru-RU" sz="2000" dirty="0" smtClean="0">
                <a:latin typeface="Arno Pro Smbd Caption" pitchFamily="18" charset="0"/>
              </a:rPr>
              <a:t> роль в </a:t>
            </a:r>
            <a:r>
              <a:rPr lang="ru-RU" sz="2000" dirty="0" err="1" smtClean="0">
                <a:latin typeface="Arno Pro Smbd Caption" pitchFamily="18" charset="0"/>
              </a:rPr>
              <a:t>еволюції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прокаріотів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оскільки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віруси</a:t>
            </a:r>
            <a:r>
              <a:rPr lang="ru-RU" sz="2000" dirty="0" smtClean="0">
                <a:latin typeface="Arno Pro Smbd Caption" pitchFamily="18" charset="0"/>
              </a:rPr>
              <a:t> таким чином </a:t>
            </a:r>
            <a:r>
              <a:rPr lang="ru-RU" sz="2000" dirty="0" err="1" smtClean="0">
                <a:latin typeface="Arno Pro Smbd Caption" pitchFamily="18" charset="0"/>
              </a:rPr>
              <a:t>переносять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генетичну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інформацію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між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клітинами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різних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видів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хазяїв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endParaRPr lang="ru-RU" sz="2000" dirty="0" smtClean="0">
              <a:latin typeface="Arno Pro Smbd Caption" pitchFamily="18" charset="0"/>
            </a:endParaRPr>
          </a:p>
          <a:p>
            <a:endParaRPr lang="uk-UA" sz="2000" dirty="0" smtClean="0">
              <a:latin typeface="Arno Pro Smbd Caption" pitchFamily="18" charset="0"/>
            </a:endParaRPr>
          </a:p>
          <a:p>
            <a:r>
              <a:rPr lang="ru-RU" sz="2000" dirty="0" smtClean="0">
                <a:latin typeface="Arno Pro Smbd Caption" pitchFamily="18" charset="0"/>
              </a:rPr>
              <a:t>Є </a:t>
            </a:r>
            <a:r>
              <a:rPr lang="ru-RU" sz="2000" dirty="0" err="1" smtClean="0">
                <a:latin typeface="Arno Pro Smbd Caption" pitchFamily="18" charset="0"/>
              </a:rPr>
              <a:t>мутації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які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виникають</a:t>
            </a:r>
            <a:r>
              <a:rPr lang="ru-RU" sz="2000" dirty="0" smtClean="0">
                <a:latin typeface="Arno Pro Smbd Caption" pitchFamily="18" charset="0"/>
              </a:rPr>
              <a:t> без </a:t>
            </a:r>
            <a:r>
              <a:rPr lang="ru-RU" sz="2000" dirty="0" err="1" smtClean="0">
                <a:latin typeface="Arno Pro Smbd Caption" pitchFamily="18" charset="0"/>
              </a:rPr>
              <a:t>помітного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впливу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мутагенних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факторів</a:t>
            </a:r>
            <a:r>
              <a:rPr lang="ru-RU" sz="2000" dirty="0" smtClean="0">
                <a:latin typeface="Arno Pro Smbd Caption" pitchFamily="18" charset="0"/>
              </a:rPr>
              <a:t>, так </a:t>
            </a:r>
            <a:r>
              <a:rPr lang="ru-RU" sz="2000" dirty="0" err="1" smtClean="0">
                <a:latin typeface="Arno Pro Smbd Caption" pitchFamily="18" charset="0"/>
              </a:rPr>
              <a:t>звані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спонтанні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мутації</a:t>
            </a:r>
            <a:r>
              <a:rPr lang="ru-RU" sz="2000" dirty="0" smtClean="0">
                <a:latin typeface="Arno Pro Smbd Caption" pitchFamily="18" charset="0"/>
              </a:rPr>
              <a:t> (</a:t>
            </a:r>
            <a:r>
              <a:rPr lang="ru-RU" sz="2000" dirty="0" err="1" smtClean="0">
                <a:latin typeface="Arno Pro Smbd Caption" pitchFamily="18" charset="0"/>
              </a:rPr>
              <a:t>від</a:t>
            </a:r>
            <a:r>
              <a:rPr lang="ru-RU" sz="2000" dirty="0" smtClean="0">
                <a:latin typeface="Arno Pro Smbd Caption" pitchFamily="18" charset="0"/>
              </a:rPr>
              <a:t> лат. </a:t>
            </a:r>
            <a:r>
              <a:rPr lang="ru-RU" sz="2000" dirty="0" err="1" smtClean="0">
                <a:latin typeface="Arno Pro Smbd Caption" pitchFamily="18" charset="0"/>
              </a:rPr>
              <a:t>Спонтанеус</a:t>
            </a:r>
            <a:r>
              <a:rPr lang="ru-RU" sz="2000" dirty="0" smtClean="0">
                <a:latin typeface="Arno Pro Smbd Caption" pitchFamily="18" charset="0"/>
              </a:rPr>
              <a:t> — </a:t>
            </a:r>
            <a:r>
              <a:rPr lang="ru-RU" sz="2000" dirty="0" err="1" smtClean="0">
                <a:latin typeface="Arno Pro Smbd Caption" pitchFamily="18" charset="0"/>
              </a:rPr>
              <a:t>самочинний</a:t>
            </a:r>
            <a:r>
              <a:rPr lang="ru-RU" sz="2000" dirty="0" smtClean="0">
                <a:latin typeface="Arno Pro Smbd Caption" pitchFamily="18" charset="0"/>
              </a:rPr>
              <a:t>), </a:t>
            </a:r>
            <a:r>
              <a:rPr lang="ru-RU" sz="2000" dirty="0" err="1" smtClean="0">
                <a:latin typeface="Arno Pro Smbd Caption" pitchFamily="18" charset="0"/>
              </a:rPr>
              <a:t>наприклад</a:t>
            </a:r>
            <a:r>
              <a:rPr lang="ru-RU" sz="2000" dirty="0" smtClean="0">
                <a:latin typeface="Arno Pro Smbd Caption" pitchFamily="18" charset="0"/>
              </a:rPr>
              <a:t>, як </a:t>
            </a:r>
            <a:r>
              <a:rPr lang="ru-RU" sz="2000" dirty="0" err="1" smtClean="0">
                <a:latin typeface="Arno Pro Smbd Caption" pitchFamily="18" charset="0"/>
              </a:rPr>
              <a:t>помилки</a:t>
            </a:r>
            <a:r>
              <a:rPr lang="ru-RU" sz="2000" dirty="0" smtClean="0">
                <a:latin typeface="Arno Pro Smbd Caption" pitchFamily="18" charset="0"/>
              </a:rPr>
              <a:t> при </a:t>
            </a:r>
            <a:r>
              <a:rPr lang="ru-RU" sz="2000" dirty="0" err="1" smtClean="0">
                <a:latin typeface="Arno Pro Smbd Caption" pitchFamily="18" charset="0"/>
              </a:rPr>
              <a:t>відтворенні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генетичного</a:t>
            </a:r>
            <a:r>
              <a:rPr lang="ru-RU" sz="2000" dirty="0" smtClean="0">
                <a:latin typeface="Arno Pro Smbd Caption" pitchFamily="18" charset="0"/>
              </a:rPr>
              <a:t> коду. </a:t>
            </a:r>
            <a:r>
              <a:rPr lang="ru-RU" sz="2000" dirty="0" err="1" smtClean="0">
                <a:latin typeface="Arno Pro Smbd Caption" pitchFamily="18" charset="0"/>
              </a:rPr>
              <a:t>їхні</a:t>
            </a:r>
            <a:r>
              <a:rPr lang="ru-RU" sz="2000" dirty="0" smtClean="0">
                <a:latin typeface="Arno Pro Smbd Caption" pitchFamily="18" charset="0"/>
              </a:rPr>
              <a:t> причини </a:t>
            </a:r>
            <a:r>
              <a:rPr lang="ru-RU" sz="2000" dirty="0" err="1" smtClean="0">
                <a:latin typeface="Arno Pro Smbd Caption" pitchFamily="18" charset="0"/>
              </a:rPr>
              <a:t>ще</a:t>
            </a:r>
            <a:r>
              <a:rPr lang="ru-RU" sz="2000" dirty="0" smtClean="0">
                <a:latin typeface="Arno Pro Smbd Caption" pitchFamily="18" charset="0"/>
              </a:rPr>
              <a:t> остаточно не </a:t>
            </a:r>
            <a:r>
              <a:rPr lang="ru-RU" sz="2000" dirty="0" err="1" smtClean="0">
                <a:latin typeface="Arno Pro Smbd Caption" pitchFamily="18" charset="0"/>
              </a:rPr>
              <a:t>з'ясовано</a:t>
            </a:r>
            <a:r>
              <a:rPr lang="ru-RU" sz="2000" dirty="0" smtClean="0">
                <a:latin typeface="Arno Pro Smbd Caption" pitchFamily="18" charset="0"/>
              </a:rPr>
              <a:t>. Ними </a:t>
            </a:r>
            <a:r>
              <a:rPr lang="ru-RU" sz="2000" dirty="0" err="1" smtClean="0">
                <a:latin typeface="Arno Pro Smbd Caption" pitchFamily="18" charset="0"/>
              </a:rPr>
              <a:t>можуть</a:t>
            </a:r>
            <a:r>
              <a:rPr lang="ru-RU" sz="2000" dirty="0" smtClean="0">
                <a:latin typeface="Arno Pro Smbd Caption" pitchFamily="18" charset="0"/>
              </a:rPr>
              <a:t> бути: </a:t>
            </a:r>
            <a:r>
              <a:rPr lang="ru-RU" sz="2000" dirty="0" err="1" smtClean="0">
                <a:latin typeface="Arno Pro Smbd Caption" pitchFamily="18" charset="0"/>
              </a:rPr>
              <a:t>природний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радіаційний</a:t>
            </a:r>
            <a:r>
              <a:rPr lang="ru-RU" sz="2000" dirty="0" smtClean="0">
                <a:latin typeface="Arno Pro Smbd Caption" pitchFamily="18" charset="0"/>
              </a:rPr>
              <a:t> фон, </a:t>
            </a:r>
            <a:r>
              <a:rPr lang="ru-RU" sz="2000" dirty="0" err="1" smtClean="0">
                <a:latin typeface="Arno Pro Smbd Caption" pitchFamily="18" charset="0"/>
              </a:rPr>
              <a:t>космічні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промені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які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досягають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поверхні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Землі</a:t>
            </a:r>
            <a:r>
              <a:rPr lang="ru-RU" sz="2000" dirty="0" smtClean="0">
                <a:latin typeface="Arno Pro Smbd Caption" pitchFamily="18" charset="0"/>
              </a:rPr>
              <a:t>.</a:t>
            </a:r>
            <a:endParaRPr lang="ru-RU" sz="2000" dirty="0">
              <a:latin typeface="Arno Pro Smbd Captio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929322" y="428604"/>
            <a:ext cx="2684488" cy="576879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0"/>
            <a:ext cx="5357850" cy="68580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До </a:t>
            </a:r>
            <a:r>
              <a:rPr lang="ru-RU" sz="1800" dirty="0" err="1" smtClean="0"/>
              <a:t>мутацій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здатні</a:t>
            </a:r>
            <a:r>
              <a:rPr lang="ru-RU" sz="1800" dirty="0" smtClean="0"/>
              <a:t> </a:t>
            </a:r>
            <a:r>
              <a:rPr lang="ru-RU" sz="1800" dirty="0" err="1" smtClean="0"/>
              <a:t>всі</a:t>
            </a:r>
            <a:r>
              <a:rPr lang="ru-RU" sz="1800" dirty="0" smtClean="0"/>
              <a:t> </a:t>
            </a:r>
            <a:r>
              <a:rPr lang="ru-RU" sz="1800" dirty="0" err="1" smtClean="0"/>
              <a:t>живі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організми</a:t>
            </a:r>
            <a:r>
              <a:rPr lang="ru-RU" sz="1800" dirty="0" smtClean="0"/>
              <a:t>. Вони </a:t>
            </a:r>
            <a:r>
              <a:rPr lang="ru-RU" sz="1800" dirty="0" err="1" smtClean="0"/>
              <a:t>виникають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раптово</a:t>
            </a:r>
            <a:r>
              <a:rPr lang="ru-RU" sz="1800" dirty="0" smtClean="0"/>
              <a:t>, а </a:t>
            </a:r>
            <a:r>
              <a:rPr lang="ru-RU" sz="1800" dirty="0" err="1" smtClean="0"/>
              <a:t>зміни</a:t>
            </a:r>
            <a:r>
              <a:rPr lang="ru-RU" sz="1800" dirty="0" smtClean="0"/>
              <a:t>, </a:t>
            </a:r>
            <a:r>
              <a:rPr lang="ru-RU" sz="1800" dirty="0" err="1" smtClean="0"/>
              <a:t>спричинені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мутаціями</a:t>
            </a:r>
            <a:r>
              <a:rPr lang="ru-RU" sz="1800" dirty="0" smtClean="0"/>
              <a:t>, </a:t>
            </a:r>
            <a:r>
              <a:rPr lang="ru-RU" sz="1800" dirty="0" err="1" smtClean="0"/>
              <a:t>стійкі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успадковуватися</a:t>
            </a:r>
            <a:r>
              <a:rPr lang="ru-RU" sz="1800" dirty="0" smtClean="0"/>
              <a:t>. </a:t>
            </a:r>
            <a:r>
              <a:rPr lang="ru-RU" sz="1800" dirty="0" err="1" smtClean="0"/>
              <a:t>Мутації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бути </a:t>
            </a:r>
            <a:r>
              <a:rPr lang="ru-RU" sz="1800" dirty="0" err="1" smtClean="0"/>
              <a:t>шкідливими</a:t>
            </a:r>
            <a:r>
              <a:rPr lang="ru-RU" sz="1800" dirty="0" smtClean="0"/>
              <a:t>, </a:t>
            </a:r>
            <a:r>
              <a:rPr lang="ru-RU" sz="1800" dirty="0" err="1" smtClean="0"/>
              <a:t>нейтральними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, </a:t>
            </a:r>
            <a:r>
              <a:rPr lang="ru-RU" sz="1800" dirty="0" err="1" smtClean="0"/>
              <a:t>надзвичайно</a:t>
            </a:r>
            <a:r>
              <a:rPr lang="ru-RU" sz="1800" dirty="0" smtClean="0"/>
              <a:t> </a:t>
            </a:r>
            <a:r>
              <a:rPr lang="ru-RU" sz="1800" dirty="0" err="1" smtClean="0"/>
              <a:t>рідко</a:t>
            </a:r>
            <a:r>
              <a:rPr lang="ru-RU" sz="1800" dirty="0" smtClean="0"/>
              <a:t>, </a:t>
            </a:r>
            <a:r>
              <a:rPr lang="ru-RU" sz="1800" dirty="0" err="1" smtClean="0"/>
              <a:t>корисними</a:t>
            </a:r>
            <a:r>
              <a:rPr lang="ru-RU" sz="1800" dirty="0" smtClean="0"/>
              <a:t> для </a:t>
            </a:r>
            <a:r>
              <a:rPr lang="ru-RU" sz="1800" dirty="0" err="1" smtClean="0"/>
              <a:t>організмів</a:t>
            </a:r>
            <a:r>
              <a:rPr lang="ru-RU" sz="1800" dirty="0" smtClean="0"/>
              <a:t>. </a:t>
            </a:r>
            <a:r>
              <a:rPr lang="ru-RU" sz="1800" dirty="0" err="1" smtClean="0"/>
              <a:t>Одні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ті</a:t>
            </a:r>
            <a:r>
              <a:rPr lang="ru-RU" sz="1800" dirty="0" smtClean="0"/>
              <a:t> </a:t>
            </a:r>
            <a:r>
              <a:rPr lang="ru-RU" sz="1800" dirty="0" err="1" smtClean="0"/>
              <a:t>самі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виникати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неодноразово</a:t>
            </a:r>
            <a:r>
              <a:rPr lang="ru-RU" sz="1800" dirty="0" smtClean="0"/>
              <a:t>. </a:t>
            </a:r>
            <a:r>
              <a:rPr lang="ru-RU" sz="1800" dirty="0" err="1" smtClean="0"/>
              <a:t>Мутагени</a:t>
            </a:r>
            <a:r>
              <a:rPr lang="ru-RU" sz="1800" dirty="0" smtClean="0"/>
              <a:t> </a:t>
            </a:r>
            <a:r>
              <a:rPr lang="ru-RU" sz="1800" dirty="0" err="1" smtClean="0"/>
              <a:t>універсальні</a:t>
            </a:r>
            <a:r>
              <a:rPr lang="ru-RU" sz="1800" dirty="0" smtClean="0"/>
              <a:t>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 err="1" smtClean="0"/>
              <a:t>здатні</a:t>
            </a:r>
            <a:r>
              <a:rPr lang="ru-RU" sz="1800" dirty="0" smtClean="0"/>
              <a:t> </a:t>
            </a:r>
            <a:r>
              <a:rPr lang="ru-RU" sz="1800" dirty="0" err="1" smtClean="0"/>
              <a:t>спричиняти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мутації</a:t>
            </a:r>
            <a:r>
              <a:rPr lang="ru-RU" sz="1800" dirty="0" smtClean="0"/>
              <a:t> в </a:t>
            </a:r>
            <a:r>
              <a:rPr lang="ru-RU" sz="1800" dirty="0" err="1" smtClean="0"/>
              <a:t>організмів</a:t>
            </a:r>
            <a:r>
              <a:rPr lang="ru-RU" sz="1800" dirty="0" smtClean="0"/>
              <a:t> </a:t>
            </a:r>
            <a:r>
              <a:rPr lang="ru-RU" sz="1800" dirty="0" err="1" smtClean="0"/>
              <a:t>будь-якого</a:t>
            </a:r>
            <a:r>
              <a:rPr lang="ru-RU" sz="1800" dirty="0" smtClean="0"/>
              <a:t> виду. На </a:t>
            </a:r>
            <a:r>
              <a:rPr lang="ru-RU" sz="1800" dirty="0" err="1" smtClean="0"/>
              <a:t>відміну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модифікацій</a:t>
            </a:r>
            <a:r>
              <a:rPr lang="ru-RU" sz="1800" dirty="0" smtClean="0"/>
              <a:t>, </a:t>
            </a:r>
            <a:r>
              <a:rPr lang="ru-RU" sz="1800" dirty="0" err="1" smtClean="0"/>
              <a:t>мутації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неспрямовані</a:t>
            </a:r>
            <a:r>
              <a:rPr lang="ru-RU" sz="1800" dirty="0" smtClean="0"/>
              <a:t>: один </a:t>
            </a:r>
            <a:r>
              <a:rPr lang="ru-RU" sz="1800" dirty="0" err="1" smtClean="0"/>
              <a:t>і</a:t>
            </a:r>
            <a:r>
              <a:rPr lang="ru-RU" sz="1800" dirty="0" smtClean="0"/>
              <a:t> той </a:t>
            </a:r>
            <a:r>
              <a:rPr lang="ru-RU" sz="1800" dirty="0" err="1" smtClean="0"/>
              <a:t>самий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мутагенний</a:t>
            </a:r>
            <a:r>
              <a:rPr lang="ru-RU" sz="1800" dirty="0" smtClean="0"/>
              <a:t> фактор,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діє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однаковою</a:t>
            </a:r>
            <a:r>
              <a:rPr lang="ru-RU" sz="1800" dirty="0" smtClean="0"/>
              <a:t> силою на </a:t>
            </a:r>
            <a:r>
              <a:rPr lang="ru-RU" sz="1800" dirty="0" err="1" smtClean="0"/>
              <a:t>ідентичні</a:t>
            </a:r>
            <a:r>
              <a:rPr lang="ru-RU" sz="1800" dirty="0" smtClean="0"/>
              <a:t> в </a:t>
            </a:r>
            <a:r>
              <a:rPr lang="ru-RU" sz="1800" dirty="0" err="1" smtClean="0"/>
              <a:t>генетичному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відношенні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організми</a:t>
            </a:r>
            <a:r>
              <a:rPr lang="ru-RU" sz="1800" dirty="0" smtClean="0"/>
              <a:t> (</a:t>
            </a:r>
            <a:r>
              <a:rPr lang="ru-RU" sz="1800" dirty="0" err="1" smtClean="0"/>
              <a:t>наприклад</a:t>
            </a:r>
            <a:r>
              <a:rPr lang="ru-RU" sz="1800" dirty="0" smtClean="0"/>
              <a:t>, на </a:t>
            </a:r>
            <a:r>
              <a:rPr lang="ru-RU" sz="1800" dirty="0" err="1" smtClean="0"/>
              <a:t>однояйцевих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близнят</a:t>
            </a:r>
            <a:r>
              <a:rPr lang="ru-RU" sz="1800" dirty="0" smtClean="0"/>
              <a:t>),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</a:t>
            </a:r>
            <a:r>
              <a:rPr lang="ru-RU" sz="1800" dirty="0" err="1" smtClean="0"/>
              <a:t>спричиняти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різні</a:t>
            </a:r>
            <a:r>
              <a:rPr lang="ru-RU" sz="1800" dirty="0" smtClean="0"/>
              <a:t> </a:t>
            </a:r>
            <a:r>
              <a:rPr lang="ru-RU" sz="1800" dirty="0" err="1" smtClean="0"/>
              <a:t>типи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мутацій</a:t>
            </a:r>
            <a:r>
              <a:rPr lang="ru-RU" sz="1800" dirty="0" smtClean="0"/>
              <a:t>. Разом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тим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різні</a:t>
            </a:r>
            <a:r>
              <a:rPr lang="ru-RU" sz="1800" dirty="0" smtClean="0"/>
              <a:t> за </a:t>
            </a:r>
            <a:r>
              <a:rPr lang="ru-RU" sz="1800" dirty="0" err="1" smtClean="0"/>
              <a:t>своєю</a:t>
            </a:r>
            <a:r>
              <a:rPr lang="ru-RU" sz="1800" dirty="0" smtClean="0"/>
              <a:t> природою </a:t>
            </a:r>
            <a:r>
              <a:rPr lang="ru-RU" sz="1800" dirty="0" err="1" smtClean="0"/>
              <a:t>мутагени</a:t>
            </a:r>
            <a:r>
              <a:rPr lang="ru-RU" sz="1800" dirty="0" smtClean="0"/>
              <a:t>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викликати</a:t>
            </a:r>
            <a:r>
              <a:rPr lang="ru-RU" sz="1800" dirty="0" smtClean="0"/>
              <a:t> у </a:t>
            </a:r>
            <a:r>
              <a:rPr lang="ru-RU" sz="1800" dirty="0" err="1" smtClean="0"/>
              <a:t>генетично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організмів</a:t>
            </a:r>
            <a:r>
              <a:rPr lang="ru-RU" sz="1800" dirty="0" smtClean="0"/>
              <a:t> </a:t>
            </a:r>
            <a:r>
              <a:rPr lang="ru-RU" sz="1800" dirty="0" err="1" smtClean="0"/>
              <a:t>подібні</a:t>
            </a:r>
            <a:r>
              <a:rPr lang="ru-RU" sz="1800" dirty="0" smtClean="0"/>
              <a:t> </a:t>
            </a:r>
            <a:r>
              <a:rPr lang="ru-RU" sz="1800" dirty="0" err="1" smtClean="0"/>
              <a:t>спадкові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зміни</a:t>
            </a:r>
            <a:r>
              <a:rPr lang="ru-RU" sz="1800" dirty="0" smtClean="0"/>
              <a:t>.</a:t>
            </a:r>
          </a:p>
          <a:p>
            <a:r>
              <a:rPr lang="ru-RU" sz="1800" dirty="0" err="1" smtClean="0"/>
              <a:t>Ступінь</a:t>
            </a:r>
            <a:r>
              <a:rPr lang="ru-RU" sz="1800" dirty="0" smtClean="0"/>
              <a:t> </a:t>
            </a:r>
            <a:r>
              <a:rPr lang="ru-RU" sz="1800" dirty="0" err="1" smtClean="0"/>
              <a:t>зараженості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мутаційних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змін</a:t>
            </a:r>
            <a:r>
              <a:rPr lang="ru-RU" sz="1800" dirty="0" smtClean="0"/>
              <a:t> у </a:t>
            </a:r>
            <a:r>
              <a:rPr lang="ru-RU" sz="1800" dirty="0" err="1" smtClean="0"/>
              <a:t>фенотипі</a:t>
            </a:r>
            <a:r>
              <a:rPr lang="ru-RU" sz="1800" dirty="0" smtClean="0"/>
              <a:t> не </a:t>
            </a:r>
            <a:r>
              <a:rPr lang="ru-RU" sz="1800" dirty="0" err="1" smtClean="0"/>
              <a:t>залежить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інтенсивності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тривалості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дії</a:t>
            </a:r>
            <a:r>
              <a:rPr lang="ru-RU" sz="1800" dirty="0" smtClean="0"/>
              <a:t> мутагенного фактора. Так, </a:t>
            </a:r>
            <a:r>
              <a:rPr lang="ru-RU" sz="1800" dirty="0" err="1" smtClean="0"/>
              <a:t>слабкий</a:t>
            </a:r>
            <a:r>
              <a:rPr lang="ru-RU" sz="1800" dirty="0" smtClean="0"/>
              <a:t> мутаген,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діє</a:t>
            </a:r>
            <a:r>
              <a:rPr lang="ru-RU" sz="1800" dirty="0" smtClean="0"/>
              <a:t> </a:t>
            </a:r>
            <a:r>
              <a:rPr lang="ru-RU" sz="1800" dirty="0" err="1" smtClean="0"/>
              <a:t>нетривалий</a:t>
            </a:r>
            <a:r>
              <a:rPr lang="ru-RU" sz="1800" dirty="0" smtClean="0"/>
              <a:t> час, </a:t>
            </a:r>
            <a:r>
              <a:rPr lang="ru-RU" sz="1800" dirty="0" err="1" smtClean="0"/>
              <a:t>іноді</a:t>
            </a:r>
            <a:r>
              <a:rPr lang="ru-RU" sz="1800" dirty="0" smtClean="0"/>
              <a:t> </a:t>
            </a:r>
            <a:r>
              <a:rPr lang="ru-RU" sz="1800" dirty="0" err="1" smtClean="0"/>
              <a:t>здатний</a:t>
            </a:r>
            <a:r>
              <a:rPr lang="ru-RU" sz="1800" dirty="0" smtClean="0"/>
              <a:t> </a:t>
            </a:r>
            <a:r>
              <a:rPr lang="ru-RU" sz="1800" dirty="0" err="1" smtClean="0"/>
              <a:t>спричинити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значніші</a:t>
            </a:r>
            <a:r>
              <a:rPr lang="ru-RU" sz="1800" dirty="0" smtClean="0"/>
              <a:t> </a:t>
            </a:r>
            <a:r>
              <a:rPr lang="ru-RU" sz="1800" dirty="0" err="1" smtClean="0"/>
              <a:t>зміни</a:t>
            </a:r>
            <a:r>
              <a:rPr lang="ru-RU" sz="1800" dirty="0" smtClean="0"/>
              <a:t> у </a:t>
            </a:r>
            <a:r>
              <a:rPr lang="ru-RU" sz="1800" dirty="0" err="1" smtClean="0"/>
              <a:t>фенотипі</a:t>
            </a:r>
            <a:r>
              <a:rPr lang="ru-RU" sz="1800" dirty="0" smtClean="0"/>
              <a:t>, </a:t>
            </a:r>
            <a:r>
              <a:rPr lang="ru-RU" sz="1800" dirty="0" err="1" smtClean="0"/>
              <a:t>ніж</a:t>
            </a:r>
            <a:r>
              <a:rPr lang="ru-RU" sz="1800" dirty="0" smtClean="0"/>
              <a:t> </a:t>
            </a:r>
            <a:r>
              <a:rPr lang="ru-RU" sz="1800" dirty="0" err="1" smtClean="0"/>
              <a:t>сильніший</a:t>
            </a:r>
            <a:r>
              <a:rPr lang="ru-RU" sz="1800" dirty="0" smtClean="0"/>
              <a:t>. </a:t>
            </a:r>
            <a:r>
              <a:rPr lang="ru-RU" sz="1800" dirty="0" err="1" smtClean="0"/>
              <a:t>Проте</a:t>
            </a:r>
            <a:r>
              <a:rPr lang="ru-RU" sz="1800" dirty="0" smtClean="0"/>
              <a:t>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зростанням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інтенсивності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дії</a:t>
            </a:r>
            <a:r>
              <a:rPr lang="ru-RU" sz="1800" dirty="0" smtClean="0"/>
              <a:t> мутагенного фактора частота </a:t>
            </a:r>
            <a:r>
              <a:rPr lang="ru-RU" sz="1800" dirty="0" err="1" smtClean="0"/>
              <a:t>виникнення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мутацій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зростає</a:t>
            </a:r>
            <a:r>
              <a:rPr lang="ru-RU" sz="1800" dirty="0" smtClean="0"/>
              <a:t> </a:t>
            </a:r>
            <a:r>
              <a:rPr lang="ru-RU" sz="1800" dirty="0" err="1" smtClean="0"/>
              <a:t>лише</a:t>
            </a:r>
            <a:r>
              <a:rPr lang="ru-RU" sz="1800" dirty="0" smtClean="0"/>
              <a:t> до </a:t>
            </a:r>
            <a:r>
              <a:rPr lang="ru-RU" sz="1800" dirty="0" err="1" smtClean="0"/>
              <a:t>певної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межі</a:t>
            </a:r>
            <a:r>
              <a:rPr lang="ru-RU" sz="18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4181690" cy="278605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29125" y="0"/>
            <a:ext cx="4714876" cy="6572272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latin typeface="Arno Pro Smbd Caption" pitchFamily="18" charset="0"/>
              </a:rPr>
              <a:t>Різні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види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живих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організмів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навіть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різні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особини</a:t>
            </a:r>
            <a:r>
              <a:rPr lang="ru-RU" sz="2000" dirty="0" smtClean="0">
                <a:latin typeface="Arno Pro Smbd Caption" pitchFamily="18" charset="0"/>
              </a:rPr>
              <a:t> одного виду, </a:t>
            </a:r>
            <a:r>
              <a:rPr lang="ru-RU" sz="2000" dirty="0" err="1" smtClean="0">
                <a:latin typeface="Arno Pro Smbd Caption" pitchFamily="18" charset="0"/>
              </a:rPr>
              <a:t>неоднаково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чутливі</a:t>
            </a:r>
            <a:r>
              <a:rPr lang="ru-RU" sz="2000" dirty="0" smtClean="0">
                <a:latin typeface="Arno Pro Smbd Caption" pitchFamily="18" charset="0"/>
              </a:rPr>
              <a:t> до </a:t>
            </a:r>
            <a:r>
              <a:rPr lang="ru-RU" sz="2000" dirty="0" err="1" smtClean="0">
                <a:latin typeface="Arno Pro Smbd Caption" pitchFamily="18" charset="0"/>
              </a:rPr>
              <a:t>дії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мутагенних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факторів</a:t>
            </a:r>
            <a:r>
              <a:rPr lang="ru-RU" sz="2000" dirty="0" smtClean="0">
                <a:latin typeface="Arno Pro Smbd Caption" pitchFamily="18" charset="0"/>
              </a:rPr>
              <a:t>. Так, </a:t>
            </a:r>
            <a:r>
              <a:rPr lang="ru-RU" sz="2000" dirty="0" err="1" smtClean="0">
                <a:latin typeface="Arno Pro Smbd Caption" pitchFamily="18" charset="0"/>
              </a:rPr>
              <a:t>дорослі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особини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деяких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груп</a:t>
            </a:r>
            <a:r>
              <a:rPr lang="ru-RU" sz="2000" dirty="0" smtClean="0">
                <a:latin typeface="Arno Pro Smbd Caption" pitchFamily="18" charset="0"/>
              </a:rPr>
              <a:t> </a:t>
            </a:r>
            <a:r>
              <a:rPr lang="ru-RU" sz="2000" b="1" dirty="0" smtClean="0">
                <a:latin typeface="Arno Pro Smbd Caption" pitchFamily="18" charset="0"/>
                <a:hlinkClick r:id="rId3" tooltip="Загальна характеристика типу Членистоногі."/>
              </a:rPr>
              <a:t>членистоногих</a:t>
            </a:r>
            <a:r>
              <a:rPr lang="ru-RU" sz="2000" dirty="0" smtClean="0">
                <a:latin typeface="Arno Pro Smbd Caption" pitchFamily="18" charset="0"/>
              </a:rPr>
              <a:t> (</a:t>
            </a:r>
            <a:r>
              <a:rPr lang="ru-RU" sz="2000" dirty="0" err="1" smtClean="0">
                <a:latin typeface="Arno Pro Smbd Caption" pitchFamily="18" charset="0"/>
              </a:rPr>
              <a:t>наприклад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скорпіонів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багатоніжок-ківсяків</a:t>
            </a:r>
            <a:r>
              <a:rPr lang="ru-RU" sz="2000" dirty="0" smtClean="0">
                <a:latin typeface="Arno Pro Smbd Caption" pitchFamily="18" charset="0"/>
              </a:rPr>
              <a:t>) </a:t>
            </a:r>
            <a:r>
              <a:rPr lang="ru-RU" sz="2000" dirty="0" err="1" smtClean="0">
                <a:latin typeface="Arno Pro Smbd Caption" pitchFamily="18" charset="0"/>
              </a:rPr>
              <a:t>здатні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витримувати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дози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радіації</a:t>
            </a:r>
            <a:r>
              <a:rPr lang="ru-RU" sz="2000" dirty="0" smtClean="0">
                <a:latin typeface="Arno Pro Smbd Caption" pitchFamily="18" charset="0"/>
              </a:rPr>
              <a:t> до 100 000 рад (1 рад = 1,07 рентгена). А для того </a:t>
            </a:r>
            <a:r>
              <a:rPr lang="ru-RU" sz="2000" dirty="0" err="1" smtClean="0">
                <a:latin typeface="Arno Pro Smbd Caption" pitchFamily="18" charset="0"/>
              </a:rPr>
              <a:t>щоб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убити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клітини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деяких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бактерій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необхідна</a:t>
            </a:r>
            <a:r>
              <a:rPr lang="ru-RU" sz="2000" dirty="0" smtClean="0">
                <a:latin typeface="Arno Pro Smbd Caption" pitchFamily="18" charset="0"/>
              </a:rPr>
              <a:t> доза </a:t>
            </a:r>
            <a:r>
              <a:rPr lang="ru-RU" sz="2000" dirty="0" err="1" smtClean="0">
                <a:latin typeface="Arno Pro Smbd Caption" pitchFamily="18" charset="0"/>
              </a:rPr>
              <a:t>близько</a:t>
            </a:r>
            <a:r>
              <a:rPr lang="ru-RU" sz="2000" dirty="0" smtClean="0">
                <a:latin typeface="Arno Pro Smbd Caption" pitchFamily="18" charset="0"/>
              </a:rPr>
              <a:t> 1 000 000 рад. Для </a:t>
            </a:r>
            <a:r>
              <a:rPr lang="ru-RU" sz="2000" dirty="0" err="1" smtClean="0">
                <a:latin typeface="Arno Pro Smbd Caption" pitchFamily="18" charset="0"/>
              </a:rPr>
              <a:t>людини</a:t>
            </a:r>
            <a:r>
              <a:rPr lang="ru-RU" sz="2000" dirty="0" smtClean="0">
                <a:latin typeface="Arno Pro Smbd Caption" pitchFamily="18" charset="0"/>
              </a:rPr>
              <a:t> смертельною </a:t>
            </a:r>
            <a:r>
              <a:rPr lang="ru-RU" sz="2000" dirty="0" err="1" smtClean="0">
                <a:latin typeface="Arno Pro Smbd Caption" pitchFamily="18" charset="0"/>
              </a:rPr>
              <a:t>вважають</a:t>
            </a:r>
            <a:r>
              <a:rPr lang="ru-RU" sz="2000" dirty="0" smtClean="0">
                <a:latin typeface="Arno Pro Smbd Caption" pitchFamily="18" charset="0"/>
              </a:rPr>
              <a:t> дозу 700 рад. При </a:t>
            </a:r>
            <a:r>
              <a:rPr lang="ru-RU" sz="2000" dirty="0" err="1" smtClean="0">
                <a:latin typeface="Arno Pro Smbd Caption" pitchFamily="18" charset="0"/>
              </a:rPr>
              <a:t>цьому</a:t>
            </a:r>
            <a:r>
              <a:rPr lang="ru-RU" sz="2000" dirty="0" smtClean="0">
                <a:latin typeface="Arno Pro Smbd Caption" pitchFamily="18" charset="0"/>
              </a:rPr>
              <a:t>, на </a:t>
            </a:r>
            <a:r>
              <a:rPr lang="ru-RU" sz="2000" dirty="0" err="1" smtClean="0">
                <a:latin typeface="Arno Pro Smbd Caption" pitchFamily="18" charset="0"/>
              </a:rPr>
              <a:t>ранніх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етапах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розвитку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чутливість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організму</a:t>
            </a:r>
            <a:r>
              <a:rPr lang="ru-RU" sz="2000" dirty="0" smtClean="0">
                <a:latin typeface="Arno Pro Smbd Caption" pitchFamily="18" charset="0"/>
              </a:rPr>
              <a:t> до </a:t>
            </a:r>
            <a:r>
              <a:rPr lang="ru-RU" sz="2000" dirty="0" err="1" smtClean="0">
                <a:latin typeface="Arno Pro Smbd Caption" pitchFamily="18" charset="0"/>
              </a:rPr>
              <a:t>мутагенних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факторів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вища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ніж</a:t>
            </a:r>
            <a:r>
              <a:rPr lang="ru-RU" sz="2000" dirty="0" smtClean="0">
                <a:latin typeface="Arno Pro Smbd Caption" pitchFamily="18" charset="0"/>
              </a:rPr>
              <a:t> у </a:t>
            </a:r>
            <a:r>
              <a:rPr lang="ru-RU" sz="2000" dirty="0" err="1" smtClean="0">
                <a:latin typeface="Arno Pro Smbd Caption" pitchFamily="18" charset="0"/>
              </a:rPr>
              <a:t>дорослих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особин</a:t>
            </a:r>
            <a:r>
              <a:rPr lang="ru-RU" sz="2000" dirty="0" smtClean="0">
                <a:latin typeface="Arno Pro Smbd Caption" pitchFamily="18" charset="0"/>
              </a:rPr>
              <a:t>. Так, доза в 200 рад </a:t>
            </a:r>
            <a:r>
              <a:rPr lang="ru-RU" sz="2000" dirty="0" err="1" smtClean="0">
                <a:latin typeface="Arno Pro Smbd Caption" pitchFamily="18" charset="0"/>
              </a:rPr>
              <a:t>здатна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вбивати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зародки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комарів</a:t>
            </a:r>
            <a:r>
              <a:rPr lang="ru-RU" sz="2000" dirty="0" smtClean="0">
                <a:latin typeface="Arno Pro Smbd Caption" pitchFamily="18" charset="0"/>
              </a:rPr>
              <a:t>, </a:t>
            </a:r>
            <a:r>
              <a:rPr lang="ru-RU" sz="2000" dirty="0" err="1" smtClean="0">
                <a:latin typeface="Arno Pro Smbd Caption" pitchFamily="18" charset="0"/>
              </a:rPr>
              <a:t>тоді</a:t>
            </a:r>
            <a:r>
              <a:rPr lang="ru-RU" sz="2000" dirty="0" smtClean="0">
                <a:latin typeface="Arno Pro Smbd Caption" pitchFamily="18" charset="0"/>
              </a:rPr>
              <a:t> як </a:t>
            </a:r>
            <a:r>
              <a:rPr lang="ru-RU" sz="2000" dirty="0" err="1" smtClean="0">
                <a:latin typeface="Arno Pro Smbd Caption" pitchFamily="18" charset="0"/>
              </a:rPr>
              <a:t>дорослі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комахи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зберігають</a:t>
            </a:r>
            <a:r>
              <a:rPr lang="ru-RU" sz="2000" dirty="0" smtClean="0">
                <a:latin typeface="Arno Pro Smbd Caption" pitchFamily="18" charset="0"/>
              </a:rPr>
              <a:t> </a:t>
            </a:r>
            <a:r>
              <a:rPr lang="ru-RU" sz="2000" dirty="0" err="1" smtClean="0">
                <a:latin typeface="Arno Pro Smbd Caption" pitchFamily="18" charset="0"/>
              </a:rPr>
              <a:t>життєздатність</a:t>
            </a:r>
            <a:r>
              <a:rPr lang="ru-RU" sz="2000" dirty="0" smtClean="0">
                <a:latin typeface="Arno Pro Smbd Caption" pitchFamily="18" charset="0"/>
              </a:rPr>
              <a:t> при дозах </a:t>
            </a:r>
            <a:r>
              <a:rPr lang="ru-RU" sz="2000" dirty="0" err="1" smtClean="0">
                <a:latin typeface="Arno Pro Smbd Caption" pitchFamily="18" charset="0"/>
              </a:rPr>
              <a:t>понад</a:t>
            </a:r>
            <a:r>
              <a:rPr lang="ru-RU" sz="2000" dirty="0" smtClean="0">
                <a:latin typeface="Arno Pro Smbd Caption" pitchFamily="18" charset="0"/>
              </a:rPr>
              <a:t> 10 000 рад.</a:t>
            </a:r>
            <a:endParaRPr lang="ru-RU" sz="2000" dirty="0">
              <a:latin typeface="Arno Pro Smbd Caption" pitchFamily="18" charset="0"/>
            </a:endParaRPr>
          </a:p>
        </p:txBody>
      </p:sp>
      <p:pic>
        <p:nvPicPr>
          <p:cNvPr id="6" name="Рисунок 5" descr="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" y="3143248"/>
            <a:ext cx="4186265" cy="3488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0" y="357166"/>
            <a:ext cx="4403040" cy="570055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white">
          <a:xfrm>
            <a:off x="0" y="0"/>
            <a:ext cx="4286248" cy="6858000"/>
          </a:xfrm>
        </p:spPr>
        <p:txBody>
          <a:bodyPr>
            <a:normAutofit/>
          </a:bodyPr>
          <a:lstStyle/>
          <a:p>
            <a:r>
              <a:rPr lang="uk-UA" sz="1500" b="1" dirty="0" smtClean="0"/>
              <a:t>Мутації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є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основним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джерелом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спадкової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мінливості</a:t>
            </a:r>
            <a:r>
              <a:rPr lang="ru-RU" sz="1500" b="1" dirty="0" smtClean="0"/>
              <a:t> — одного </a:t>
            </a:r>
            <a:r>
              <a:rPr lang="ru-RU" sz="1500" b="1" dirty="0" err="1" smtClean="0"/>
              <a:t>з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факторів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еволюції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організмів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Завдяки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мутаціям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з'являються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нові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алелі</a:t>
            </a:r>
            <a:r>
              <a:rPr lang="ru-RU" sz="1500" b="1" dirty="0" smtClean="0"/>
              <a:t> (</a:t>
            </a:r>
            <a:r>
              <a:rPr lang="ru-RU" sz="1500" b="1" dirty="0" err="1" smtClean="0"/>
              <a:t>їх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називають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мутантними</a:t>
            </a:r>
            <a:r>
              <a:rPr lang="ru-RU" sz="1500" b="1" dirty="0" smtClean="0"/>
              <a:t>). </a:t>
            </a:r>
            <a:r>
              <a:rPr lang="ru-RU" sz="1500" b="1" dirty="0" err="1" smtClean="0"/>
              <a:t>Більшість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мутацій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шкідлива</a:t>
            </a:r>
            <a:r>
              <a:rPr lang="ru-RU" sz="1500" b="1" dirty="0" smtClean="0"/>
              <a:t> для </a:t>
            </a:r>
            <a:r>
              <a:rPr lang="ru-RU" sz="1500" b="1" dirty="0" err="1" smtClean="0"/>
              <a:t>живих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істот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оскільки</a:t>
            </a:r>
            <a:r>
              <a:rPr lang="ru-RU" sz="1500" b="1" dirty="0" smtClean="0"/>
              <a:t> вони </a:t>
            </a:r>
            <a:r>
              <a:rPr lang="ru-RU" sz="1500" b="1" dirty="0" err="1" smtClean="0"/>
              <a:t>знижують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їхню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пристосованість</a:t>
            </a:r>
            <a:r>
              <a:rPr lang="ru-RU" sz="1500" b="1" dirty="0" smtClean="0"/>
              <a:t> до умов </a:t>
            </a:r>
            <a:r>
              <a:rPr lang="ru-RU" sz="1500" b="1" dirty="0" err="1" smtClean="0"/>
              <a:t>існування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Проте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нейтральні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мутації</a:t>
            </a:r>
            <a:r>
              <a:rPr lang="ru-RU" sz="1500" b="1" dirty="0" smtClean="0"/>
              <a:t> за </a:t>
            </a:r>
            <a:r>
              <a:rPr lang="ru-RU" sz="1500" b="1" dirty="0" err="1" smtClean="0"/>
              <a:t>певних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змін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середовища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існування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можуть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виявитися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корисними</a:t>
            </a:r>
            <a:r>
              <a:rPr lang="ru-RU" sz="1500" b="1" dirty="0" smtClean="0"/>
              <a:t> для </a:t>
            </a:r>
            <a:r>
              <a:rPr lang="ru-RU" sz="1500" b="1" dirty="0" err="1" smtClean="0"/>
              <a:t>організмів</a:t>
            </a:r>
            <a:r>
              <a:rPr lang="ru-RU" sz="1500" b="1" dirty="0" smtClean="0"/>
              <a:t>.</a:t>
            </a:r>
          </a:p>
          <a:p>
            <a:r>
              <a:rPr lang="ru-RU" sz="1500" b="1" dirty="0" err="1" smtClean="0"/>
              <a:t>Мутації</a:t>
            </a:r>
            <a:r>
              <a:rPr lang="ru-RU" sz="1500" b="1" dirty="0" smtClean="0"/>
              <a:t> широко </a:t>
            </a:r>
            <a:r>
              <a:rPr lang="ru-RU" sz="1500" b="1" dirty="0" err="1" smtClean="0"/>
              <a:t>застосовують</a:t>
            </a:r>
            <a:r>
              <a:rPr lang="ru-RU" sz="1500" b="1" dirty="0" smtClean="0"/>
              <a:t> у </a:t>
            </a:r>
            <a:r>
              <a:rPr lang="ru-RU" sz="1500" b="1" dirty="0" err="1" smtClean="0"/>
              <a:t>селекції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рослин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мікроорганізмів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оскільки</a:t>
            </a:r>
            <a:r>
              <a:rPr lang="ru-RU" sz="1500" b="1" dirty="0" smtClean="0"/>
              <a:t> вони </a:t>
            </a:r>
            <a:r>
              <a:rPr lang="ru-RU" sz="1500" b="1" dirty="0" err="1" smtClean="0"/>
              <a:t>дають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змогу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збільшити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різноманітність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вихідного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матеріалу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тим</a:t>
            </a:r>
            <a:r>
              <a:rPr lang="ru-RU" sz="1500" b="1" dirty="0" smtClean="0"/>
              <a:t> самим </a:t>
            </a:r>
            <a:r>
              <a:rPr lang="ru-RU" sz="1500" b="1" dirty="0" err="1" smtClean="0"/>
              <a:t>підвишцти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ефективність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селекційної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роботи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Використовують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мутації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</a:t>
            </a:r>
            <a:r>
              <a:rPr lang="ru-RU" sz="1500" b="1" dirty="0" smtClean="0"/>
              <a:t> для </a:t>
            </a:r>
            <a:r>
              <a:rPr lang="ru-RU" sz="1500" b="1" dirty="0" err="1" smtClean="0"/>
              <a:t>розроблення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генетичних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методів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боротьби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шкідниками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сільського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лісового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господарств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кровосисними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комахами</a:t>
            </a:r>
            <a:r>
              <a:rPr lang="ru-RU" sz="1500" b="1" dirty="0" smtClean="0"/>
              <a:t>.</a:t>
            </a:r>
          </a:p>
          <a:p>
            <a:r>
              <a:rPr lang="ru-RU" sz="1500" b="1" dirty="0" smtClean="0"/>
              <a:t>У </a:t>
            </a:r>
            <a:r>
              <a:rPr lang="ru-RU" sz="1500" b="1" dirty="0" err="1" smtClean="0"/>
              <a:t>лабораторних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умовах</a:t>
            </a:r>
            <a:r>
              <a:rPr lang="ru-RU" sz="1500" b="1" dirty="0" smtClean="0"/>
              <a:t> на </a:t>
            </a:r>
            <a:r>
              <a:rPr lang="ru-RU" sz="1500" b="1" dirty="0" err="1" smtClean="0"/>
              <a:t>самців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шкідливого</a:t>
            </a:r>
            <a:r>
              <a:rPr lang="ru-RU" sz="1500" b="1" dirty="0" smtClean="0"/>
              <a:t> для </a:t>
            </a:r>
            <a:r>
              <a:rPr lang="ru-RU" sz="1500" b="1" dirty="0" err="1" smtClean="0"/>
              <a:t>людини</a:t>
            </a:r>
            <a:r>
              <a:rPr lang="ru-RU" sz="1500" b="1" dirty="0" smtClean="0"/>
              <a:t> виду </a:t>
            </a:r>
            <a:r>
              <a:rPr lang="ru-RU" sz="1500" b="1" dirty="0" err="1" smtClean="0"/>
              <a:t>діють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мутагенними</a:t>
            </a:r>
            <a:r>
              <a:rPr lang="ru-RU" sz="1500" b="1" dirty="0" smtClean="0"/>
              <a:t> факторами (</a:t>
            </a:r>
            <a:r>
              <a:rPr lang="ru-RU" sz="1500" b="1" dirty="0" err="1" smtClean="0"/>
              <a:t>наприклад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рентгенівськими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променями</a:t>
            </a:r>
            <a:r>
              <a:rPr lang="ru-RU" sz="1500" b="1" dirty="0" smtClean="0"/>
              <a:t>), </a:t>
            </a:r>
            <a:r>
              <a:rPr lang="ru-RU" sz="1500" b="1" dirty="0" err="1" smtClean="0"/>
              <a:t>які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впливають</a:t>
            </a:r>
            <a:r>
              <a:rPr lang="ru-RU" sz="1500" b="1" dirty="0" smtClean="0"/>
              <a:t> на </a:t>
            </a:r>
            <a:r>
              <a:rPr lang="ru-RU" sz="1500" b="1" dirty="0" err="1" smtClean="0"/>
              <a:t>статеві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клітини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Внаслідок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цього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такі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самці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стають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нездатними</a:t>
            </a:r>
            <a:r>
              <a:rPr lang="ru-RU" sz="1500" b="1" dirty="0" smtClean="0"/>
              <a:t> до </a:t>
            </a:r>
            <a:r>
              <a:rPr lang="ru-RU" sz="1500" b="1" dirty="0" err="1" smtClean="0"/>
              <a:t>запліднення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їх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випускають</a:t>
            </a:r>
            <a:r>
              <a:rPr lang="ru-RU" sz="1500" b="1" dirty="0" smtClean="0"/>
              <a:t> у природу, де вони </a:t>
            </a:r>
            <a:r>
              <a:rPr lang="ru-RU" sz="1500" b="1" dirty="0" err="1" smtClean="0"/>
              <a:t>паруються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</a:t>
            </a:r>
            <a:r>
              <a:rPr lang="ru-RU" sz="1500" b="1" dirty="0" smtClean="0"/>
              <a:t> самками. </a:t>
            </a:r>
            <a:r>
              <a:rPr lang="ru-RU" sz="1500" b="1" dirty="0" err="1" smtClean="0"/>
              <a:t>Відкладені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цими</a:t>
            </a:r>
            <a:r>
              <a:rPr lang="ru-RU" sz="1500" b="1" dirty="0" smtClean="0"/>
              <a:t> самками </a:t>
            </a:r>
            <a:r>
              <a:rPr lang="ru-RU" sz="1500" b="1" dirty="0" err="1" smtClean="0"/>
              <a:t>яйця</a:t>
            </a:r>
            <a:r>
              <a:rPr lang="ru-RU" sz="1500" b="1" dirty="0" smtClean="0"/>
              <a:t> — </a:t>
            </a:r>
            <a:r>
              <a:rPr lang="ru-RU" sz="1500" b="1" dirty="0" err="1" smtClean="0"/>
              <a:t>нежиттєздатні</a:t>
            </a:r>
            <a:r>
              <a:rPr lang="ru-RU" sz="1500" b="1" dirty="0" smtClean="0"/>
              <a:t>. Так, не </a:t>
            </a:r>
            <a:r>
              <a:rPr lang="ru-RU" sz="1500" b="1" dirty="0" err="1" smtClean="0"/>
              <a:t>забруднюючи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довкілля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отрутохімікатами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можна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достатньо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ефективно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знижувати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чисельність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шкідливих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кровосисних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видів</a:t>
            </a:r>
            <a:r>
              <a:rPr lang="ru-RU" sz="1500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</TotalTime>
  <Words>499</Words>
  <Application>Microsoft Office PowerPoint</Application>
  <PresentationFormat>Экран (4:3)</PresentationFormat>
  <Paragraphs>20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Презентація з біології на тему “Причини мутацій. Модифікаційна мінливість. Норма реакції.» учениці 7(11)Б класу Бургелі Наталії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з біології на тему “Причини мутацій. Модифікаційна мінливість. Норма реакції.» учениці 7(11)Б класу Бургелі Наталії</dc:title>
  <cp:lastModifiedBy>User</cp:lastModifiedBy>
  <cp:revision>4</cp:revision>
  <dcterms:modified xsi:type="dcterms:W3CDTF">2013-10-21T21:31:17Z</dcterms:modified>
</cp:coreProperties>
</file>