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charset="0"/>
        <a:ea typeface="+mn-ea"/>
        <a:cs typeface="+mn-cs"/>
      </a:defRPr>
    </a:lvl1pPr>
    <a:lvl2pPr marL="457200" algn="l" rtl="0" fontAlgn="base">
      <a:spcBef>
        <a:spcPct val="0"/>
      </a:spcBef>
      <a:spcAft>
        <a:spcPct val="0"/>
      </a:spcAft>
      <a:defRPr kern="1200">
        <a:solidFill>
          <a:schemeClr val="tx1"/>
        </a:solidFill>
        <a:latin typeface="Tahoma" charset="0"/>
        <a:ea typeface="+mn-ea"/>
        <a:cs typeface="+mn-cs"/>
      </a:defRPr>
    </a:lvl2pPr>
    <a:lvl3pPr marL="914400" algn="l" rtl="0" fontAlgn="base">
      <a:spcBef>
        <a:spcPct val="0"/>
      </a:spcBef>
      <a:spcAft>
        <a:spcPct val="0"/>
      </a:spcAft>
      <a:defRPr kern="1200">
        <a:solidFill>
          <a:schemeClr val="tx1"/>
        </a:solidFill>
        <a:latin typeface="Tahoma" charset="0"/>
        <a:ea typeface="+mn-ea"/>
        <a:cs typeface="+mn-cs"/>
      </a:defRPr>
    </a:lvl3pPr>
    <a:lvl4pPr marL="1371600" algn="l" rtl="0" fontAlgn="base">
      <a:spcBef>
        <a:spcPct val="0"/>
      </a:spcBef>
      <a:spcAft>
        <a:spcPct val="0"/>
      </a:spcAft>
      <a:defRPr kern="1200">
        <a:solidFill>
          <a:schemeClr val="tx1"/>
        </a:solidFill>
        <a:latin typeface="Tahoma" charset="0"/>
        <a:ea typeface="+mn-ea"/>
        <a:cs typeface="+mn-cs"/>
      </a:defRPr>
    </a:lvl4pPr>
    <a:lvl5pPr marL="1828800" algn="l" rtl="0" fontAlgn="base">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ru-RU"/>
          </a:p>
        </p:txBody>
      </p:sp>
      <p:sp>
        <p:nvSpPr>
          <p:cNvPr id="8294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ru-RU"/>
          </a:p>
        </p:txBody>
      </p:sp>
      <p:sp>
        <p:nvSpPr>
          <p:cNvPr id="8294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ru-RU"/>
          </a:p>
        </p:txBody>
      </p:sp>
      <p:sp>
        <p:nvSpPr>
          <p:cNvPr id="8294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E8C9EE5E-9D45-4F92-A6AE-986C80A3AFE8}" type="slidenum">
              <a:rPr lang="ru-RU"/>
              <a:pPr/>
              <a:t>‹#›</a:t>
            </a:fld>
            <a:endParaRPr lang="ru-RU"/>
          </a:p>
        </p:txBody>
      </p:sp>
    </p:spTree>
    <p:extLst>
      <p:ext uri="{BB962C8B-B14F-4D97-AF65-F5344CB8AC3E}">
        <p14:creationId xmlns:p14="http://schemas.microsoft.com/office/powerpoint/2010/main" val="2254788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ru-RU"/>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ru-RU"/>
          </a:p>
        </p:txBody>
      </p:sp>
      <p:sp>
        <p:nvSpPr>
          <p:cNvPr id="819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ru-RU"/>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B5B2941-178F-41A2-BBA3-C92E1DEA77E8}" type="slidenum">
              <a:rPr lang="ru-RU"/>
              <a:pPr/>
              <a:t>‹#›</a:t>
            </a:fld>
            <a:endParaRPr lang="ru-RU"/>
          </a:p>
        </p:txBody>
      </p:sp>
    </p:spTree>
    <p:extLst>
      <p:ext uri="{BB962C8B-B14F-4D97-AF65-F5344CB8AC3E}">
        <p14:creationId xmlns:p14="http://schemas.microsoft.com/office/powerpoint/2010/main" val="21822747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604BDF-55C9-4ED7-AA4B-081236790D2A}" type="slidenum">
              <a:rPr lang="ru-RU"/>
              <a:pPr/>
              <a:t>1</a:t>
            </a:fld>
            <a:endParaRPr lang="ru-RU"/>
          </a:p>
        </p:txBody>
      </p:sp>
      <p:sp>
        <p:nvSpPr>
          <p:cNvPr id="83970" name="Rectangle 2"/>
          <p:cNvSpPr>
            <a:spLocks noRo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54C378-47F8-4BC9-B6B7-3F6DB55E2D45}" type="slidenum">
              <a:rPr lang="ru-RU"/>
              <a:pPr/>
              <a:t>10</a:t>
            </a:fld>
            <a:endParaRPr lang="ru-RU"/>
          </a:p>
        </p:txBody>
      </p:sp>
      <p:sp>
        <p:nvSpPr>
          <p:cNvPr id="93186" name="Rectangle 2"/>
          <p:cNvSpPr>
            <a:spLocks noRo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0CE56E-766D-4549-B81F-9AC8FDE0A17C}" type="slidenum">
              <a:rPr lang="ru-RU"/>
              <a:pPr/>
              <a:t>11</a:t>
            </a:fld>
            <a:endParaRPr lang="ru-RU"/>
          </a:p>
        </p:txBody>
      </p:sp>
      <p:sp>
        <p:nvSpPr>
          <p:cNvPr id="94210" name="Rectangle 2"/>
          <p:cNvSpPr>
            <a:spLocks noRo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9B840F-2760-49B2-BA4B-935EA1EBB95A}" type="slidenum">
              <a:rPr lang="ru-RU"/>
              <a:pPr/>
              <a:t>12</a:t>
            </a:fld>
            <a:endParaRPr lang="ru-RU"/>
          </a:p>
        </p:txBody>
      </p:sp>
      <p:sp>
        <p:nvSpPr>
          <p:cNvPr id="96258" name="Rectangle 2"/>
          <p:cNvSpPr>
            <a:spLocks noRo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D72A9B-14CB-4DF6-8598-3037EFDA802B}" type="slidenum">
              <a:rPr lang="ru-RU"/>
              <a:pPr/>
              <a:t>2</a:t>
            </a:fld>
            <a:endParaRPr lang="ru-RU"/>
          </a:p>
        </p:txBody>
      </p:sp>
      <p:sp>
        <p:nvSpPr>
          <p:cNvPr id="84994" name="Rectangle 2"/>
          <p:cNvSpPr>
            <a:spLocks noRo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914A99-8500-4FA8-A855-0AE048F61B8E}" type="slidenum">
              <a:rPr lang="ru-RU"/>
              <a:pPr/>
              <a:t>3</a:t>
            </a:fld>
            <a:endParaRPr lang="ru-RU"/>
          </a:p>
        </p:txBody>
      </p:sp>
      <p:sp>
        <p:nvSpPr>
          <p:cNvPr id="86018" name="Rectangle 2"/>
          <p:cNvSpPr>
            <a:spLocks noRo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61B2B7-75A1-4047-BAE4-020A51F489A9}" type="slidenum">
              <a:rPr lang="ru-RU"/>
              <a:pPr/>
              <a:t>4</a:t>
            </a:fld>
            <a:endParaRPr lang="ru-RU"/>
          </a:p>
        </p:txBody>
      </p:sp>
      <p:sp>
        <p:nvSpPr>
          <p:cNvPr id="87042" name="Rectangle 2"/>
          <p:cNvSpPr>
            <a:spLocks noRo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BBC981-DED5-4EB0-AA0B-E97B41707A8E}" type="slidenum">
              <a:rPr lang="ru-RU"/>
              <a:pPr/>
              <a:t>5</a:t>
            </a:fld>
            <a:endParaRPr lang="ru-RU"/>
          </a:p>
        </p:txBody>
      </p:sp>
      <p:sp>
        <p:nvSpPr>
          <p:cNvPr id="88066" name="Rectangle 2"/>
          <p:cNvSpPr>
            <a:spLocks noRo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52428A-415D-4705-B79A-2ABA552FB15F}" type="slidenum">
              <a:rPr lang="ru-RU"/>
              <a:pPr/>
              <a:t>6</a:t>
            </a:fld>
            <a:endParaRPr lang="ru-RU"/>
          </a:p>
        </p:txBody>
      </p:sp>
      <p:sp>
        <p:nvSpPr>
          <p:cNvPr id="89090" name="Rectangle 2"/>
          <p:cNvSpPr>
            <a:spLocks noRo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43BA86-657D-4041-B634-CD3DC2B4F8C4}" type="slidenum">
              <a:rPr lang="ru-RU"/>
              <a:pPr/>
              <a:t>7</a:t>
            </a:fld>
            <a:endParaRPr lang="ru-RU"/>
          </a:p>
        </p:txBody>
      </p:sp>
      <p:sp>
        <p:nvSpPr>
          <p:cNvPr id="90114" name="Rectangle 2"/>
          <p:cNvSpPr>
            <a:spLocks noRo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C958B6-D730-4399-9ACB-C2E280D8AEF1}" type="slidenum">
              <a:rPr lang="ru-RU"/>
              <a:pPr/>
              <a:t>8</a:t>
            </a:fld>
            <a:endParaRPr lang="ru-RU"/>
          </a:p>
        </p:txBody>
      </p:sp>
      <p:sp>
        <p:nvSpPr>
          <p:cNvPr id="91138" name="Rectangle 2"/>
          <p:cNvSpPr>
            <a:spLocks noRo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3AF00C-E8F6-43E5-8D2C-3726377FEB17}" type="slidenum">
              <a:rPr lang="ru-RU"/>
              <a:pPr/>
              <a:t>9</a:t>
            </a:fld>
            <a:endParaRPr lang="ru-RU"/>
          </a:p>
        </p:txBody>
      </p:sp>
      <p:sp>
        <p:nvSpPr>
          <p:cNvPr id="92162" name="Rectangle 2"/>
          <p:cNvSpPr>
            <a:spLocks noRo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9874"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ru-RU" noProof="0" smtClean="0"/>
              <a:t>Образец заголовка</a:t>
            </a:r>
          </a:p>
        </p:txBody>
      </p:sp>
      <p:sp>
        <p:nvSpPr>
          <p:cNvPr id="79875"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ru-RU" noProof="0" smtClean="0"/>
              <a:t>Образец подзаголовка</a:t>
            </a:r>
          </a:p>
        </p:txBody>
      </p:sp>
      <p:sp>
        <p:nvSpPr>
          <p:cNvPr id="79876"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9877" name="Rectangle 5"/>
          <p:cNvSpPr>
            <a:spLocks noGrp="1" noChangeArrowheads="1"/>
          </p:cNvSpPr>
          <p:nvPr>
            <p:ph type="ftr" sz="quarter" idx="3"/>
          </p:nvPr>
        </p:nvSpPr>
        <p:spPr/>
        <p:txBody>
          <a:bodyPr/>
          <a:lstStyle>
            <a:lvl1pPr>
              <a:defRPr/>
            </a:lvl1pPr>
          </a:lstStyle>
          <a:p>
            <a:endParaRPr lang="ru-RU"/>
          </a:p>
        </p:txBody>
      </p:sp>
      <p:sp>
        <p:nvSpPr>
          <p:cNvPr id="79878" name="Rectangle 6"/>
          <p:cNvSpPr>
            <a:spLocks noGrp="1" noChangeArrowheads="1"/>
          </p:cNvSpPr>
          <p:nvPr>
            <p:ph type="sldNum" sz="quarter" idx="4"/>
          </p:nvPr>
        </p:nvSpPr>
        <p:spPr/>
        <p:txBody>
          <a:bodyPr/>
          <a:lstStyle>
            <a:lvl1pPr>
              <a:defRPr/>
            </a:lvl1pPr>
          </a:lstStyle>
          <a:p>
            <a:fld id="{D4BC33FF-9E9B-42C4-8D47-A2E57715104C}" type="slidenum">
              <a:rPr lang="ru-RU"/>
              <a:pPr/>
              <a:t>‹#›</a:t>
            </a:fld>
            <a:endParaRPr lang="ru-RU"/>
          </a:p>
        </p:txBody>
      </p:sp>
      <p:sp>
        <p:nvSpPr>
          <p:cNvPr id="79879" name="Rectangle 7"/>
          <p:cNvSpPr>
            <a:spLocks noGrp="1" noChangeArrowheads="1"/>
          </p:cNvSpPr>
          <p:nvPr>
            <p:ph type="dt" sz="quarter" idx="2"/>
          </p:nvPr>
        </p:nvSpPr>
        <p:spPr/>
        <p:txBody>
          <a:bodyPr/>
          <a:lstStyle>
            <a:lvl1pPr>
              <a:defRPr/>
            </a:lvl1p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F5E68C3-6C44-49F4-B133-37B54A93985F}" type="slidenum">
              <a:rPr lang="ru-RU"/>
              <a:pPr/>
              <a:t>‹#›</a:t>
            </a:fld>
            <a:endParaRPr lang="ru-RU"/>
          </a:p>
        </p:txBody>
      </p:sp>
    </p:spTree>
    <p:extLst>
      <p:ext uri="{BB962C8B-B14F-4D97-AF65-F5344CB8AC3E}">
        <p14:creationId xmlns:p14="http://schemas.microsoft.com/office/powerpoint/2010/main" val="168689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92100"/>
            <a:ext cx="2057400" cy="57277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92100"/>
            <a:ext cx="6019800" cy="57277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9081A54-6970-40EB-B286-20CA827F42F2}" type="slidenum">
              <a:rPr lang="ru-RU"/>
              <a:pPr/>
              <a:t>‹#›</a:t>
            </a:fld>
            <a:endParaRPr lang="ru-RU"/>
          </a:p>
        </p:txBody>
      </p:sp>
    </p:spTree>
    <p:extLst>
      <p:ext uri="{BB962C8B-B14F-4D97-AF65-F5344CB8AC3E}">
        <p14:creationId xmlns:p14="http://schemas.microsoft.com/office/powerpoint/2010/main" val="3058450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Заголовок и четыре объекта">
    <p:spTree>
      <p:nvGrpSpPr>
        <p:cNvPr id="1" name=""/>
        <p:cNvGrpSpPr/>
        <p:nvPr/>
      </p:nvGrpSpPr>
      <p:grpSpPr>
        <a:xfrm>
          <a:off x="0" y="0"/>
          <a:ext cx="0" cy="0"/>
          <a:chOff x="0" y="0"/>
          <a:chExt cx="0" cy="0"/>
        </a:xfrm>
      </p:grpSpPr>
      <p:sp>
        <p:nvSpPr>
          <p:cNvPr id="2" name="Заголовок 1"/>
          <p:cNvSpPr>
            <a:spLocks noGrp="1"/>
          </p:cNvSpPr>
          <p:nvPr>
            <p:ph type="title" sz="quarter"/>
          </p:nvPr>
        </p:nvSpPr>
        <p:spPr>
          <a:xfrm>
            <a:off x="457200" y="292100"/>
            <a:ext cx="8229600" cy="1384300"/>
          </a:xfrm>
        </p:spPr>
        <p:txBody>
          <a:bodyPr/>
          <a:lstStyle/>
          <a:p>
            <a:r>
              <a:rPr lang="ru-RU" smtClean="0"/>
              <a:t>Образец заголовка</a:t>
            </a:r>
            <a:endParaRPr lang="ru-RU"/>
          </a:p>
        </p:txBody>
      </p:sp>
      <p:sp>
        <p:nvSpPr>
          <p:cNvPr id="3" name="Объект 2"/>
          <p:cNvSpPr>
            <a:spLocks noGrp="1"/>
          </p:cNvSpPr>
          <p:nvPr>
            <p:ph sz="quarter" idx="1"/>
          </p:nvPr>
        </p:nvSpPr>
        <p:spPr>
          <a:xfrm>
            <a:off x="457200" y="1905000"/>
            <a:ext cx="4038600" cy="1981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quarter" idx="2"/>
          </p:nvPr>
        </p:nvSpPr>
        <p:spPr>
          <a:xfrm>
            <a:off x="4648200" y="1905000"/>
            <a:ext cx="4038600" cy="1981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Объект 4"/>
          <p:cNvSpPr>
            <a:spLocks noGrp="1"/>
          </p:cNvSpPr>
          <p:nvPr>
            <p:ph sz="quarter" idx="3"/>
          </p:nvPr>
        </p:nvSpPr>
        <p:spPr>
          <a:xfrm>
            <a:off x="457200" y="4038600"/>
            <a:ext cx="4038600" cy="1981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Объект 5"/>
          <p:cNvSpPr>
            <a:spLocks noGrp="1"/>
          </p:cNvSpPr>
          <p:nvPr>
            <p:ph sz="quarter" idx="4"/>
          </p:nvPr>
        </p:nvSpPr>
        <p:spPr>
          <a:xfrm>
            <a:off x="4648200" y="4038600"/>
            <a:ext cx="4038600" cy="1981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a:xfrm>
            <a:off x="457200" y="6245225"/>
            <a:ext cx="2133600" cy="476250"/>
          </a:xfrm>
        </p:spPr>
        <p:txBody>
          <a:bodyPr/>
          <a:lstStyle>
            <a:lvl1pPr>
              <a:defRPr/>
            </a:lvl1pPr>
          </a:lstStyle>
          <a:p>
            <a:endParaRPr lang="ru-RU"/>
          </a:p>
        </p:txBody>
      </p:sp>
      <p:sp>
        <p:nvSpPr>
          <p:cNvPr id="8" name="Нижний колонтитул 7"/>
          <p:cNvSpPr>
            <a:spLocks noGrp="1"/>
          </p:cNvSpPr>
          <p:nvPr>
            <p:ph type="ftr" sz="quarter" idx="11"/>
          </p:nvPr>
        </p:nvSpPr>
        <p:spPr>
          <a:xfrm>
            <a:off x="3124200" y="6245225"/>
            <a:ext cx="2895600" cy="476250"/>
          </a:xfrm>
        </p:spPr>
        <p:txBody>
          <a:bodyPr/>
          <a:lstStyle>
            <a:lvl1pPr>
              <a:defRPr/>
            </a:lvl1pPr>
          </a:lstStyle>
          <a:p>
            <a:endParaRPr lang="ru-RU"/>
          </a:p>
        </p:txBody>
      </p:sp>
      <p:sp>
        <p:nvSpPr>
          <p:cNvPr id="9" name="Номер слайда 8"/>
          <p:cNvSpPr>
            <a:spLocks noGrp="1"/>
          </p:cNvSpPr>
          <p:nvPr>
            <p:ph type="sldNum" sz="quarter" idx="12"/>
          </p:nvPr>
        </p:nvSpPr>
        <p:spPr>
          <a:xfrm>
            <a:off x="6553200" y="6245225"/>
            <a:ext cx="2133600" cy="476250"/>
          </a:xfrm>
        </p:spPr>
        <p:txBody>
          <a:bodyPr/>
          <a:lstStyle>
            <a:lvl1pPr>
              <a:defRPr/>
            </a:lvl1pPr>
          </a:lstStyle>
          <a:p>
            <a:fld id="{AD4FCFDE-1CF3-47D5-B093-C20E464B95C6}" type="slidenum">
              <a:rPr lang="ru-RU"/>
              <a:pPr/>
              <a:t>‹#›</a:t>
            </a:fld>
            <a:endParaRPr lang="ru-RU"/>
          </a:p>
        </p:txBody>
      </p:sp>
    </p:spTree>
    <p:extLst>
      <p:ext uri="{BB962C8B-B14F-4D97-AF65-F5344CB8AC3E}">
        <p14:creationId xmlns:p14="http://schemas.microsoft.com/office/powerpoint/2010/main" val="11732990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92100"/>
            <a:ext cx="8229600" cy="13843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905000"/>
            <a:ext cx="40386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905000"/>
            <a:ext cx="40386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5225"/>
            <a:ext cx="2133600" cy="476250"/>
          </a:xfrm>
        </p:spPr>
        <p:txBody>
          <a:bodyPr/>
          <a:lstStyle>
            <a:lvl1pPr>
              <a:defRPr/>
            </a:lvl1pPr>
          </a:lstStyle>
          <a:p>
            <a:endParaRPr lang="ru-RU"/>
          </a:p>
        </p:txBody>
      </p:sp>
      <p:sp>
        <p:nvSpPr>
          <p:cNvPr id="6" name="Нижний колонтитул 5"/>
          <p:cNvSpPr>
            <a:spLocks noGrp="1"/>
          </p:cNvSpPr>
          <p:nvPr>
            <p:ph type="ftr" sz="quarter" idx="11"/>
          </p:nvPr>
        </p:nvSpPr>
        <p:spPr>
          <a:xfrm>
            <a:off x="3124200" y="6245225"/>
            <a:ext cx="2895600" cy="476250"/>
          </a:xfrm>
        </p:spPr>
        <p:txBody>
          <a:bodyPr/>
          <a:lstStyle>
            <a:lvl1pPr>
              <a:defRPr/>
            </a:lvl1pPr>
          </a:lstStyle>
          <a:p>
            <a:endParaRPr lang="ru-RU"/>
          </a:p>
        </p:txBody>
      </p:sp>
      <p:sp>
        <p:nvSpPr>
          <p:cNvPr id="7" name="Номер слайда 6"/>
          <p:cNvSpPr>
            <a:spLocks noGrp="1"/>
          </p:cNvSpPr>
          <p:nvPr>
            <p:ph type="sldNum" sz="quarter" idx="12"/>
          </p:nvPr>
        </p:nvSpPr>
        <p:spPr>
          <a:xfrm>
            <a:off x="6553200" y="6245225"/>
            <a:ext cx="2133600" cy="476250"/>
          </a:xfrm>
        </p:spPr>
        <p:txBody>
          <a:bodyPr/>
          <a:lstStyle>
            <a:lvl1pPr>
              <a:defRPr/>
            </a:lvl1pPr>
          </a:lstStyle>
          <a:p>
            <a:fld id="{3F0C1479-B447-4A27-AD1D-28FB0AD15EDD}" type="slidenum">
              <a:rPr lang="ru-RU"/>
              <a:pPr/>
              <a:t>‹#›</a:t>
            </a:fld>
            <a:endParaRPr lang="ru-RU"/>
          </a:p>
        </p:txBody>
      </p:sp>
    </p:spTree>
    <p:extLst>
      <p:ext uri="{BB962C8B-B14F-4D97-AF65-F5344CB8AC3E}">
        <p14:creationId xmlns:p14="http://schemas.microsoft.com/office/powerpoint/2010/main" val="197808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83F6B4E-C966-4663-967F-3B5D3E3A2F6A}" type="slidenum">
              <a:rPr lang="ru-RU"/>
              <a:pPr/>
              <a:t>‹#›</a:t>
            </a:fld>
            <a:endParaRPr lang="ru-RU"/>
          </a:p>
        </p:txBody>
      </p:sp>
    </p:spTree>
    <p:extLst>
      <p:ext uri="{BB962C8B-B14F-4D97-AF65-F5344CB8AC3E}">
        <p14:creationId xmlns:p14="http://schemas.microsoft.com/office/powerpoint/2010/main" val="2913870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BCDE103-14E3-40DA-93FD-FF508C3929D8}" type="slidenum">
              <a:rPr lang="ru-RU"/>
              <a:pPr/>
              <a:t>‹#›</a:t>
            </a:fld>
            <a:endParaRPr lang="ru-RU"/>
          </a:p>
        </p:txBody>
      </p:sp>
    </p:spTree>
    <p:extLst>
      <p:ext uri="{BB962C8B-B14F-4D97-AF65-F5344CB8AC3E}">
        <p14:creationId xmlns:p14="http://schemas.microsoft.com/office/powerpoint/2010/main" val="3738613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FE525D39-FDC7-4757-B94D-AA1E3AB572B0}" type="slidenum">
              <a:rPr lang="ru-RU"/>
              <a:pPr/>
              <a:t>‹#›</a:t>
            </a:fld>
            <a:endParaRPr lang="ru-RU"/>
          </a:p>
        </p:txBody>
      </p:sp>
    </p:spTree>
    <p:extLst>
      <p:ext uri="{BB962C8B-B14F-4D97-AF65-F5344CB8AC3E}">
        <p14:creationId xmlns:p14="http://schemas.microsoft.com/office/powerpoint/2010/main" val="2611829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25FD48CD-6380-4A32-8F9D-E35966B62008}" type="slidenum">
              <a:rPr lang="ru-RU"/>
              <a:pPr/>
              <a:t>‹#›</a:t>
            </a:fld>
            <a:endParaRPr lang="ru-RU"/>
          </a:p>
        </p:txBody>
      </p:sp>
    </p:spTree>
    <p:extLst>
      <p:ext uri="{BB962C8B-B14F-4D97-AF65-F5344CB8AC3E}">
        <p14:creationId xmlns:p14="http://schemas.microsoft.com/office/powerpoint/2010/main" val="3809192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95EBC9D4-A36F-43E5-80AB-01CF830944E8}" type="slidenum">
              <a:rPr lang="ru-RU"/>
              <a:pPr/>
              <a:t>‹#›</a:t>
            </a:fld>
            <a:endParaRPr lang="ru-RU"/>
          </a:p>
        </p:txBody>
      </p:sp>
    </p:spTree>
    <p:extLst>
      <p:ext uri="{BB962C8B-B14F-4D97-AF65-F5344CB8AC3E}">
        <p14:creationId xmlns:p14="http://schemas.microsoft.com/office/powerpoint/2010/main" val="69536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D5836B6E-39E9-4881-B0B9-206BFD9694A9}" type="slidenum">
              <a:rPr lang="ru-RU"/>
              <a:pPr/>
              <a:t>‹#›</a:t>
            </a:fld>
            <a:endParaRPr lang="ru-RU"/>
          </a:p>
        </p:txBody>
      </p:sp>
    </p:spTree>
    <p:extLst>
      <p:ext uri="{BB962C8B-B14F-4D97-AF65-F5344CB8AC3E}">
        <p14:creationId xmlns:p14="http://schemas.microsoft.com/office/powerpoint/2010/main" val="859802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2E30D18D-B01E-4CB5-8A74-EB36EA042020}" type="slidenum">
              <a:rPr lang="ru-RU"/>
              <a:pPr/>
              <a:t>‹#›</a:t>
            </a:fld>
            <a:endParaRPr lang="ru-RU"/>
          </a:p>
        </p:txBody>
      </p:sp>
    </p:spTree>
    <p:extLst>
      <p:ext uri="{BB962C8B-B14F-4D97-AF65-F5344CB8AC3E}">
        <p14:creationId xmlns:p14="http://schemas.microsoft.com/office/powerpoint/2010/main" val="2155623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13F0A697-D2CA-41B8-9958-84D1FA75EC6D}" type="slidenum">
              <a:rPr lang="ru-RU"/>
              <a:pPr/>
              <a:t>‹#›</a:t>
            </a:fld>
            <a:endParaRPr lang="ru-RU"/>
          </a:p>
        </p:txBody>
      </p:sp>
    </p:spTree>
    <p:extLst>
      <p:ext uri="{BB962C8B-B14F-4D97-AF65-F5344CB8AC3E}">
        <p14:creationId xmlns:p14="http://schemas.microsoft.com/office/powerpoint/2010/main" val="2659393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78851"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885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endParaRPr lang="ru-RU"/>
          </a:p>
        </p:txBody>
      </p:sp>
      <p:sp>
        <p:nvSpPr>
          <p:cNvPr id="788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endParaRPr lang="ru-RU"/>
          </a:p>
        </p:txBody>
      </p:sp>
      <p:sp>
        <p:nvSpPr>
          <p:cNvPr id="788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fld id="{031C6F56-FB35-439E-917C-AA2FDD2AA479}" type="slidenum">
              <a:rPr lang="ru-RU"/>
              <a:pPr/>
              <a:t>‹#›</a:t>
            </a:fld>
            <a:endParaRPr lang="ru-RU"/>
          </a:p>
        </p:txBody>
      </p:sp>
    </p:spTree>
  </p:cSld>
  <p:clrMap bg1="dk2" tx1="lt1" bg2="dk1"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Lst>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charset="0"/>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Font typeface="Tahoma" charset="0"/>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uk.wikipedia.org/wiki/%D0%A4%D0%B0%D0%B9%D0%BB:Cofein.pn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1557338"/>
            <a:ext cx="7772400" cy="1727200"/>
          </a:xfrm>
        </p:spPr>
        <p:txBody>
          <a:bodyPr/>
          <a:lstStyle/>
          <a:p>
            <a:r>
              <a:rPr lang="uk-UA" sz="9500" b="1"/>
              <a:t>Кофеїн</a:t>
            </a:r>
            <a:r>
              <a:rPr lang="uk-UA"/>
              <a:t>	</a:t>
            </a:r>
            <a:endParaRPr lang="ru-RU"/>
          </a:p>
        </p:txBody>
      </p:sp>
      <p:sp>
        <p:nvSpPr>
          <p:cNvPr id="2051" name="Rectangle 3"/>
          <p:cNvSpPr>
            <a:spLocks noGrp="1" noChangeArrowheads="1"/>
          </p:cNvSpPr>
          <p:nvPr>
            <p:ph type="subTitle" idx="1"/>
          </p:nvPr>
        </p:nvSpPr>
        <p:spPr>
          <a:xfrm>
            <a:off x="1258888" y="3933825"/>
            <a:ext cx="6913562" cy="2592388"/>
          </a:xfrm>
        </p:spPr>
        <p:txBody>
          <a:bodyPr/>
          <a:lstStyle/>
          <a:p>
            <a:r>
              <a:rPr lang="uk-UA" sz="5500" b="1" i="1"/>
              <a:t>Роботу виконав учень 11-В класу Журов Денис</a:t>
            </a:r>
            <a:endParaRPr lang="ru-RU" sz="5500" b="1" i="1"/>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a:xfrm>
            <a:off x="457200" y="292100"/>
            <a:ext cx="8229600" cy="1192213"/>
          </a:xfrm>
        </p:spPr>
        <p:txBody>
          <a:bodyPr/>
          <a:lstStyle/>
          <a:p>
            <a:r>
              <a:rPr lang="uk-UA" b="1"/>
              <a:t>Дія на організм людини</a:t>
            </a:r>
            <a:endParaRPr lang="ru-RU" b="1"/>
          </a:p>
        </p:txBody>
      </p:sp>
      <p:sp>
        <p:nvSpPr>
          <p:cNvPr id="11269" name="Rectangle 5"/>
          <p:cNvSpPr>
            <a:spLocks noGrp="1" noChangeArrowheads="1"/>
          </p:cNvSpPr>
          <p:nvPr>
            <p:ph type="body" sz="half" idx="1"/>
          </p:nvPr>
        </p:nvSpPr>
        <p:spPr>
          <a:xfrm>
            <a:off x="457200" y="1905000"/>
            <a:ext cx="8507413" cy="4692650"/>
          </a:xfrm>
        </p:spPr>
        <p:txBody>
          <a:bodyPr/>
          <a:lstStyle/>
          <a:p>
            <a:pPr>
              <a:lnSpc>
                <a:spcPct val="90000"/>
              </a:lnSpc>
            </a:pPr>
            <a:r>
              <a:rPr lang="ru-RU" sz="2800" b="1"/>
              <a:t>Молекула кофеїну структурно подібна до молекули аденозину, і може зв’язуватись із специфічними аденозиновими рецепторами мозку. Аденозин зменшує процеси збудження в мозку, відповідно заміщення його кофеїном призводить до стимулюючого ефекту. При тривалому вживанні кофеїну можливе утворення в клітинах мозку нових аденозинових рецепторів, внаслідок чого дія кофеїну послаблюється.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5"/>
          <p:cNvSpPr>
            <a:spLocks noGrp="1" noChangeArrowheads="1"/>
          </p:cNvSpPr>
          <p:nvPr>
            <p:ph type="body" sz="half" idx="1"/>
          </p:nvPr>
        </p:nvSpPr>
        <p:spPr>
          <a:xfrm>
            <a:off x="250825" y="188913"/>
            <a:ext cx="4244975" cy="6480175"/>
          </a:xfrm>
        </p:spPr>
        <p:txBody>
          <a:bodyPr/>
          <a:lstStyle/>
          <a:p>
            <a:pPr>
              <a:lnSpc>
                <a:spcPct val="90000"/>
              </a:lnSpc>
            </a:pPr>
            <a:r>
              <a:rPr lang="ru-RU" sz="2200" b="1"/>
              <a:t>Разом з тим, при раптовому припиненні вживання кофеїну аденозин займає всі доступні рецептори, що може привести до підсилення гальмування з явищами втоми, сонливості, нудоти, депресії тощо. Ці симптоми проявляються через 12-24 години після припинення вживання кофеїну і можуть тривати від одного до п’яти днів. При цьому анальгетики, наприклад, аспірин, можуть полегшувати головний біль, так само як і невеликі дози кофеїну. </a:t>
            </a:r>
          </a:p>
        </p:txBody>
      </p:sp>
      <p:pic>
        <p:nvPicPr>
          <p:cNvPr id="12295" name="Picture 7" descr="42424558"/>
          <p:cNvPicPr>
            <a:picLocks noChangeAspect="1" noChangeArrowheads="1"/>
          </p:cNvPicPr>
          <p:nvPr>
            <p:ph sz="half" idx="2"/>
          </p:nvPr>
        </p:nvPicPr>
        <p:blipFill>
          <a:blip r:embed="rId3">
            <a:extLst>
              <a:ext uri="{28A0092B-C50C-407E-A947-70E740481C1C}">
                <a14:useLocalDpi xmlns:a14="http://schemas.microsoft.com/office/drawing/2010/main"/>
              </a:ext>
            </a:extLst>
          </a:blip>
          <a:srcRect/>
          <a:stretch>
            <a:fillRect/>
          </a:stretch>
        </p:blipFill>
        <p:spPr>
          <a:xfrm>
            <a:off x="4659313" y="836613"/>
            <a:ext cx="4233862" cy="5183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ru-RU" b="1"/>
              <a:t>Смертельна доза</a:t>
            </a:r>
          </a:p>
        </p:txBody>
      </p:sp>
      <p:sp>
        <p:nvSpPr>
          <p:cNvPr id="14339" name="Rectangle 3"/>
          <p:cNvSpPr>
            <a:spLocks noGrp="1" noChangeArrowheads="1"/>
          </p:cNvSpPr>
          <p:nvPr>
            <p:ph type="body" idx="1"/>
          </p:nvPr>
        </p:nvSpPr>
        <p:spPr>
          <a:xfrm>
            <a:off x="179388" y="1905000"/>
            <a:ext cx="8507412" cy="4764088"/>
          </a:xfrm>
        </p:spPr>
        <p:txBody>
          <a:bodyPr/>
          <a:lstStyle/>
          <a:p>
            <a:pPr>
              <a:lnSpc>
                <a:spcPct val="90000"/>
              </a:lnSpc>
            </a:pPr>
            <a:r>
              <a:rPr lang="ru-RU" sz="2500" b="1"/>
              <a:t>Мінімальна смертельна доза кофеїну складає 3200 мг із введенням прямо у кров. LD50 для кофеїну встановлено на рівні 13-19г перорально для середньої дорослої людини. LD50 для кофеїну залежить від ваги та індивідуальної чутливості і становить 150—200мг на 1кг маси тіла, що відповідає приблизно 140—180 чашкам кави для дорослої людини протягом відрізку часу, що залежить від періоду напів-виведення кофеїну з організму. Період напів-виведення становить від 3,5 до 10 годин, для дорослих людей — в середньому 5 годин.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7"/>
          <p:cNvSpPr>
            <a:spLocks noGrp="1" noChangeArrowheads="1"/>
          </p:cNvSpPr>
          <p:nvPr>
            <p:ph type="title" sz="quarter"/>
          </p:nvPr>
        </p:nvSpPr>
        <p:spPr>
          <a:xfrm>
            <a:off x="179388" y="188913"/>
            <a:ext cx="8229600" cy="1384300"/>
          </a:xfrm>
        </p:spPr>
        <p:txBody>
          <a:bodyPr/>
          <a:lstStyle/>
          <a:p>
            <a:r>
              <a:rPr lang="uk-UA" b="1"/>
              <a:t>Кофеїн</a:t>
            </a:r>
            <a:endParaRPr lang="ru-RU" b="1"/>
          </a:p>
        </p:txBody>
      </p:sp>
      <p:pic>
        <p:nvPicPr>
          <p:cNvPr id="3084" name="Picture 12" descr="1307"/>
          <p:cNvPicPr>
            <a:picLocks noChangeAspect="1" noChangeArrowheads="1"/>
          </p:cNvPicPr>
          <p:nvPr>
            <p:ph sz="quarter" idx="1"/>
          </p:nvPr>
        </p:nvPicPr>
        <p:blipFill>
          <a:blip r:embed="rId3" cstate="email">
            <a:extLst>
              <a:ext uri="{28A0092B-C50C-407E-A947-70E740481C1C}">
                <a14:useLocalDpi xmlns:a14="http://schemas.microsoft.com/office/drawing/2010/main"/>
              </a:ext>
            </a:extLst>
          </a:blip>
          <a:srcRect/>
          <a:stretch>
            <a:fillRect/>
          </a:stretch>
        </p:blipFill>
        <p:spPr>
          <a:xfrm>
            <a:off x="900113" y="1422400"/>
            <a:ext cx="2519362" cy="2466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085" name="Picture 13" descr="a_small_cup_of_coffee_after"/>
          <p:cNvPicPr>
            <a:picLocks noChangeAspect="1" noChangeArrowheads="1"/>
          </p:cNvPicPr>
          <p:nvPr>
            <p:ph sz="quarter" idx="3"/>
          </p:nvPr>
        </p:nvPicPr>
        <p:blipFill>
          <a:blip r:embed="rId4" cstate="email">
            <a:extLst>
              <a:ext uri="{28A0092B-C50C-407E-A947-70E740481C1C}">
                <a14:useLocalDpi xmlns:a14="http://schemas.microsoft.com/office/drawing/2010/main"/>
              </a:ext>
            </a:extLst>
          </a:blip>
          <a:srcRect/>
          <a:stretch>
            <a:fillRect/>
          </a:stretch>
        </p:blipFill>
        <p:spPr>
          <a:xfrm>
            <a:off x="1146175" y="4025900"/>
            <a:ext cx="3354388" cy="2514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086" name="Picture 14" descr="Roasted_coffee_beans"/>
          <p:cNvPicPr>
            <a:picLocks noChangeAspect="1" noChangeArrowheads="1"/>
          </p:cNvPicPr>
          <p:nvPr>
            <p:ph sz="quarter" idx="2"/>
          </p:nvPr>
        </p:nvPicPr>
        <p:blipFill>
          <a:blip r:embed="rId5" cstate="email">
            <a:extLst>
              <a:ext uri="{28A0092B-C50C-407E-A947-70E740481C1C}">
                <a14:useLocalDpi xmlns:a14="http://schemas.microsoft.com/office/drawing/2010/main"/>
              </a:ext>
            </a:extLst>
          </a:blip>
          <a:srcRect/>
          <a:stretch>
            <a:fillRect/>
          </a:stretch>
        </p:blipFill>
        <p:spPr>
          <a:xfrm>
            <a:off x="5003800" y="836613"/>
            <a:ext cx="3313113" cy="24844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087" name="Picture 15" descr="caffeine"/>
          <p:cNvPicPr>
            <a:picLocks noChangeAspect="1" noChangeArrowheads="1"/>
          </p:cNvPicPr>
          <p:nvPr>
            <p:ph sz="quarter" idx="4"/>
          </p:nvPr>
        </p:nvPicPr>
        <p:blipFill>
          <a:blip r:embed="rId6" cstate="email">
            <a:extLst>
              <a:ext uri="{28A0092B-C50C-407E-A947-70E740481C1C}">
                <a14:useLocalDpi xmlns:a14="http://schemas.microsoft.com/office/drawing/2010/main"/>
              </a:ext>
            </a:extLst>
          </a:blip>
          <a:srcRect/>
          <a:stretch>
            <a:fillRect/>
          </a:stretch>
        </p:blipFill>
        <p:spPr>
          <a:xfrm>
            <a:off x="5364163" y="3860800"/>
            <a:ext cx="3416300" cy="26971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noGrp="1" noChangeArrowheads="1"/>
          </p:cNvSpPr>
          <p:nvPr>
            <p:ph type="body" sz="half" idx="1"/>
          </p:nvPr>
        </p:nvSpPr>
        <p:spPr>
          <a:xfrm>
            <a:off x="457200" y="188913"/>
            <a:ext cx="4038600" cy="6480175"/>
          </a:xfrm>
        </p:spPr>
        <p:txBody>
          <a:bodyPr/>
          <a:lstStyle/>
          <a:p>
            <a:pPr>
              <a:lnSpc>
                <a:spcPct val="90000"/>
              </a:lnSpc>
            </a:pPr>
            <a:r>
              <a:rPr lang="ru-RU" sz="2000" b="1"/>
              <a:t>Кофеїн</a:t>
            </a:r>
            <a:r>
              <a:rPr lang="ru-RU" sz="2000"/>
              <a:t> — </a:t>
            </a:r>
            <a:r>
              <a:rPr lang="ru-RU" sz="2300" b="1"/>
              <a:t>ксантиновий алкалоїд, знаходиться у листі бобів кавового дерева, чаю, мате, ягодах гуарани, а також у невеликих кількостях у какао та горіхах кола. Стимулятор центральної нервової системи, компонент тонізуючих напоїв та полегшуючих дихання лікарських засобів. У рослинах кофеїн відіграє роль природнього пестициду, який паралізує та вбиває комах-паразитів. </a:t>
            </a:r>
          </a:p>
        </p:txBody>
      </p:sp>
      <p:pic>
        <p:nvPicPr>
          <p:cNvPr id="4103" name="Picture 7" descr="449px-Coffee_beans"/>
          <p:cNvPicPr>
            <a:picLocks noChangeAspect="1" noChangeArrowheads="1"/>
          </p:cNvPicPr>
          <p:nvPr>
            <p:ph sz="half" idx="2"/>
          </p:nvPr>
        </p:nvPicPr>
        <p:blipFill>
          <a:blip r:embed="rId3" cstate="email">
            <a:extLst>
              <a:ext uri="{28A0092B-C50C-407E-A947-70E740481C1C}">
                <a14:useLocalDpi xmlns:a14="http://schemas.microsoft.com/office/drawing/2010/main"/>
              </a:ext>
            </a:extLst>
          </a:blip>
          <a:srcRect/>
          <a:stretch>
            <a:fillRect/>
          </a:stretch>
        </p:blipFill>
        <p:spPr>
          <a:xfrm>
            <a:off x="4716463" y="692150"/>
            <a:ext cx="3987800" cy="5327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sz="half" idx="1"/>
          </p:nvPr>
        </p:nvSpPr>
        <p:spPr>
          <a:xfrm>
            <a:off x="457200" y="260350"/>
            <a:ext cx="4038600" cy="6408738"/>
          </a:xfrm>
        </p:spPr>
        <p:txBody>
          <a:bodyPr/>
          <a:lstStyle/>
          <a:p>
            <a:r>
              <a:rPr lang="ru-RU" sz="2400" b="1"/>
              <a:t>Кофеїн - безбарвна, гіркого смаку, кристалічна речовина, за структурною будовою гетероциклічний алкалоїд пуринового ряду. Вперше був добутий з кавового екстракту в 1821 році. У природі в значних кількостях знаходиться у чайному листі, кавових та какао бобах, у листі мате. </a:t>
            </a:r>
          </a:p>
        </p:txBody>
      </p:sp>
      <p:pic>
        <p:nvPicPr>
          <p:cNvPr id="5127" name="Picture 7" descr="1F5358ABBE1636BADFC3331BC86538"/>
          <p:cNvPicPr>
            <a:picLocks noChangeAspect="1" noChangeArrowheads="1"/>
          </p:cNvPicPr>
          <p:nvPr>
            <p:ph sz="half" idx="2"/>
          </p:nvPr>
        </p:nvPicPr>
        <p:blipFill>
          <a:blip r:embed="rId3">
            <a:extLst>
              <a:ext uri="{28A0092B-C50C-407E-A947-70E740481C1C}">
                <a14:useLocalDpi xmlns:a14="http://schemas.microsoft.com/office/drawing/2010/main"/>
              </a:ext>
            </a:extLst>
          </a:blip>
          <a:srcRect/>
          <a:stretch>
            <a:fillRect/>
          </a:stretch>
        </p:blipFill>
        <p:spPr>
          <a:xfrm>
            <a:off x="4572000" y="620713"/>
            <a:ext cx="3598863" cy="53990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179388" y="188913"/>
            <a:ext cx="8785225" cy="6408737"/>
          </a:xfrm>
        </p:spPr>
        <p:txBody>
          <a:bodyPr/>
          <a:lstStyle/>
          <a:p>
            <a:pPr algn="ctr">
              <a:lnSpc>
                <a:spcPct val="80000"/>
              </a:lnSpc>
            </a:pPr>
            <a:r>
              <a:rPr lang="ru-RU" sz="3000" b="1" i="1"/>
              <a:t>Хімічна назва</a:t>
            </a:r>
            <a:r>
              <a:rPr lang="ru-RU" sz="3000"/>
              <a:t> </a:t>
            </a:r>
            <a:r>
              <a:rPr lang="ru-RU" sz="3000" b="1"/>
              <a:t>3,7-Дигідро-1,3,7-триметил-</a:t>
            </a:r>
            <a:br>
              <a:rPr lang="ru-RU" sz="3000" b="1"/>
            </a:br>
            <a:r>
              <a:rPr lang="ru-RU" sz="3000" b="1"/>
              <a:t>1H-пурин-2,6-діон</a:t>
            </a:r>
            <a:r>
              <a:rPr lang="ru-RU" sz="3000">
                <a:hlinkClick r:id="rId3"/>
              </a:rPr>
              <a:t> </a:t>
            </a:r>
            <a:endParaRPr lang="ru-RU" sz="3000"/>
          </a:p>
          <a:p>
            <a:pPr algn="ctr">
              <a:lnSpc>
                <a:spcPct val="80000"/>
              </a:lnSpc>
            </a:pPr>
            <a:r>
              <a:rPr lang="ru-RU" sz="3000" b="1" i="1"/>
              <a:t>Хімічна формула</a:t>
            </a:r>
            <a:r>
              <a:rPr lang="ru-RU" sz="3000"/>
              <a:t> </a:t>
            </a:r>
            <a:r>
              <a:rPr lang="ru-RU" sz="3000" b="1"/>
              <a:t>C8H10N4O2</a:t>
            </a:r>
          </a:p>
          <a:p>
            <a:pPr algn="ctr">
              <a:lnSpc>
                <a:spcPct val="80000"/>
              </a:lnSpc>
            </a:pPr>
            <a:r>
              <a:rPr lang="ru-RU" sz="3000" b="1" i="1"/>
              <a:t>Молярна маса</a:t>
            </a:r>
            <a:r>
              <a:rPr lang="ru-RU" sz="3000"/>
              <a:t>   194.19</a:t>
            </a:r>
          </a:p>
          <a:p>
            <a:pPr algn="ctr">
              <a:lnSpc>
                <a:spcPct val="80000"/>
              </a:lnSpc>
            </a:pPr>
            <a:r>
              <a:rPr lang="ru-RU" sz="3000"/>
              <a:t> </a:t>
            </a:r>
            <a:r>
              <a:rPr lang="ru-RU" sz="3000" b="1" i="1"/>
              <a:t>Синоніми</a:t>
            </a:r>
            <a:r>
              <a:rPr lang="ru-RU" sz="3000"/>
              <a:t>  </a:t>
            </a:r>
            <a:r>
              <a:rPr lang="ru-RU" sz="3000" b="1"/>
              <a:t>1,3,7-Триметилксантин,</a:t>
            </a:r>
          </a:p>
          <a:p>
            <a:pPr algn="ctr">
              <a:lnSpc>
                <a:spcPct val="80000"/>
              </a:lnSpc>
              <a:buFontTx/>
              <a:buNone/>
            </a:pPr>
            <a:r>
              <a:rPr lang="ru-RU" sz="3000" b="1"/>
              <a:t>  1,3,7-   триметилдіоксопурин, теїн,метилтеобромін </a:t>
            </a:r>
          </a:p>
          <a:p>
            <a:pPr algn="ctr">
              <a:lnSpc>
                <a:spcPct val="80000"/>
              </a:lnSpc>
              <a:buFontTx/>
              <a:buNone/>
            </a:pPr>
            <a:r>
              <a:rPr lang="ru-RU" sz="3000" b="1" i="1"/>
              <a:t>Фізичні властивості</a:t>
            </a:r>
          </a:p>
          <a:p>
            <a:pPr algn="ctr">
              <a:lnSpc>
                <a:spcPct val="80000"/>
              </a:lnSpc>
              <a:buFontTx/>
              <a:buNone/>
            </a:pPr>
            <a:r>
              <a:rPr lang="ru-RU" sz="3000"/>
              <a:t>  </a:t>
            </a:r>
            <a:r>
              <a:rPr lang="ru-RU" sz="3000" b="1" i="1"/>
              <a:t>Температура плавлення</a:t>
            </a:r>
            <a:r>
              <a:rPr lang="ru-RU" sz="3000"/>
              <a:t> 238 </a:t>
            </a:r>
            <a:r>
              <a:rPr lang="ru-RU" sz="3000" b="1"/>
              <a:t>°C </a:t>
            </a:r>
            <a:r>
              <a:rPr lang="ru-RU" sz="3000"/>
              <a:t>Температура сублімації 178 </a:t>
            </a:r>
            <a:r>
              <a:rPr lang="ru-RU" sz="3000" b="1"/>
              <a:t>°C </a:t>
            </a:r>
          </a:p>
          <a:p>
            <a:pPr algn="ctr">
              <a:lnSpc>
                <a:spcPct val="80000"/>
              </a:lnSpc>
              <a:buFontTx/>
              <a:buNone/>
            </a:pPr>
            <a:r>
              <a:rPr lang="ru-RU" sz="3000" b="1" i="1"/>
              <a:t>Кислотно-основні властивості</a:t>
            </a:r>
            <a:r>
              <a:rPr lang="ru-RU" sz="3000" b="1"/>
              <a:t> </a:t>
            </a:r>
            <a:r>
              <a:rPr lang="ru-RU" sz="3000"/>
              <a:t>pH 6.9 (1 % розчин)</a:t>
            </a:r>
          </a:p>
          <a:p>
            <a:pPr algn="ctr">
              <a:lnSpc>
                <a:spcPct val="80000"/>
              </a:lnSpc>
              <a:buFontTx/>
              <a:buNone/>
            </a:pPr>
            <a:r>
              <a:rPr lang="ru-RU" sz="3000" b="1" i="1"/>
              <a:t>Токсичність</a:t>
            </a:r>
            <a:r>
              <a:rPr lang="ru-RU" sz="3000"/>
              <a:t>  Миші, LD50 (</a:t>
            </a:r>
            <a:r>
              <a:rPr lang="ru-RU" sz="3000" b="1"/>
              <a:t>мг/кг</a:t>
            </a:r>
            <a:r>
              <a:rPr lang="ru-RU" sz="3000"/>
              <a:t>)127 (перорально</a:t>
            </a:r>
            <a:r>
              <a:rPr lang="ru-RU" sz="140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0" name="Rectangle 12"/>
          <p:cNvSpPr>
            <a:spLocks noGrp="1" noChangeArrowheads="1"/>
          </p:cNvSpPr>
          <p:nvPr>
            <p:ph type="title"/>
          </p:nvPr>
        </p:nvSpPr>
        <p:spPr>
          <a:xfrm>
            <a:off x="250825" y="115888"/>
            <a:ext cx="8229600" cy="1192212"/>
          </a:xfrm>
        </p:spPr>
        <p:txBody>
          <a:bodyPr/>
          <a:lstStyle/>
          <a:p>
            <a:r>
              <a:rPr lang="uk-UA" b="1"/>
              <a:t>Джерела Кофеїну</a:t>
            </a:r>
            <a:endParaRPr lang="ru-RU" b="1"/>
          </a:p>
        </p:txBody>
      </p:sp>
      <p:sp>
        <p:nvSpPr>
          <p:cNvPr id="7178" name="Rectangle 10"/>
          <p:cNvSpPr>
            <a:spLocks noGrp="1" noChangeArrowheads="1"/>
          </p:cNvSpPr>
          <p:nvPr>
            <p:ph type="body" idx="1"/>
          </p:nvPr>
        </p:nvSpPr>
        <p:spPr>
          <a:xfrm>
            <a:off x="179388" y="1412875"/>
            <a:ext cx="8785225" cy="5256213"/>
          </a:xfrm>
        </p:spPr>
        <p:txBody>
          <a:bodyPr/>
          <a:lstStyle/>
          <a:p>
            <a:pPr>
              <a:lnSpc>
                <a:spcPct val="80000"/>
              </a:lnSpc>
            </a:pPr>
            <a:r>
              <a:rPr lang="ru-RU" sz="2800" b="1"/>
              <a:t>Головним джерелом кофеїну є кавові боби (насіння кавового дерева), з яких готується кава. Вміст кофеїну у каві може широко змінюватись в залежності від сорту кавових бобів та методу приготування, але в середньому одна порція кави (30мл) містить від 40мг кофеїну для еспрессо з арабіки до 100мг для міцної кави. В загальному, добре просмажена кава містить менше кофеїну, ніж слабо просмажена. Сорт кави Арабіка зазвичай містить менше кофеїну, ніж сорт Робуста. У каві також міститься невелика кількість теофіліну і немає зовсім теоброміну.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468313" y="476250"/>
            <a:ext cx="8229600" cy="865188"/>
          </a:xfrm>
        </p:spPr>
        <p:txBody>
          <a:bodyPr/>
          <a:lstStyle/>
          <a:p>
            <a:r>
              <a:rPr lang="uk-UA" sz="4000" b="1"/>
              <a:t>Фармакологочні властивості</a:t>
            </a:r>
            <a:endParaRPr lang="ru-RU" sz="4000" b="1"/>
          </a:p>
        </p:txBody>
      </p:sp>
      <p:sp>
        <p:nvSpPr>
          <p:cNvPr id="8197" name="Rectangle 5"/>
          <p:cNvSpPr>
            <a:spLocks noGrp="1" noChangeArrowheads="1"/>
          </p:cNvSpPr>
          <p:nvPr>
            <p:ph type="body" idx="1"/>
          </p:nvPr>
        </p:nvSpPr>
        <p:spPr>
          <a:xfrm>
            <a:off x="107950" y="1412875"/>
            <a:ext cx="8928100" cy="5256213"/>
          </a:xfrm>
        </p:spPr>
        <p:txBody>
          <a:bodyPr/>
          <a:lstStyle/>
          <a:p>
            <a:r>
              <a:rPr lang="ru-RU" sz="2800" b="1"/>
              <a:t>Кофеїн є стимулятором центральної нервової системи (ЦНС); дослідження показують, що кофеїн підсилює процеси збудження в корі головного мозку, у відповідних дозах він підсилює позитивні умовні рефлекси і підвищує рухливу активність. Стимулююча дія призводить до підвищення розумової та фізичної працездатності, зменшення втоми та сонливості. Великі дози, щоправда, можуть призводити до виснаження нервових клітин.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Grp="1" noChangeArrowheads="1"/>
          </p:cNvSpPr>
          <p:nvPr>
            <p:ph type="body" sz="half" idx="1"/>
          </p:nvPr>
        </p:nvSpPr>
        <p:spPr>
          <a:xfrm>
            <a:off x="179388" y="115888"/>
            <a:ext cx="4608512" cy="6626225"/>
          </a:xfrm>
        </p:spPr>
        <p:txBody>
          <a:bodyPr/>
          <a:lstStyle/>
          <a:p>
            <a:pPr>
              <a:lnSpc>
                <a:spcPct val="90000"/>
              </a:lnSpc>
            </a:pPr>
            <a:r>
              <a:rPr lang="ru-RU" sz="2200" b="1"/>
              <a:t>Серцева діяльність під дією кофеїну підсилюється, серцеві скорочення стають більш інтенсивні та частіші. У колаптоїдних і шокових станах артеріальний тиск під дією кофеїну підвищується, однак при нормальному артеріальному тиску суттєвих змін не відбувається, так як одночасно із збудженням судинного центру та серця розширюються також судини скелетних м’язів та інших органів тіла (мозку, серця, нирок) (щоправда судини органів черевної порожнини звужуються). </a:t>
            </a:r>
          </a:p>
        </p:txBody>
      </p:sp>
      <p:pic>
        <p:nvPicPr>
          <p:cNvPr id="9223" name="Picture 7" descr="AllDay"/>
          <p:cNvPicPr>
            <a:picLocks noChangeAspect="1" noChangeArrowheads="1"/>
          </p:cNvPicPr>
          <p:nvPr>
            <p:ph sz="half" idx="2"/>
          </p:nvPr>
        </p:nvPicPr>
        <p:blipFill>
          <a:blip r:embed="rId3" cstate="email">
            <a:extLst>
              <a:ext uri="{28A0092B-C50C-407E-A947-70E740481C1C}">
                <a14:useLocalDpi xmlns:a14="http://schemas.microsoft.com/office/drawing/2010/main"/>
              </a:ext>
            </a:extLst>
          </a:blip>
          <a:srcRect/>
          <a:stretch>
            <a:fillRect/>
          </a:stretch>
        </p:blipFill>
        <p:spPr>
          <a:xfrm>
            <a:off x="4787900" y="1700213"/>
            <a:ext cx="4148138" cy="4248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5"/>
          <p:cNvSpPr>
            <a:spLocks noGrp="1" noChangeArrowheads="1"/>
          </p:cNvSpPr>
          <p:nvPr>
            <p:ph type="body" sz="half" idx="1"/>
          </p:nvPr>
        </p:nvSpPr>
        <p:spPr>
          <a:xfrm>
            <a:off x="179388" y="188913"/>
            <a:ext cx="4316412" cy="6408737"/>
          </a:xfrm>
        </p:spPr>
        <p:txBody>
          <a:bodyPr/>
          <a:lstStyle/>
          <a:p>
            <a:pPr>
              <a:lnSpc>
                <a:spcPct val="90000"/>
              </a:lnSpc>
            </a:pPr>
            <a:r>
              <a:rPr lang="ru-RU" sz="2400" b="1"/>
              <a:t>Під дією кофеїну підсилюється секреторна діяльність шлунку.</a:t>
            </a:r>
          </a:p>
          <a:p>
            <a:pPr>
              <a:lnSpc>
                <a:spcPct val="90000"/>
              </a:lnSpc>
            </a:pPr>
            <a:r>
              <a:rPr lang="ru-RU" sz="2400" b="1"/>
              <a:t>Кофеїн застовується при отруєнні наркотиками.</a:t>
            </a:r>
          </a:p>
          <a:p>
            <a:pPr>
              <a:lnSpc>
                <a:spcPct val="90000"/>
              </a:lnSpc>
            </a:pPr>
            <a:r>
              <a:rPr lang="ru-RU" sz="2400" b="1"/>
              <a:t>Тоді як кофеїн є відносно безпечним для людей, ця речовина значно токсичніша для деяких тварин – собак, коней, папуг – внаслідок набагато слабшої здатності до метаболізму кофеїну.</a:t>
            </a:r>
          </a:p>
        </p:txBody>
      </p:sp>
      <p:pic>
        <p:nvPicPr>
          <p:cNvPr id="10247" name="Picture 7" descr="802"/>
          <p:cNvPicPr>
            <a:picLocks noChangeAspect="1" noChangeArrowheads="1"/>
          </p:cNvPicPr>
          <p:nvPr>
            <p:ph sz="half" idx="2"/>
          </p:nvPr>
        </p:nvPicPr>
        <p:blipFill>
          <a:blip r:embed="rId3">
            <a:extLst>
              <a:ext uri="{28A0092B-C50C-407E-A947-70E740481C1C}">
                <a14:useLocalDpi xmlns:a14="http://schemas.microsoft.com/office/drawing/2010/main"/>
              </a:ext>
            </a:extLst>
          </a:blip>
          <a:srcRect/>
          <a:stretch>
            <a:fillRect/>
          </a:stretch>
        </p:blipFill>
        <p:spPr>
          <a:xfrm>
            <a:off x="4427538" y="981075"/>
            <a:ext cx="4608512" cy="4530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Океан">
  <a:themeElements>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Океан">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Океан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Океан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Океан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Океан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Океан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Океан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Океан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28</TotalTime>
  <Words>617</Words>
  <Application>Microsoft Office PowerPoint</Application>
  <PresentationFormat>Экран (4:3)</PresentationFormat>
  <Paragraphs>39</Paragraphs>
  <Slides>12</Slides>
  <Notes>12</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Tahoma</vt:lpstr>
      <vt:lpstr>Wingdings</vt:lpstr>
      <vt:lpstr>Океан</vt:lpstr>
      <vt:lpstr>Кофеїн </vt:lpstr>
      <vt:lpstr>Кофеїн</vt:lpstr>
      <vt:lpstr>Презентация PowerPoint</vt:lpstr>
      <vt:lpstr>Презентация PowerPoint</vt:lpstr>
      <vt:lpstr>Презентация PowerPoint</vt:lpstr>
      <vt:lpstr>Джерела Кофеїну</vt:lpstr>
      <vt:lpstr>Фармакологочні властивості</vt:lpstr>
      <vt:lpstr>Презентация PowerPoint</vt:lpstr>
      <vt:lpstr>Презентация PowerPoint</vt:lpstr>
      <vt:lpstr>Дія на організм людини</vt:lpstr>
      <vt:lpstr>Презентация PowerPoint</vt:lpstr>
      <vt:lpstr>Смертельна доза</vt:lpstr>
    </vt:vector>
  </TitlesOfParts>
  <Company>Headquarters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5</cp:revision>
  <dcterms:created xsi:type="dcterms:W3CDTF">2011-10-04T17:13:55Z</dcterms:created>
  <dcterms:modified xsi:type="dcterms:W3CDTF">2015-04-17T10:10:52Z</dcterms:modified>
</cp:coreProperties>
</file>