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9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0" autoAdjust="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7FE620-9241-4B41-A0A9-52E5E43CC19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87D15E-3DF7-4F1F-862C-063B9FCAE5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908581"/>
            <a:ext cx="5618485" cy="1929600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Виконав:Учень 11-А класу </a:t>
            </a:r>
            <a:r>
              <a:rPr lang="uk-UA" dirty="0" err="1" smtClean="0"/>
              <a:t>Варлан</a:t>
            </a:r>
            <a:r>
              <a:rPr lang="uk-UA" dirty="0" smtClean="0"/>
              <a:t> Костянтин</a:t>
            </a:r>
          </a:p>
          <a:p>
            <a:r>
              <a:rPr lang="uk-UA" dirty="0" smtClean="0"/>
              <a:t>Перевірила: вчитель біології </a:t>
            </a:r>
            <a:r>
              <a:rPr lang="uk-UA" dirty="0" err="1"/>
              <a:t>К</a:t>
            </a:r>
            <a:r>
              <a:rPr lang="uk-UA" dirty="0" err="1" smtClean="0"/>
              <a:t>улініч</a:t>
            </a:r>
            <a:r>
              <a:rPr lang="uk-UA" dirty="0" smtClean="0"/>
              <a:t> Любов Володимирівна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352928" cy="3096344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/>
              <a:t>Фактори які впливають на чисельність популяції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7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Антропогенні фактори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981028" cy="4687262"/>
          </a:xfrm>
        </p:spPr>
      </p:pic>
      <p:sp>
        <p:nvSpPr>
          <p:cNvPr id="5" name="TextBox 4"/>
          <p:cNvSpPr txBox="1"/>
          <p:nvPr/>
        </p:nvSpPr>
        <p:spPr>
          <a:xfrm>
            <a:off x="1043608" y="590863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Вилив нафти в відкрите море,що е трагедією для тварин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5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84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Біотичні фактори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60190"/>
            <a:ext cx="4283968" cy="367070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err="1"/>
              <a:t>Біотичні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-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en-US" dirty="0" err="1"/>
              <a:t>Biotikos</a:t>
            </a:r>
            <a:r>
              <a:rPr lang="en-US" dirty="0"/>
              <a:t> - </a:t>
            </a:r>
            <a:r>
              <a:rPr lang="ru-RU" dirty="0" err="1"/>
              <a:t>життєвий</a:t>
            </a:r>
            <a:r>
              <a:rPr lang="ru-RU" dirty="0"/>
              <a:t>),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на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істоти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їжею</a:t>
            </a:r>
            <a:r>
              <a:rPr lang="ru-RU" dirty="0"/>
              <a:t> для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розмноженню</a:t>
            </a:r>
            <a:r>
              <a:rPr lang="ru-RU" dirty="0"/>
              <a:t> (</a:t>
            </a:r>
            <a:r>
              <a:rPr lang="ru-RU" dirty="0" err="1"/>
              <a:t>комахи-запилювачі</a:t>
            </a:r>
            <a:r>
              <a:rPr lang="ru-RU" dirty="0"/>
              <a:t>) і </a:t>
            </a:r>
            <a:r>
              <a:rPr lang="ru-RU" dirty="0" err="1"/>
              <a:t>розселення</a:t>
            </a:r>
            <a:r>
              <a:rPr lang="ru-RU" dirty="0"/>
              <a:t> (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),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 smtClean="0"/>
              <a:t>хімічний</a:t>
            </a:r>
            <a:r>
              <a:rPr lang="ru-RU" dirty="0" smtClean="0"/>
              <a:t> </a:t>
            </a:r>
            <a:r>
              <a:rPr lang="ru-RU" dirty="0" err="1"/>
              <a:t>вплив</a:t>
            </a:r>
            <a:r>
              <a:rPr lang="ru-RU" dirty="0"/>
              <a:t> (</a:t>
            </a:r>
            <a:r>
              <a:rPr lang="ru-RU" dirty="0" err="1"/>
              <a:t>токсини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</a:t>
            </a:r>
            <a:r>
              <a:rPr lang="ru-RU" dirty="0" err="1"/>
              <a:t>антибіотики</a:t>
            </a:r>
            <a:r>
              <a:rPr lang="ru-RU" dirty="0"/>
              <a:t>, </a:t>
            </a:r>
            <a:r>
              <a:rPr lang="ru-RU" dirty="0" err="1"/>
              <a:t>фітонциди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)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 smtClean="0"/>
              <a:t>їх</a:t>
            </a:r>
            <a:r>
              <a:rPr lang="ru-RU" dirty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0728"/>
            <a:ext cx="4602857" cy="3454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4478447"/>
            <a:ext cx="888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біотичних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факторів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бути і непрямою,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наприклад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рослини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грунтові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мікроорганізми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тварини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змінювати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склад і структуру грунту і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самим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впливати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біотичних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факторів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чіткою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проявляються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співтовариствах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організмів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біоценозах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створюваних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людиною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агробіоценозах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(напр.,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бур'янистих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рослин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врожайність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с/г. культур,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грунтової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фауни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структуру грунту та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найважливіших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біотичних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факторів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належать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наявність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їжі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харчові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конкуренти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хижаки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48883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Статева</a:t>
            </a:r>
            <a:r>
              <a:rPr lang="ru-RU" dirty="0"/>
              <a:t> й </a:t>
            </a:r>
            <a:r>
              <a:rPr lang="ru-RU" dirty="0" err="1"/>
              <a:t>вікова</a:t>
            </a:r>
            <a:r>
              <a:rPr lang="ru-RU" dirty="0"/>
              <a:t> структура </a:t>
            </a:r>
            <a:r>
              <a:rPr lang="ru-RU" dirty="0" err="1"/>
              <a:t>популяцій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16435"/>
            <a:ext cx="3600400" cy="36004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чоловічої</a:t>
            </a:r>
            <a:r>
              <a:rPr lang="ru-RU" dirty="0"/>
              <a:t> і </a:t>
            </a:r>
            <a:r>
              <a:rPr lang="ru-RU" dirty="0" err="1"/>
              <a:t>жіночої</a:t>
            </a:r>
            <a:r>
              <a:rPr lang="ru-RU" dirty="0"/>
              <a:t> статей у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екологічне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пов’язане</a:t>
            </a:r>
            <a:r>
              <a:rPr lang="ru-RU" dirty="0"/>
              <a:t> з </a:t>
            </a:r>
            <a:r>
              <a:rPr lang="ru-RU" dirty="0" err="1"/>
              <a:t>потенціалом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розмноження</a:t>
            </a:r>
            <a:r>
              <a:rPr lang="ru-RU" dirty="0" smtClean="0"/>
              <a:t>.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роздільностатевих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Справа в тому,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популяціях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одностатеві</a:t>
            </a:r>
            <a:r>
              <a:rPr lang="ru-RU" dirty="0"/>
              <a:t> та </a:t>
            </a:r>
            <a:r>
              <a:rPr lang="ru-RU" dirty="0" err="1"/>
              <a:t>двостатеві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36601"/>
            <a:ext cx="5184576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361" y="522920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Одностатеві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складаються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жіночих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особин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розмножуються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партеногенезом (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яйцеклітини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відбувається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без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запліднення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бджоли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тлі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коловертки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спорових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насінних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рослин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поширені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двостатеві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тваринному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переважають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роздільностатеві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зрідка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трапляються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рослин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тополі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мохи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492896"/>
            <a:ext cx="8784976" cy="3123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/>
              <a:t>В </a:t>
            </a:r>
            <a:r>
              <a:rPr lang="ru-RU" sz="3200" dirty="0" err="1"/>
              <a:t>екосистемі</a:t>
            </a:r>
            <a:r>
              <a:rPr lang="ru-RU" sz="3200" dirty="0"/>
              <a:t> </a:t>
            </a:r>
            <a:r>
              <a:rPr lang="ru-RU" sz="3200" dirty="0" err="1"/>
              <a:t>чисельність</a:t>
            </a:r>
            <a:r>
              <a:rPr lang="ru-RU" sz="3200" dirty="0"/>
              <a:t> </a:t>
            </a:r>
            <a:r>
              <a:rPr lang="ru-RU" sz="3200" dirty="0" err="1"/>
              <a:t>популяції</a:t>
            </a:r>
            <a:r>
              <a:rPr lang="ru-RU" sz="3200" dirty="0"/>
              <a:t> </a:t>
            </a:r>
            <a:r>
              <a:rPr lang="ru-RU" sz="3200" dirty="0" err="1"/>
              <a:t>регулюється</a:t>
            </a:r>
            <a:r>
              <a:rPr lang="ru-RU" sz="3200" dirty="0"/>
              <a:t> </a:t>
            </a:r>
            <a:r>
              <a:rPr lang="ru-RU" sz="3200" dirty="0" err="1"/>
              <a:t>безліччю</a:t>
            </a:r>
            <a:r>
              <a:rPr lang="ru-RU" sz="3200" dirty="0"/>
              <a:t> </a:t>
            </a:r>
            <a:r>
              <a:rPr lang="ru-RU" sz="3200" dirty="0" err="1"/>
              <a:t>факторів</a:t>
            </a:r>
            <a:r>
              <a:rPr lang="ru-RU" sz="3200" dirty="0"/>
              <a:t>. </a:t>
            </a:r>
            <a:r>
              <a:rPr lang="ru-RU" sz="3200" dirty="0" err="1"/>
              <a:t>Коливання</a:t>
            </a:r>
            <a:r>
              <a:rPr lang="ru-RU" sz="3200" dirty="0"/>
              <a:t> є не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вимушеними</a:t>
            </a:r>
            <a:r>
              <a:rPr lang="ru-RU" sz="3200" dirty="0"/>
              <a:t> </a:t>
            </a:r>
            <a:r>
              <a:rPr lang="ru-RU" sz="3200" dirty="0" err="1"/>
              <a:t>елементам</a:t>
            </a:r>
            <a:r>
              <a:rPr lang="ru-RU" sz="3200" dirty="0"/>
              <a:t> </a:t>
            </a:r>
            <a:r>
              <a:rPr lang="ru-RU" sz="3200" dirty="0" err="1"/>
              <a:t>підтримки</a:t>
            </a:r>
            <a:r>
              <a:rPr lang="ru-RU" sz="3200" dirty="0"/>
              <a:t> </a:t>
            </a:r>
            <a:r>
              <a:rPr lang="ru-RU" sz="3200" dirty="0" err="1"/>
              <a:t>чисельності</a:t>
            </a:r>
            <a:r>
              <a:rPr lang="ru-RU" sz="3200" dirty="0"/>
              <a:t>, а й як </a:t>
            </a:r>
            <a:r>
              <a:rPr lang="ru-RU" sz="3200" dirty="0" err="1"/>
              <a:t>пристосування</a:t>
            </a:r>
            <a:r>
              <a:rPr lang="ru-RU" sz="3200" dirty="0"/>
              <a:t> до </a:t>
            </a:r>
            <a:r>
              <a:rPr lang="ru-RU" sz="3200" dirty="0" smtClean="0"/>
              <a:t>фактору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змінився</a:t>
            </a:r>
            <a:r>
              <a:rPr lang="ru-RU" sz="3200" dirty="0" smtClean="0"/>
              <a:t>, </a:t>
            </a:r>
            <a:r>
              <a:rPr lang="ru-RU" sz="3200" dirty="0"/>
              <a:t>а так само </a:t>
            </a:r>
            <a:r>
              <a:rPr lang="ru-RU" sz="3200" dirty="0" err="1"/>
              <a:t>необхідною</a:t>
            </a:r>
            <a:r>
              <a:rPr lang="ru-RU" sz="3200" dirty="0"/>
              <a:t> </a:t>
            </a:r>
            <a:r>
              <a:rPr lang="ru-RU" sz="3200" dirty="0" err="1"/>
              <a:t>умовою</a:t>
            </a:r>
            <a:r>
              <a:rPr lang="ru-RU" sz="3200" dirty="0"/>
              <a:t> </a:t>
            </a:r>
            <a:r>
              <a:rPr lang="ru-RU" sz="3200" dirty="0" err="1"/>
              <a:t>підтримки</a:t>
            </a:r>
            <a:r>
              <a:rPr lang="ru-RU" sz="3200" dirty="0"/>
              <a:t> </a:t>
            </a:r>
            <a:r>
              <a:rPr lang="ru-RU" sz="3200" dirty="0" err="1"/>
              <a:t>еволюційної</a:t>
            </a:r>
            <a:r>
              <a:rPr lang="ru-RU" sz="3200" dirty="0"/>
              <a:t> </a:t>
            </a:r>
            <a:r>
              <a:rPr lang="ru-RU" sz="3200" dirty="0" err="1"/>
              <a:t>структури</a:t>
            </a:r>
            <a:r>
              <a:rPr lang="ru-RU" sz="3200" dirty="0"/>
              <a:t> </a:t>
            </a:r>
            <a:r>
              <a:rPr lang="ru-RU" sz="3200" dirty="0" err="1"/>
              <a:t>популяції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92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16832"/>
            <a:ext cx="831641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Заморока</a:t>
            </a:r>
            <a:r>
              <a:rPr lang="ru-RU" dirty="0"/>
              <a:t> А. М. Курс </a:t>
            </a:r>
            <a:r>
              <a:rPr lang="ru-RU" dirty="0" err="1"/>
              <a:t>лекцій</a:t>
            </a:r>
            <a:r>
              <a:rPr lang="ru-RU" dirty="0"/>
              <a:t> з </a:t>
            </a:r>
            <a:r>
              <a:rPr lang="ru-RU" dirty="0" err="1"/>
              <a:t>екології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(</a:t>
            </a:r>
            <a:r>
              <a:rPr lang="ru-RU" dirty="0" err="1"/>
              <a:t>рукопис</a:t>
            </a:r>
            <a:r>
              <a:rPr lang="ru-RU" dirty="0"/>
              <a:t>). — </a:t>
            </a:r>
            <a:r>
              <a:rPr lang="ru-RU" dirty="0" err="1"/>
              <a:t>Івано-Франківськ</a:t>
            </a:r>
            <a:r>
              <a:rPr lang="ru-RU" dirty="0"/>
              <a:t>, 2007. — 60 с.</a:t>
            </a:r>
          </a:p>
          <a:p>
            <a:pPr marL="45720" indent="0">
              <a:buNone/>
            </a:pPr>
            <a:r>
              <a:rPr lang="ru-RU" dirty="0" err="1"/>
              <a:t>Кучерявий</a:t>
            </a:r>
            <a:r>
              <a:rPr lang="ru-RU" dirty="0"/>
              <a:t> В. П. </a:t>
            </a:r>
            <a:r>
              <a:rPr lang="ru-RU" dirty="0" err="1"/>
              <a:t>Екологія</a:t>
            </a:r>
            <a:r>
              <a:rPr lang="ru-RU" dirty="0"/>
              <a:t>. — </a:t>
            </a:r>
            <a:r>
              <a:rPr lang="ru-RU" dirty="0" err="1"/>
              <a:t>Львів</a:t>
            </a:r>
            <a:r>
              <a:rPr lang="ru-RU" dirty="0"/>
              <a:t>: </a:t>
            </a:r>
            <a:r>
              <a:rPr lang="ru-RU" dirty="0" err="1"/>
              <a:t>видавництво</a:t>
            </a:r>
            <a:r>
              <a:rPr lang="ru-RU" dirty="0"/>
              <a:t> «</a:t>
            </a:r>
            <a:r>
              <a:rPr lang="ru-RU" dirty="0" err="1"/>
              <a:t>Світ</a:t>
            </a:r>
            <a:r>
              <a:rPr lang="ru-RU" dirty="0"/>
              <a:t>», 2001. — 499 с.</a:t>
            </a:r>
          </a:p>
          <a:p>
            <a:pPr marL="45720" indent="0">
              <a:buNone/>
            </a:pPr>
            <a:r>
              <a:rPr lang="ru-RU" dirty="0" err="1"/>
              <a:t>Одум</a:t>
            </a:r>
            <a:r>
              <a:rPr lang="ru-RU" dirty="0"/>
              <a:t> Ю. Основы экологии. — М.: издательство «Мир», 1975. — 740 с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uk.wikipedia.org/wiki</a:t>
            </a:r>
            <a:endParaRPr lang="uk-UA" dirty="0" smtClean="0"/>
          </a:p>
          <a:p>
            <a:pPr marL="45720" indent="0">
              <a:buNone/>
            </a:pPr>
            <a:r>
              <a:rPr lang="en-US" dirty="0"/>
              <a:t>http://</a:t>
            </a:r>
            <a:r>
              <a:rPr lang="en-US" dirty="0" smtClean="0"/>
              <a:t>subject.com.ua/ecology/population/39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3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2888" cy="122413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44824"/>
            <a:ext cx="8856984" cy="424847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uk-UA" sz="3200" dirty="0" smtClean="0">
                <a:latin typeface="+mj-lt"/>
              </a:rPr>
              <a:t>1) Що таке популяція?</a:t>
            </a:r>
          </a:p>
          <a:p>
            <a:pPr marL="45720" indent="0">
              <a:buNone/>
            </a:pPr>
            <a:r>
              <a:rPr lang="uk-UA" sz="3200" dirty="0" smtClean="0">
                <a:latin typeface="+mj-lt"/>
              </a:rPr>
              <a:t>2)Що таке щільність популяцій?</a:t>
            </a:r>
          </a:p>
          <a:p>
            <a:pPr marL="45720" indent="0">
              <a:buNone/>
            </a:pPr>
            <a:r>
              <a:rPr lang="uk-UA" sz="3200" dirty="0" smtClean="0">
                <a:latin typeface="+mj-lt"/>
              </a:rPr>
              <a:t>3)Фактор народжуваності</a:t>
            </a:r>
          </a:p>
          <a:p>
            <a:pPr marL="45720" indent="0">
              <a:buNone/>
            </a:pPr>
            <a:r>
              <a:rPr lang="uk-UA" sz="3200" dirty="0" smtClean="0">
                <a:latin typeface="+mj-lt"/>
              </a:rPr>
              <a:t>4)Фактор плодючості</a:t>
            </a:r>
          </a:p>
          <a:p>
            <a:pPr marL="45720" indent="0">
              <a:buNone/>
            </a:pPr>
            <a:r>
              <a:rPr lang="uk-UA" sz="3200" dirty="0" smtClean="0">
                <a:latin typeface="+mj-lt"/>
              </a:rPr>
              <a:t>5)Фактор міграцій особин</a:t>
            </a:r>
          </a:p>
          <a:p>
            <a:pPr marL="45720" indent="0">
              <a:buNone/>
            </a:pPr>
            <a:r>
              <a:rPr lang="uk-UA" sz="3200" dirty="0" smtClean="0">
                <a:latin typeface="+mj-lt"/>
              </a:rPr>
              <a:t>6)Екологічні фактори</a:t>
            </a:r>
          </a:p>
          <a:p>
            <a:pPr marL="45720" indent="0">
              <a:buNone/>
            </a:pPr>
            <a:r>
              <a:rPr lang="uk-UA" sz="3200" dirty="0" smtClean="0">
                <a:latin typeface="+mj-lt"/>
              </a:rPr>
              <a:t>7)Біотичні фактори</a:t>
            </a:r>
          </a:p>
          <a:p>
            <a:pPr marL="45720" indent="0">
              <a:buNone/>
            </a:pPr>
            <a:r>
              <a:rPr lang="uk-UA" sz="3200" dirty="0" smtClean="0">
                <a:latin typeface="+mj-lt"/>
              </a:rPr>
              <a:t>8) Висновок</a:t>
            </a:r>
          </a:p>
        </p:txBody>
      </p:sp>
    </p:spTree>
    <p:extLst>
      <p:ext uri="{BB962C8B-B14F-4D97-AF65-F5344CB8AC3E}">
        <p14:creationId xmlns:p14="http://schemas.microsoft.com/office/powerpoint/2010/main" val="4289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Популяція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4320480" cy="403244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err="1"/>
              <a:t>Популяція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особин</a:t>
            </a:r>
            <a:r>
              <a:rPr lang="ru-RU" sz="2400" dirty="0"/>
              <a:t> одного виду,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відтворюють</a:t>
            </a:r>
            <a:r>
              <a:rPr lang="ru-RU" sz="2400" dirty="0"/>
              <a:t> себе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великої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поколінь</a:t>
            </a:r>
            <a:r>
              <a:rPr lang="ru-RU" sz="2400" dirty="0"/>
              <a:t> і </a:t>
            </a:r>
            <a:r>
              <a:rPr lang="ru-RU" sz="2400" dirty="0" err="1"/>
              <a:t>тривалий</a:t>
            </a:r>
            <a:r>
              <a:rPr lang="ru-RU" sz="2400" dirty="0"/>
              <a:t> час </a:t>
            </a:r>
            <a:r>
              <a:rPr lang="ru-RU" sz="2400" dirty="0" err="1"/>
              <a:t>займають</a:t>
            </a:r>
            <a:r>
              <a:rPr lang="ru-RU" sz="2400" dirty="0"/>
              <a:t> </a:t>
            </a:r>
            <a:r>
              <a:rPr lang="ru-RU" sz="2400" dirty="0" err="1"/>
              <a:t>певну</a:t>
            </a:r>
            <a:r>
              <a:rPr lang="ru-RU" sz="2400" dirty="0"/>
              <a:t> </a:t>
            </a:r>
            <a:r>
              <a:rPr lang="ru-RU" sz="2400" dirty="0" err="1"/>
              <a:t>територію</a:t>
            </a:r>
            <a:r>
              <a:rPr lang="ru-RU" sz="2400" dirty="0"/>
              <a:t>, </a:t>
            </a:r>
            <a:r>
              <a:rPr lang="ru-RU" sz="2400" dirty="0" err="1"/>
              <a:t>функціонуючи</a:t>
            </a:r>
            <a:r>
              <a:rPr lang="ru-RU" sz="2400" dirty="0"/>
              <a:t> й </a:t>
            </a:r>
            <a:r>
              <a:rPr lang="ru-RU" sz="2400" dirty="0" err="1"/>
              <a:t>розвиваючись</a:t>
            </a:r>
            <a:r>
              <a:rPr lang="ru-RU" sz="2400" dirty="0"/>
              <a:t> в одному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ряді</a:t>
            </a:r>
            <a:r>
              <a:rPr lang="ru-RU" sz="2400" dirty="0"/>
              <a:t> </a:t>
            </a:r>
            <a:r>
              <a:rPr lang="ru-RU" sz="2400" dirty="0" err="1"/>
              <a:t>біоценозів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512501" cy="3384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51" y="5013176"/>
            <a:ext cx="8886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Популяція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елементарна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еволюційна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одиниця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екологічною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ознакою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якої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є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щільність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розподіл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особин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віком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статтю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характер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розміщення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межах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екосистеми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угруповання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тип росту та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Щільність популяцій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987810"/>
            <a:ext cx="4139952" cy="3888432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 smtClean="0"/>
              <a:t>Екологічна</a:t>
            </a:r>
            <a:r>
              <a:rPr lang="ru-RU" dirty="0" smtClean="0"/>
              <a:t> </a:t>
            </a:r>
            <a:r>
              <a:rPr lang="ru-RU" dirty="0" err="1"/>
              <a:t>щільність</a:t>
            </a:r>
            <a:r>
              <a:rPr lang="ru-RU" dirty="0"/>
              <a:t> —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біомаса</a:t>
            </a:r>
            <a:r>
              <a:rPr lang="ru-RU" dirty="0"/>
              <a:t>)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заселеності</a:t>
            </a:r>
            <a:r>
              <a:rPr lang="ru-RU" dirty="0"/>
              <a:t> простору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доступної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об’єму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зайняті</a:t>
            </a:r>
            <a:r>
              <a:rPr lang="ru-RU" dirty="0"/>
              <a:t> </a:t>
            </a:r>
            <a:r>
              <a:rPr lang="ru-RU" dirty="0" err="1"/>
              <a:t>популяцією</a:t>
            </a:r>
            <a:r>
              <a:rPr lang="ru-RU" dirty="0"/>
              <a:t>).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не росте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розселення</a:t>
            </a:r>
            <a:r>
              <a:rPr lang="ru-RU" dirty="0"/>
              <a:t>, </a:t>
            </a:r>
            <a:r>
              <a:rPr lang="ru-RU" dirty="0" err="1"/>
              <a:t>розширення</a:t>
            </a:r>
            <a:r>
              <a:rPr lang="ru-RU" dirty="0"/>
              <a:t> ареалу.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87810"/>
            <a:ext cx="4775051" cy="35848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01" y="1412776"/>
            <a:ext cx="8519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Щільність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популяцій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середня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особин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одиниці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площі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об’єму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Розрізняють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середню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екологічну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щільності.Середня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щільність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особин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біомаса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на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одиницю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всього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простору.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Фактор народжуваності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284984"/>
            <a:ext cx="3887924" cy="29797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err="1" smtClean="0"/>
              <a:t>Відомо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одні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дають</a:t>
            </a:r>
            <a:r>
              <a:rPr lang="ru-RU" sz="2000" dirty="0"/>
              <a:t> за </a:t>
            </a:r>
            <a:r>
              <a:rPr lang="ru-RU" sz="2000" dirty="0" err="1"/>
              <a:t>рік</a:t>
            </a:r>
            <a:r>
              <a:rPr lang="ru-RU" sz="2000" dirty="0"/>
              <a:t> одну </a:t>
            </a:r>
            <a:r>
              <a:rPr lang="ru-RU" sz="2000" dirty="0" err="1"/>
              <a:t>генерацію</a:t>
            </a:r>
            <a:r>
              <a:rPr lang="ru-RU" sz="2000" dirty="0"/>
              <a:t> </a:t>
            </a:r>
            <a:r>
              <a:rPr lang="ru-RU" sz="2000" dirty="0" err="1"/>
              <a:t>нащадків</a:t>
            </a:r>
            <a:r>
              <a:rPr lang="ru-RU" sz="2000" dirty="0"/>
              <a:t>.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моновольтинними</a:t>
            </a:r>
            <a:r>
              <a:rPr lang="ru-RU" sz="2000" dirty="0"/>
              <a:t>. </a:t>
            </a:r>
            <a:r>
              <a:rPr lang="ru-RU" sz="2000" dirty="0" err="1"/>
              <a:t>Види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генерацій</a:t>
            </a:r>
            <a:r>
              <a:rPr lang="ru-RU" sz="2000" dirty="0"/>
              <a:t> за </a:t>
            </a:r>
            <a:r>
              <a:rPr lang="ru-RU" sz="2000" dirty="0" err="1"/>
              <a:t>рік</a:t>
            </a:r>
            <a:r>
              <a:rPr lang="ru-RU" sz="2000" dirty="0"/>
              <a:t>,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полівольтинними</a:t>
            </a:r>
            <a:r>
              <a:rPr lang="ru-RU" sz="2000" dirty="0" smtClean="0"/>
              <a:t>. </a:t>
            </a:r>
            <a:r>
              <a:rPr lang="ru-RU" sz="2000" dirty="0" err="1"/>
              <a:t>Полівольтинними</a:t>
            </a:r>
            <a:r>
              <a:rPr lang="ru-RU" sz="2000" dirty="0"/>
              <a:t> є </a:t>
            </a:r>
            <a:r>
              <a:rPr lang="ru-RU" sz="2000" dirty="0" err="1"/>
              <a:t>дрозофіли</a:t>
            </a:r>
            <a:r>
              <a:rPr lang="ru-RU" sz="2000" dirty="0"/>
              <a:t>, </a:t>
            </a:r>
            <a:r>
              <a:rPr lang="ru-RU" sz="2000" dirty="0" err="1"/>
              <a:t>попелиці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дають</a:t>
            </a:r>
            <a:r>
              <a:rPr lang="ru-RU" sz="2000" dirty="0"/>
              <a:t> до 15 </a:t>
            </a:r>
            <a:r>
              <a:rPr lang="ru-RU" sz="2000" dirty="0" err="1"/>
              <a:t>партеногенетичних</a:t>
            </a:r>
            <a:r>
              <a:rPr lang="ru-RU" sz="2000" dirty="0"/>
              <a:t> </a:t>
            </a:r>
            <a:r>
              <a:rPr lang="ru-RU" sz="2000" dirty="0" err="1"/>
              <a:t>поколінь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4767763" cy="2976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83671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Важливим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фактором,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викликає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коливання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чисельності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популяції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є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народжуваність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Її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вплив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чисельність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популяції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залежить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наявності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особин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здатних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розмноження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плодючості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частоти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генерацій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виживання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співвідношення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періоду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розмноження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загальної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тривалості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життя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особин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виду.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2778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Фактор плодючості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4392488" cy="39604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плодючості</a:t>
            </a:r>
            <a:r>
              <a:rPr lang="ru-RU" sz="2800" dirty="0"/>
              <a:t>, то вона є </a:t>
            </a:r>
            <a:r>
              <a:rPr lang="ru-RU" sz="2800" dirty="0" err="1"/>
              <a:t>високою</a:t>
            </a:r>
            <a:r>
              <a:rPr lang="ru-RU" sz="2800" dirty="0"/>
              <a:t> у тих </a:t>
            </a:r>
            <a:r>
              <a:rPr lang="ru-RU" sz="2800" dirty="0" err="1"/>
              <a:t>видів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опинилися</a:t>
            </a:r>
            <a:r>
              <a:rPr lang="ru-RU" sz="2800" dirty="0"/>
              <a:t> в </a:t>
            </a:r>
            <a:r>
              <a:rPr lang="ru-RU" sz="2800" dirty="0" err="1"/>
              <a:t>несприятливих</a:t>
            </a:r>
            <a:r>
              <a:rPr lang="ru-RU" sz="2800" dirty="0"/>
              <a:t> </a:t>
            </a:r>
            <a:r>
              <a:rPr lang="ru-RU" sz="2800" dirty="0" err="1"/>
              <a:t>умовах</a:t>
            </a:r>
            <a:r>
              <a:rPr lang="ru-RU" sz="2800" dirty="0"/>
              <a:t> (</a:t>
            </a:r>
            <a:r>
              <a:rPr lang="ru-RU" sz="2800" dirty="0" err="1"/>
              <a:t>висока</a:t>
            </a:r>
            <a:r>
              <a:rPr lang="ru-RU" sz="2800" dirty="0"/>
              <a:t> </a:t>
            </a:r>
            <a:r>
              <a:rPr lang="ru-RU" sz="2800" dirty="0" err="1"/>
              <a:t>смертність</a:t>
            </a:r>
            <a:r>
              <a:rPr lang="ru-RU" sz="2800" dirty="0"/>
              <a:t>, </a:t>
            </a:r>
            <a:r>
              <a:rPr lang="ru-RU" sz="2800" dirty="0" err="1"/>
              <a:t>посилений</a:t>
            </a:r>
            <a:r>
              <a:rPr lang="ru-RU" sz="2800" dirty="0"/>
              <a:t> </a:t>
            </a:r>
            <a:r>
              <a:rPr lang="ru-RU" sz="2800" dirty="0" err="1"/>
              <a:t>вплив</a:t>
            </a:r>
            <a:r>
              <a:rPr lang="ru-RU" sz="2800" dirty="0"/>
              <a:t> </a:t>
            </a:r>
            <a:r>
              <a:rPr lang="ru-RU" sz="2800" dirty="0" err="1"/>
              <a:t>хижаків</a:t>
            </a:r>
            <a:r>
              <a:rPr lang="ru-RU" sz="2800" dirty="0"/>
              <a:t>, </a:t>
            </a:r>
            <a:r>
              <a:rPr lang="ru-RU" sz="2800" dirty="0" err="1"/>
              <a:t>відсутність</a:t>
            </a:r>
            <a:r>
              <a:rPr lang="ru-RU" sz="2800" dirty="0"/>
              <a:t> </a:t>
            </a:r>
            <a:r>
              <a:rPr lang="ru-RU" sz="2800" dirty="0" err="1"/>
              <a:t>турботи</a:t>
            </a:r>
            <a:r>
              <a:rPr lang="ru-RU" sz="2800" dirty="0"/>
              <a:t> про </a:t>
            </a:r>
            <a:r>
              <a:rPr lang="ru-RU" sz="2800" dirty="0" smtClean="0"/>
              <a:t>потомство)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530790" cy="33980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4869160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видів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яким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властиві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різні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турботи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про потомство,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плодючість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невисока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Такими є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більшість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видів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птахів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ссавців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Фактор міграції особин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15" y="980728"/>
            <a:ext cx="8892480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змінюватись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та </a:t>
            </a:r>
            <a:r>
              <a:rPr lang="ru-RU" dirty="0" err="1"/>
              <a:t>розселення</a:t>
            </a:r>
            <a:r>
              <a:rPr lang="ru-RU" dirty="0"/>
              <a:t>. </a:t>
            </a:r>
            <a:r>
              <a:rPr lang="ru-RU" dirty="0" err="1"/>
              <a:t>Міграція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шляхом </a:t>
            </a:r>
            <a:r>
              <a:rPr lang="ru-RU" dirty="0" err="1"/>
              <a:t>вселення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виселення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в </a:t>
            </a:r>
            <a:r>
              <a:rPr lang="ru-RU" dirty="0" err="1"/>
              <a:t>іншу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Виселення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при </a:t>
            </a:r>
            <a:r>
              <a:rPr lang="ru-RU" dirty="0" err="1"/>
              <a:t>надмірній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поповнення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особинами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i="1" dirty="0" err="1"/>
              <a:t>дисперсією</a:t>
            </a:r>
            <a:r>
              <a:rPr lang="ru-RU" i="1" dirty="0"/>
              <a:t> </a:t>
            </a:r>
            <a:r>
              <a:rPr lang="ru-RU" i="1" dirty="0" err="1"/>
              <a:t>популяції</a:t>
            </a:r>
            <a:r>
              <a:rPr lang="ru-RU" i="1" dirty="0"/>
              <a:t>. </a:t>
            </a:r>
            <a:r>
              <a:rPr lang="ru-RU" dirty="0" smtClean="0"/>
              <a:t>На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 при </a:t>
            </a:r>
            <a:r>
              <a:rPr lang="ru-RU" dirty="0" err="1"/>
              <a:t>сприятливих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темп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, при </a:t>
            </a:r>
            <a:r>
              <a:rPr lang="ru-RU" dirty="0" err="1"/>
              <a:t>досягненні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густоти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, </a:t>
            </a:r>
            <a:r>
              <a:rPr lang="ru-RU" dirty="0" err="1"/>
              <a:t>популяція</a:t>
            </a:r>
            <a:r>
              <a:rPr lang="ru-RU" dirty="0"/>
              <a:t> </a:t>
            </a:r>
            <a:r>
              <a:rPr lang="ru-RU" dirty="0" err="1"/>
              <a:t>припиняє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тип </a:t>
            </a:r>
            <a:r>
              <a:rPr lang="ru-RU" dirty="0" err="1"/>
              <a:t>заселення</a:t>
            </a:r>
            <a:r>
              <a:rPr lang="ru-RU" dirty="0"/>
              <a:t> нового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 smtClean="0"/>
              <a:t>притаманний</a:t>
            </a:r>
            <a:r>
              <a:rPr lang="ru-RU" dirty="0" smtClean="0"/>
              <a:t>, </a:t>
            </a:r>
            <a:r>
              <a:rPr lang="ru-RU" dirty="0"/>
              <a:t>для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оволодіння</a:t>
            </a:r>
            <a:r>
              <a:rPr lang="ru-RU" dirty="0"/>
              <a:t> ресурсами.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у нематод, </a:t>
            </a:r>
            <a:r>
              <a:rPr lang="ru-RU" dirty="0" err="1"/>
              <a:t>кліщів</a:t>
            </a:r>
            <a:r>
              <a:rPr lang="ru-RU" dirty="0"/>
              <a:t>, </a:t>
            </a:r>
            <a:r>
              <a:rPr lang="ru-RU" dirty="0" smtClean="0"/>
              <a:t>у комах </a:t>
            </a:r>
            <a:r>
              <a:rPr lang="ru-RU" dirty="0"/>
              <a:t>(</a:t>
            </a:r>
            <a:r>
              <a:rPr lang="ru-RU" dirty="0" err="1"/>
              <a:t>колорадський</a:t>
            </a:r>
            <a:r>
              <a:rPr lang="ru-RU" dirty="0"/>
              <a:t> жук), </a:t>
            </a:r>
            <a:r>
              <a:rPr lang="ru-RU" dirty="0" smtClean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купах гною, на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рештках</a:t>
            </a:r>
            <a:r>
              <a:rPr lang="ru-RU" dirty="0"/>
              <a:t>.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нематоди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населяють</a:t>
            </a:r>
            <a:r>
              <a:rPr lang="ru-RU" dirty="0"/>
              <a:t> </a:t>
            </a:r>
            <a:r>
              <a:rPr lang="ru-RU" dirty="0" err="1"/>
              <a:t>кінський</a:t>
            </a:r>
            <a:r>
              <a:rPr lang="ru-RU" dirty="0"/>
              <a:t> і </a:t>
            </a:r>
            <a:r>
              <a:rPr lang="ru-RU" dirty="0" err="1"/>
              <a:t>коров’ячий</a:t>
            </a:r>
            <a:r>
              <a:rPr lang="ru-RU" dirty="0"/>
              <a:t> </a:t>
            </a:r>
            <a:r>
              <a:rPr lang="ru-RU" dirty="0" err="1"/>
              <a:t>гній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пройти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цикл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годин,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сталих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, </a:t>
            </a:r>
            <a:r>
              <a:rPr lang="ru-RU" dirty="0" err="1"/>
              <a:t>розвиваються</a:t>
            </a:r>
            <a:r>
              <a:rPr lang="ru-RU" dirty="0"/>
              <a:t> в межах </a:t>
            </a:r>
            <a:r>
              <a:rPr lang="ru-RU" dirty="0" err="1"/>
              <a:t>двох-трьох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5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Міграція тварин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" y="1268760"/>
            <a:ext cx="8933201" cy="5177754"/>
          </a:xfrm>
        </p:spPr>
      </p:pic>
    </p:spTree>
    <p:extLst>
      <p:ext uri="{BB962C8B-B14F-4D97-AF65-F5344CB8AC3E}">
        <p14:creationId xmlns:p14="http://schemas.microsoft.com/office/powerpoint/2010/main" val="7349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90872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Екологічні фактори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12615"/>
            <a:ext cx="8988152" cy="59766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vi-VN" sz="2800" dirty="0" smtClean="0"/>
              <a:t>Екологічні фактори</a:t>
            </a:r>
            <a:r>
              <a:rPr lang="vi-VN" sz="2800" dirty="0"/>
              <a:t>, екологічні чинники або фа́ктори середо́вища — сукупність усіх чинників середовища (температура, вологість, світло, гравітація, субстрат, живі організми тощо), що діють на живий організм </a:t>
            </a:r>
            <a:r>
              <a:rPr lang="vi-VN" sz="2800" dirty="0" smtClean="0"/>
              <a:t>Не </a:t>
            </a:r>
            <a:r>
              <a:rPr lang="vi-VN" sz="2800" dirty="0"/>
              <a:t>всі вони однакові за своїм значенням, вплив окремих компонентів взагалі незначний. Всю різноманітність екологічних факторів ділять за походженням і характером дії на три великі групи — </a:t>
            </a:r>
            <a:r>
              <a:rPr lang="vi-VN" sz="2800" dirty="0" smtClean="0"/>
              <a:t>абіотичні</a:t>
            </a:r>
            <a:r>
              <a:rPr lang="uk-UA" sz="2800" dirty="0" smtClean="0"/>
              <a:t> і </a:t>
            </a:r>
            <a:r>
              <a:rPr lang="vi-VN" sz="2800" dirty="0" smtClean="0"/>
              <a:t>біотичні </a:t>
            </a:r>
            <a:r>
              <a:rPr lang="vi-VN" sz="2800" dirty="0"/>
              <a:t>та антропогенні. До абіотичних відносять фактори неорганічної, або неживої, природи, до біотичних — вплив живої природи, а також людини. Антропогенні фактори зумовлені діяльністю людини, вплив її на природу може бути як свідомим, так і стихійним, випадковим.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18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</TotalTime>
  <Words>951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Фактори які впливають на чисельність популяції</vt:lpstr>
      <vt:lpstr>План</vt:lpstr>
      <vt:lpstr>Популяція</vt:lpstr>
      <vt:lpstr>Щільність популяцій</vt:lpstr>
      <vt:lpstr>Фактор народжуваності</vt:lpstr>
      <vt:lpstr>Фактор плодючості</vt:lpstr>
      <vt:lpstr>Фактор міграції особин</vt:lpstr>
      <vt:lpstr>Міграція тварин</vt:lpstr>
      <vt:lpstr>Екологічні фактори</vt:lpstr>
      <vt:lpstr>Антропогенні фактори</vt:lpstr>
      <vt:lpstr>Біотичні фактори</vt:lpstr>
      <vt:lpstr>Статева й вікова структура популяцій</vt:lpstr>
      <vt:lpstr>Висновок</vt:lpstr>
      <vt:lpstr>Використана 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Фактори які впливають на чисельність популяції</dc:title>
  <dc:creator>Admin</dc:creator>
  <cp:lastModifiedBy>User</cp:lastModifiedBy>
  <cp:revision>11</cp:revision>
  <dcterms:created xsi:type="dcterms:W3CDTF">2013-12-18T19:12:00Z</dcterms:created>
  <dcterms:modified xsi:type="dcterms:W3CDTF">2013-12-24T19:43:45Z</dcterms:modified>
</cp:coreProperties>
</file>