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95" r:id="rId2"/>
    <p:sldId id="306" r:id="rId3"/>
    <p:sldId id="318" r:id="rId4"/>
    <p:sldId id="308" r:id="rId5"/>
    <p:sldId id="307" r:id="rId6"/>
    <p:sldId id="270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9" r:id="rId16"/>
    <p:sldId id="309" r:id="rId17"/>
    <p:sldId id="324" r:id="rId18"/>
    <p:sldId id="320" r:id="rId19"/>
    <p:sldId id="322" r:id="rId20"/>
    <p:sldId id="321" r:id="rId21"/>
    <p:sldId id="323" r:id="rId22"/>
    <p:sldId id="325" r:id="rId23"/>
    <p:sldId id="30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09E5"/>
    <a:srgbClr val="990AC6"/>
    <a:srgbClr val="00B050"/>
    <a:srgbClr val="0066FF"/>
    <a:srgbClr val="AF01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4" autoAdjust="0"/>
    <p:restoredTop sz="90586" autoAdjust="0"/>
  </p:normalViewPr>
  <p:slideViewPr>
    <p:cSldViewPr>
      <p:cViewPr varScale="1">
        <p:scale>
          <a:sx n="66" d="100"/>
          <a:sy n="66" d="100"/>
        </p:scale>
        <p:origin x="-1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33BB2-2448-496D-8B8F-614019C18FD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AFDEB-3C7A-4606-82DA-75881CD5E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26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3000372"/>
            <a:ext cx="532328" cy="5000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268760"/>
            <a:ext cx="55146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chemeClr val="bg1"/>
                </a:solidFill>
              </a:rPr>
              <a:t>        </a:t>
            </a:r>
            <a:r>
              <a:rPr lang="uk-UA" sz="4800" b="1" dirty="0" smtClean="0">
                <a:solidFill>
                  <a:srgbClr val="FFFF00"/>
                </a:solidFill>
              </a:rPr>
              <a:t>Урок - аукціон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6050" y="4221088"/>
            <a:ext cx="59624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800" dirty="0" smtClean="0">
                <a:cs typeface="Aparajita" pitchFamily="34" charset="0"/>
              </a:rPr>
              <a:t>Вчитель біології </a:t>
            </a:r>
          </a:p>
          <a:p>
            <a:pPr algn="r"/>
            <a:r>
              <a:rPr lang="uk-UA" sz="2800" dirty="0" err="1" smtClean="0">
                <a:cs typeface="Aparajita" pitchFamily="34" charset="0"/>
              </a:rPr>
              <a:t>Тужанівської</a:t>
            </a:r>
            <a:r>
              <a:rPr lang="uk-UA" sz="2800" dirty="0" smtClean="0">
                <a:cs typeface="Aparajita" pitchFamily="34" charset="0"/>
              </a:rPr>
              <a:t> ЗОШ І-ІІ ст.</a:t>
            </a:r>
          </a:p>
          <a:p>
            <a:pPr algn="r"/>
            <a:r>
              <a:rPr lang="uk-UA" sz="2800" dirty="0" smtClean="0">
                <a:cs typeface="Aparajita" pitchFamily="34" charset="0"/>
              </a:rPr>
              <a:t>Мельник І.М. </a:t>
            </a:r>
            <a:endParaRPr lang="uk-UA" sz="2800" dirty="0">
              <a:cs typeface="Aparajita" pitchFamily="34" charset="0"/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388" y="5857892"/>
            <a:ext cx="1041612" cy="1000108"/>
          </a:xfrm>
          <a:prstGeom prst="rect">
            <a:avLst/>
          </a:prstGeom>
        </p:spPr>
      </p:pic>
      <p:pic>
        <p:nvPicPr>
          <p:cNvPr id="7" name="Рисунок 6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5857892"/>
            <a:ext cx="684396" cy="642918"/>
          </a:xfrm>
          <a:prstGeom prst="rect">
            <a:avLst/>
          </a:prstGeom>
        </p:spPr>
      </p:pic>
      <p:pic>
        <p:nvPicPr>
          <p:cNvPr id="8" name="Рисунок 7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43900" y="6000768"/>
            <a:ext cx="608350" cy="571480"/>
          </a:xfrm>
          <a:prstGeom prst="rect">
            <a:avLst/>
          </a:prstGeom>
        </p:spPr>
      </p:pic>
      <p:pic>
        <p:nvPicPr>
          <p:cNvPr id="9" name="Рисунок 8" descr="Рисунок1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00364" y="0"/>
            <a:ext cx="1214446" cy="1247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3648" y="2564904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FFFF00"/>
                </a:solidFill>
                <a:latin typeface="Comic Sans MS" pitchFamily="66" charset="0"/>
                <a:cs typeface="Consolas" pitchFamily="49" charset="0"/>
              </a:rPr>
              <a:t>Ц</a:t>
            </a:r>
            <a:r>
              <a:rPr lang="uk-UA" sz="4800" b="1" dirty="0" smtClean="0">
                <a:solidFill>
                  <a:srgbClr val="FFC000"/>
                </a:solidFill>
                <a:latin typeface="Comic Sans MS" pitchFamily="66" charset="0"/>
                <a:cs typeface="Consolas" pitchFamily="49" charset="0"/>
              </a:rPr>
              <a:t>А</a:t>
            </a:r>
            <a:r>
              <a:rPr lang="uk-UA" sz="4800" b="1" dirty="0" smtClean="0">
                <a:solidFill>
                  <a:srgbClr val="990AC6"/>
                </a:solidFill>
                <a:latin typeface="Comic Sans MS" pitchFamily="66" charset="0"/>
                <a:cs typeface="Consolas" pitchFamily="49" charset="0"/>
              </a:rPr>
              <a:t>Р</a:t>
            </a:r>
            <a:r>
              <a:rPr lang="uk-UA" sz="4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itchFamily="66" charset="0"/>
                <a:cs typeface="Consolas" pitchFamily="49" charset="0"/>
              </a:rPr>
              <a:t>С</a:t>
            </a:r>
            <a:r>
              <a:rPr lang="uk-UA" sz="4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Consolas" pitchFamily="49" charset="0"/>
              </a:rPr>
              <a:t>Т</a:t>
            </a:r>
            <a:r>
              <a:rPr lang="uk-UA" sz="4800" b="1" dirty="0" smtClean="0">
                <a:solidFill>
                  <a:schemeClr val="bg1"/>
                </a:solidFill>
                <a:latin typeface="Comic Sans MS" pitchFamily="66" charset="0"/>
                <a:cs typeface="Consolas" pitchFamily="49" charset="0"/>
              </a:rPr>
              <a:t>В</a:t>
            </a:r>
            <a:r>
              <a:rPr lang="uk-UA" sz="4800" b="1" dirty="0" smtClean="0">
                <a:solidFill>
                  <a:srgbClr val="0070C0"/>
                </a:solidFill>
                <a:latin typeface="Comic Sans MS" pitchFamily="66" charset="0"/>
                <a:cs typeface="Consolas" pitchFamily="49" charset="0"/>
              </a:rPr>
              <a:t>О</a:t>
            </a:r>
            <a:r>
              <a:rPr lang="uk-UA" sz="4800" b="1" dirty="0" smtClean="0">
                <a:latin typeface="Comic Sans MS" pitchFamily="66" charset="0"/>
                <a:cs typeface="Consolas" pitchFamily="49" charset="0"/>
              </a:rPr>
              <a:t> </a:t>
            </a:r>
            <a:r>
              <a:rPr lang="uk-UA" sz="4800" b="1" dirty="0" err="1" smtClean="0">
                <a:solidFill>
                  <a:srgbClr val="FFC000"/>
                </a:solidFill>
                <a:latin typeface="Comic Sans MS" pitchFamily="66" charset="0"/>
                <a:cs typeface="Consolas" pitchFamily="49" charset="0"/>
              </a:rPr>
              <a:t>“Г</a:t>
            </a:r>
            <a:r>
              <a:rPr lang="uk-UA" sz="4800" b="1" dirty="0" err="1" smtClean="0">
                <a:solidFill>
                  <a:srgbClr val="FF0000"/>
                </a:solidFill>
                <a:latin typeface="Comic Sans MS" pitchFamily="66" charset="0"/>
                <a:cs typeface="Consolas" pitchFamily="49" charset="0"/>
              </a:rPr>
              <a:t>р</a:t>
            </a:r>
            <a:r>
              <a:rPr lang="uk-UA" sz="48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  <a:cs typeface="Consolas" pitchFamily="49" charset="0"/>
              </a:rPr>
              <a:t>и</a:t>
            </a:r>
            <a:r>
              <a:rPr lang="uk-UA" sz="48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  <a:cs typeface="Consolas" pitchFamily="49" charset="0"/>
              </a:rPr>
              <a:t>б</a:t>
            </a:r>
            <a:r>
              <a:rPr lang="uk-UA" sz="4800" b="1" dirty="0" err="1" smtClean="0">
                <a:solidFill>
                  <a:srgbClr val="002060"/>
                </a:solidFill>
                <a:latin typeface="Comic Sans MS" pitchFamily="66" charset="0"/>
                <a:cs typeface="Consolas" pitchFamily="49" charset="0"/>
              </a:rPr>
              <a:t>и”</a:t>
            </a:r>
            <a:endParaRPr lang="ru-RU" sz="4800" b="1" dirty="0">
              <a:solidFill>
                <a:srgbClr val="002060"/>
              </a:solidFill>
              <a:latin typeface="Comic Sans MS" pitchFamily="66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iby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68951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ofillum-ilmovu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34315"/>
            <a:ext cx="8712968" cy="6389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25681"/>
            <a:ext cx="8424936" cy="630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7084103_st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496944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76672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Comic Sans MS" pitchFamily="66" charset="0"/>
              </a:rPr>
              <a:t>         Лот №3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ome_au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428750" cy="923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126876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 Е С Т 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132856"/>
            <a:ext cx="691276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Comic Sans MS" pitchFamily="66" charset="0"/>
              </a:rPr>
              <a:t>Правильні відповіді:</a:t>
            </a:r>
          </a:p>
          <a:p>
            <a:pPr marL="342900" indent="-342900">
              <a:buAutoNum type="arabicPeriod"/>
            </a:pPr>
            <a:r>
              <a:rPr lang="uk-UA" dirty="0" smtClean="0"/>
              <a:t>а);</a:t>
            </a:r>
          </a:p>
          <a:p>
            <a:pPr marL="342900" indent="-342900">
              <a:buAutoNum type="arabicPeriod"/>
            </a:pPr>
            <a:r>
              <a:rPr lang="uk-UA" dirty="0" smtClean="0"/>
              <a:t>г);</a:t>
            </a:r>
          </a:p>
          <a:p>
            <a:pPr marL="342900" indent="-342900">
              <a:buAutoNum type="arabicPeriod"/>
            </a:pPr>
            <a:r>
              <a:rPr lang="uk-UA" dirty="0" smtClean="0"/>
              <a:t>а);</a:t>
            </a:r>
          </a:p>
          <a:p>
            <a:pPr marL="342900" indent="-342900">
              <a:buAutoNum type="arabicPeriod"/>
            </a:pPr>
            <a:r>
              <a:rPr lang="uk-UA" dirty="0" smtClean="0"/>
              <a:t>в);</a:t>
            </a:r>
          </a:p>
          <a:p>
            <a:pPr marL="342900" indent="-342900">
              <a:buAutoNum type="arabicPeriod"/>
            </a:pPr>
            <a:r>
              <a:rPr lang="uk-UA" dirty="0" smtClean="0"/>
              <a:t>а);</a:t>
            </a:r>
          </a:p>
          <a:p>
            <a:pPr marL="342900" indent="-342900">
              <a:buAutoNum type="arabicPeriod"/>
            </a:pPr>
            <a:r>
              <a:rPr lang="uk-UA" dirty="0" smtClean="0"/>
              <a:t>б);</a:t>
            </a:r>
          </a:p>
          <a:p>
            <a:pPr marL="342900" indent="-342900">
              <a:buAutoNum type="arabicPeriod"/>
            </a:pPr>
            <a:r>
              <a:rPr lang="uk-UA" dirty="0" smtClean="0"/>
              <a:t>а);</a:t>
            </a:r>
          </a:p>
          <a:p>
            <a:pPr marL="342900" indent="-342900">
              <a:buAutoNum type="arabicPeriod"/>
            </a:pPr>
            <a:r>
              <a:rPr lang="uk-UA" dirty="0" smtClean="0"/>
              <a:t>б);</a:t>
            </a:r>
          </a:p>
          <a:p>
            <a:pPr marL="342900" indent="-342900">
              <a:buAutoNum type="arabicPeriod"/>
            </a:pPr>
            <a:r>
              <a:rPr lang="uk-UA" dirty="0" smtClean="0"/>
              <a:t>б);</a:t>
            </a:r>
          </a:p>
          <a:p>
            <a:pPr marL="342900" indent="-342900">
              <a:buAutoNum type="arabicPeriod"/>
            </a:pPr>
            <a:r>
              <a:rPr lang="uk-UA" dirty="0" smtClean="0"/>
              <a:t>а);</a:t>
            </a:r>
          </a:p>
          <a:p>
            <a:pPr marL="342900" indent="-342900">
              <a:buAutoNum type="arabicPeriod"/>
            </a:pPr>
            <a:endParaRPr lang="uk-UA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7" name="Picture 5" descr="a21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229200"/>
            <a:ext cx="1185667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500174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pic>
        <p:nvPicPr>
          <p:cNvPr id="10" name="Picture 5" descr="a2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5214950"/>
            <a:ext cx="1185667" cy="13572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642918"/>
            <a:ext cx="87868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/>
              <a:t>Статистика </a:t>
            </a:r>
            <a:r>
              <a:rPr lang="ru-RU" sz="4400" b="1" i="1" dirty="0" err="1" smtClean="0"/>
              <a:t>свідчить</a:t>
            </a:r>
            <a:r>
              <a:rPr lang="ru-RU" sz="4400" b="1" i="1" dirty="0" smtClean="0"/>
              <a:t>, </a:t>
            </a:r>
            <a:r>
              <a:rPr lang="ru-RU" sz="4400" b="1" i="1" dirty="0" err="1" smtClean="0"/>
              <a:t>що</a:t>
            </a:r>
            <a:r>
              <a:rPr lang="ru-RU" sz="4400" b="1" i="1" dirty="0" smtClean="0"/>
              <a:t> в </a:t>
            </a:r>
            <a:r>
              <a:rPr lang="ru-RU" sz="4400" b="1" i="1" dirty="0" err="1" smtClean="0"/>
              <a:t>Україні</a:t>
            </a:r>
            <a:r>
              <a:rPr lang="ru-RU" sz="4400" b="1" i="1" dirty="0" smtClean="0"/>
              <a:t> </a:t>
            </a:r>
            <a:r>
              <a:rPr lang="ru-RU" sz="4400" b="1" i="1" dirty="0" err="1" smtClean="0"/>
              <a:t>щорічно</a:t>
            </a:r>
            <a:r>
              <a:rPr lang="ru-RU" sz="4400" b="1" i="1" dirty="0" smtClean="0"/>
              <a:t> </a:t>
            </a:r>
            <a:r>
              <a:rPr lang="ru-RU" sz="4400" b="1" i="1" dirty="0" err="1" smtClean="0"/>
              <a:t>відмічається</a:t>
            </a:r>
            <a:r>
              <a:rPr lang="ru-RU" sz="4400" b="1" i="1" dirty="0" smtClean="0"/>
              <a:t> до 1000 </a:t>
            </a:r>
            <a:r>
              <a:rPr lang="ru-RU" sz="4400" b="1" i="1" dirty="0" err="1" smtClean="0"/>
              <a:t>отруєнь</a:t>
            </a:r>
            <a:r>
              <a:rPr lang="ru-RU" sz="4400" b="1" i="1" dirty="0" smtClean="0"/>
              <a:t> грибами, </a:t>
            </a:r>
            <a:r>
              <a:rPr lang="ru-RU" sz="4400" b="1" i="1" dirty="0" err="1" smtClean="0"/>
              <a:t>з</a:t>
            </a:r>
            <a:r>
              <a:rPr lang="ru-RU" sz="4400" b="1" i="1" dirty="0" smtClean="0"/>
              <a:t> </a:t>
            </a:r>
            <a:r>
              <a:rPr lang="ru-RU" sz="4400" b="1" i="1" dirty="0" err="1" smtClean="0"/>
              <a:t>яких</a:t>
            </a:r>
            <a:r>
              <a:rPr lang="ru-RU" sz="4400" b="1" i="1" dirty="0" smtClean="0"/>
              <a:t> до 10 % </a:t>
            </a:r>
            <a:r>
              <a:rPr lang="ru-RU" sz="4400" b="1" i="1" dirty="0" err="1" smtClean="0"/>
              <a:t>закінчуються</a:t>
            </a:r>
            <a:r>
              <a:rPr lang="ru-RU" sz="4400" b="1" i="1" dirty="0" smtClean="0"/>
              <a:t> летально </a:t>
            </a:r>
            <a:r>
              <a:rPr lang="uk-UA" sz="4400" b="1" i="1" dirty="0" smtClean="0"/>
              <a:t>.</a:t>
            </a:r>
          </a:p>
          <a:p>
            <a:pPr algn="ctr"/>
            <a:r>
              <a:rPr lang="uk-UA" sz="4400" b="1" i="1" dirty="0" smtClean="0"/>
              <a:t>У </a:t>
            </a:r>
            <a:r>
              <a:rPr lang="uk-UA" sz="4400" b="1" i="1" dirty="0" smtClean="0"/>
              <a:t>Львівській </a:t>
            </a:r>
            <a:r>
              <a:rPr lang="uk-UA" sz="4400" b="1" i="1" dirty="0" smtClean="0"/>
              <a:t>області у 2013 році</a:t>
            </a:r>
          </a:p>
          <a:p>
            <a:pPr algn="ctr"/>
            <a:r>
              <a:rPr lang="uk-UA" sz="4400" b="1" i="1" dirty="0" smtClean="0"/>
              <a:t>зареєстровано 3 випадки отруєння грибами</a:t>
            </a:r>
            <a:endParaRPr lang="uk-UA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76672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Comic Sans MS" pitchFamily="66" charset="0"/>
              </a:rPr>
              <a:t>         Лот №4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ome_au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428750" cy="923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126876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Чорна скринька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13285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uk-UA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7" name="Picture 5" descr="a21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229200"/>
            <a:ext cx="1185667" cy="1357298"/>
          </a:xfrm>
          <a:prstGeom prst="rect">
            <a:avLst/>
          </a:prstGeom>
          <a:noFill/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492896"/>
            <a:ext cx="3672408" cy="2613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3" name="Picture 5" descr="a21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229200"/>
            <a:ext cx="1185667" cy="1357298"/>
          </a:xfrm>
          <a:prstGeom prst="rect">
            <a:avLst/>
          </a:prstGeom>
          <a:noFill/>
        </p:spPr>
      </p:pic>
      <p:pic>
        <p:nvPicPr>
          <p:cNvPr id="4" name="Рисунок 3" descr="bestgif.narod.ru_1311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404664"/>
            <a:ext cx="80648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Середовище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існування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листяні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змішані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ліси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багаті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гумусом. Спори: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яйцеподібні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еліпсоїдної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форми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гладкі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колір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зеленувато-жовтий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Развиваєтся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грунті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як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яйцеподібна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структура.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/>
              <a:t> 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Гриб не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отруйний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їстівний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лише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стадії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яйця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при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використанні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їжу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верхню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оболонку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видаляють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Використовують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у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народній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медецині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  як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засіб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від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подагри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та ревматизму 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під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назвою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«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земляна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олія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». У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цілителів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цей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гриб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неймовірно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популярний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— ним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лікують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будь-які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стадії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раку,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трофічні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виразки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захворювання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шлунково-кишкового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тракту,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печінки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та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ін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Грибні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фітонциди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веселки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вбивають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віруси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герпесу,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грипу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 гепатиту 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і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навіть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СНІДу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690336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ru-RU" sz="20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ru-RU" sz="20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Цікавий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факт</a:t>
            </a:r>
          </a:p>
          <a:p>
            <a:r>
              <a:rPr lang="ru-RU" sz="2000" dirty="0" err="1" smtClean="0">
                <a:latin typeface="Comic Sans MS" pitchFamily="66" charset="0"/>
              </a:rPr>
              <a:t>Цьому</a:t>
            </a:r>
            <a:r>
              <a:rPr lang="ru-RU" sz="2000" dirty="0" smtClean="0">
                <a:latin typeface="Comic Sans MS" pitchFamily="66" charset="0"/>
              </a:rPr>
              <a:t> грибу </a:t>
            </a:r>
            <a:r>
              <a:rPr lang="ru-RU" sz="2000" dirty="0" err="1" smtClean="0">
                <a:latin typeface="Comic Sans MS" pitchFamily="66" charset="0"/>
              </a:rPr>
              <a:t>належить</a:t>
            </a:r>
            <a:r>
              <a:rPr lang="ru-RU" sz="2000" dirty="0" smtClean="0">
                <a:latin typeface="Comic Sans MS" pitchFamily="66" charset="0"/>
              </a:rPr>
              <a:t> рекорд </a:t>
            </a:r>
            <a:r>
              <a:rPr lang="ru-RU" sz="2000" dirty="0" err="1" smtClean="0">
                <a:latin typeface="Comic Sans MS" pitchFamily="66" charset="0"/>
              </a:rPr>
              <a:t>швидкості</a:t>
            </a:r>
            <a:r>
              <a:rPr lang="ru-RU" sz="2000" dirty="0" smtClean="0">
                <a:latin typeface="Comic Sans MS" pitchFamily="66" charset="0"/>
              </a:rPr>
              <a:t> росту </a:t>
            </a:r>
            <a:r>
              <a:rPr lang="ru-RU" sz="2000" dirty="0" err="1" smtClean="0">
                <a:latin typeface="Comic Sans MS" pitchFamily="66" charset="0"/>
              </a:rPr>
              <a:t>серед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err="1" smtClean="0">
                <a:latin typeface="Comic Sans MS" pitchFamily="66" charset="0"/>
              </a:rPr>
              <a:t>грибів</a:t>
            </a:r>
            <a:r>
              <a:rPr lang="ru-RU" sz="2000" dirty="0" smtClean="0">
                <a:latin typeface="Comic Sans MS" pitchFamily="66" charset="0"/>
              </a:rPr>
              <a:t>. За 1 </a:t>
            </a:r>
            <a:r>
              <a:rPr lang="ru-RU" sz="2000" dirty="0" err="1" smtClean="0">
                <a:latin typeface="Comic Sans MS" pitchFamily="66" charset="0"/>
              </a:rPr>
              <a:t>хв</a:t>
            </a:r>
            <a:r>
              <a:rPr lang="ru-RU" sz="2000" dirty="0" smtClean="0">
                <a:latin typeface="Comic Sans MS" pitchFamily="66" charset="0"/>
              </a:rPr>
              <a:t> шапка </a:t>
            </a:r>
            <a:r>
              <a:rPr lang="ru-RU" sz="2000" dirty="0" err="1" smtClean="0">
                <a:latin typeface="Comic Sans MS" pitchFamily="66" charset="0"/>
              </a:rPr>
              <a:t>піднімається</a:t>
            </a:r>
            <a:r>
              <a:rPr lang="ru-RU" sz="2000" dirty="0" smtClean="0">
                <a:latin typeface="Comic Sans MS" pitchFamily="66" charset="0"/>
              </a:rPr>
              <a:t> на 5 мм — вона росте просто на очах </a:t>
            </a:r>
            <a:r>
              <a:rPr lang="ru-RU" sz="2000" dirty="0" err="1" smtClean="0">
                <a:latin typeface="Comic Sans MS" pitchFamily="66" charset="0"/>
              </a:rPr>
              <a:t>і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err="1" smtClean="0">
                <a:latin typeface="Comic Sans MS" pitchFamily="66" charset="0"/>
              </a:rPr>
              <a:t>вдвічі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err="1" smtClean="0">
                <a:latin typeface="Comic Sans MS" pitchFamily="66" charset="0"/>
              </a:rPr>
              <a:t>швидше</a:t>
            </a:r>
            <a:r>
              <a:rPr lang="ru-RU" sz="2000" dirty="0" smtClean="0">
                <a:latin typeface="Comic Sans MS" pitchFamily="66" charset="0"/>
              </a:rPr>
              <a:t> за бамбук.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8136904" cy="5256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587727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Comic Sans MS" pitchFamily="66" charset="0"/>
              </a:rPr>
              <a:t>Веселка звичайна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8" y="-1142998"/>
            <a:ext cx="685800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786710" y="5500702"/>
            <a:ext cx="1041612" cy="1000108"/>
          </a:xfrm>
          <a:prstGeom prst="rect">
            <a:avLst/>
          </a:prstGeom>
        </p:spPr>
      </p:pic>
      <p:pic>
        <p:nvPicPr>
          <p:cNvPr id="7" name="Рисунок 6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5857892"/>
            <a:ext cx="1041612" cy="10001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1640" y="1052736"/>
            <a:ext cx="6336704" cy="5037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Гриби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—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одні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найдавніших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насельників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нашої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планети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найбільш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незвичайні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організми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на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Землі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Хоча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об’єкт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вивчення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перебуває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практично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під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носом, про них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відомо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не так уже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багато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Вони не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мають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жодного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стосунку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до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рослин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але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тваринами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їх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теж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не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назвеш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Серед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них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зустрічаються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як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вишукані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продукти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цілителі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так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паразити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хижаки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навіть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убивці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Їх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майже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півтора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мільйона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видів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І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всі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вони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об’єднані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одне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велике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грибне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царство.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3" name="Picture 5" descr="a21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229200"/>
            <a:ext cx="1185667" cy="1357298"/>
          </a:xfrm>
          <a:prstGeom prst="rect">
            <a:avLst/>
          </a:prstGeom>
          <a:noFill/>
        </p:spPr>
      </p:pic>
      <p:pic>
        <p:nvPicPr>
          <p:cNvPr id="4" name="Рисунок 3" descr="bestgif.narod.ru_1311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sp>
        <p:nvSpPr>
          <p:cNvPr id="2050" name="AutoShape 2" descr="http://pti.kiev.ua/uploads/posts/2012-03/1331307603_zvichayniy.jpg"/>
          <p:cNvSpPr>
            <a:spLocks noChangeAspect="1" noChangeArrowheads="1"/>
          </p:cNvSpPr>
          <p:nvPr/>
        </p:nvSpPr>
        <p:spPr bwMode="auto">
          <a:xfrm>
            <a:off x="5322888" y="-2968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764704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Цей гриб 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найчастіше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зустрічається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на деревах.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Він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космополіт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поширений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на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всіх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континентах. 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нашій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місцевості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найбільш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поширений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на березах.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Його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плодове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тіло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покрите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твердою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світло-сірою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кіркою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під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якою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розміщена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суха (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інколи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м’яка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)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жовто-коричнева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неначе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бархатисто-замшева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м’якіть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Шкірочка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нерівна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хвиляста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концентричними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валиками,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більш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темними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заглибинах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На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поверхні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можуть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зустрічатися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дрібні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тріщини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До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винаходу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сірників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висушену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тканину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цих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грибів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застосовували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як трут,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тобто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матеріал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який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запалювався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при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попаданні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на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нього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висіченої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використанням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кремнію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іскри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як 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запальничок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З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історичних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джерел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відомо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що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трут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був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знайдений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спорядженні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мумії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Еці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За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біологічними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функціями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ці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гриби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повинні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оселятися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лише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на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мертвій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деревині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але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все часто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їх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можна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побачити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на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живих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стовбурах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звичайних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дерев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і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навіть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плодових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 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руженное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7560840" cy="5256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6021288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Comic Sans MS" pitchFamily="66" charset="0"/>
              </a:rPr>
              <a:t>Трутовик звичайний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76672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Comic Sans MS" pitchFamily="66" charset="0"/>
              </a:rPr>
              <a:t>         Лот №5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ome_au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428750" cy="923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1052736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Кросворд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13285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uk-UA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7" name="Picture 5" descr="a21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229200"/>
            <a:ext cx="1185667" cy="1357298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23725" y="2132860"/>
          <a:ext cx="4752532" cy="3024333"/>
        </p:xfrm>
        <a:graphic>
          <a:graphicData uri="http://schemas.openxmlformats.org/drawingml/2006/table">
            <a:tbl>
              <a:tblPr/>
              <a:tblGrid>
                <a:gridCol w="376280"/>
                <a:gridCol w="376280"/>
                <a:gridCol w="376280"/>
                <a:gridCol w="377164"/>
                <a:gridCol w="376280"/>
                <a:gridCol w="376280"/>
                <a:gridCol w="376280"/>
                <a:gridCol w="371852"/>
                <a:gridCol w="239832"/>
                <a:gridCol w="376280"/>
                <a:gridCol w="376280"/>
                <a:gridCol w="376280"/>
                <a:gridCol w="377164"/>
              </a:tblGrid>
              <a:tr h="3360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і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03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D0D0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907704" y="5733256"/>
            <a:ext cx="655272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b="1" dirty="0" smtClean="0"/>
              <a:t>1.г</a:t>
            </a:r>
            <a:r>
              <a:rPr lang="uk-UA" sz="2000" b="1" dirty="0" err="1" smtClean="0"/>
              <a:t>іфи</a:t>
            </a:r>
            <a:r>
              <a:rPr lang="uk-UA" sz="2000" b="1" dirty="0" smtClean="0"/>
              <a:t>;   2.мікориза;   3.антибіотик;   4.трутовик;</a:t>
            </a:r>
          </a:p>
          <a:p>
            <a:pPr marL="342900" indent="-342900"/>
            <a:r>
              <a:rPr lang="uk-UA" sz="2000" b="1" dirty="0" smtClean="0"/>
              <a:t>5.труфель; 6.хітин;   7.мухомор;   8.боровик;   9.сажка</a:t>
            </a:r>
          </a:p>
          <a:p>
            <a:pPr marL="342900" indent="-342900">
              <a:buAutoNum type="arabicPeriod"/>
            </a:pPr>
            <a:endParaRPr lang="uk-UA" dirty="0" smtClean="0"/>
          </a:p>
          <a:p>
            <a:pPr marL="342900" indent="-342900">
              <a:buAutoNum type="arabicPeriod"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0166" y="357166"/>
            <a:ext cx="692948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природі</a:t>
            </a:r>
          </a:p>
          <a:p>
            <a:pPr algn="ctr"/>
            <a:r>
              <a:rPr lang="uk-UA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немає нічого зайвого!</a:t>
            </a:r>
            <a:endParaRPr lang="uk-UA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192" y="4286256"/>
            <a:ext cx="82868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Бережіть природу!</a:t>
            </a:r>
            <a:endParaRPr lang="uk-UA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14612" y="5286388"/>
            <a:ext cx="1368844" cy="1285884"/>
          </a:xfrm>
          <a:prstGeom prst="rect">
            <a:avLst/>
          </a:prstGeom>
        </p:spPr>
      </p:pic>
      <p:pic>
        <p:nvPicPr>
          <p:cNvPr id="9" name="Рисунок 8" descr="Рисунок1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85728"/>
            <a:ext cx="1214446" cy="1247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830550"/>
            <a:ext cx="1800200" cy="18407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620688"/>
            <a:ext cx="8892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3200" b="1" dirty="0" smtClean="0">
                <a:solidFill>
                  <a:srgbClr val="FFFF00"/>
                </a:solidFill>
                <a:latin typeface="Comic Sans MS" pitchFamily="66" charset="0"/>
              </a:rPr>
              <a:t>         Лот № 1</a:t>
            </a: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Гриби відрізняються від рослин тільки формою та кольором.</a:t>
            </a: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Серед грибів є одноклітинні та багатоклітинні організми.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Плодове тіло усіх грибів вживають у їжу.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Дріжджі – мікроскопічні гриби.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Грибниця гриба має назву міцелій.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Серед грибів є такі, що спричинюють хвороби людини.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Перший антибіотик виділили  з </a:t>
            </a:r>
            <a:r>
              <a:rPr lang="uk-UA" sz="2000" b="1" dirty="0" err="1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плісневого</a:t>
            </a: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гриба </a:t>
            </a:r>
            <a:r>
              <a:rPr lang="uk-UA" sz="2000" b="1" dirty="0" err="1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пеніцилу</a:t>
            </a: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Сажкові гриби вражають зернівки кукурудзи.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Гриби бувають пластинчасті і трубчасті.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Гриби  можуть накопичувати радіоактивні елементи.</a:t>
            </a:r>
            <a:endParaRPr lang="ru-RU" sz="2000" b="1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r>
              <a:rPr lang="uk-UA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 </a:t>
            </a:r>
            <a:endParaRPr lang="ru-RU" sz="2000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Рисунок 3" descr="home_auc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1428750" cy="92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500174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pic>
        <p:nvPicPr>
          <p:cNvPr id="10" name="Picture 5" descr="a2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5214950"/>
            <a:ext cx="1185667" cy="1357298"/>
          </a:xfrm>
          <a:prstGeom prst="rect">
            <a:avLst/>
          </a:prstGeom>
          <a:noFill/>
        </p:spPr>
      </p:pic>
      <p:pic>
        <p:nvPicPr>
          <p:cNvPr id="7" name="Рисунок 6" descr="PH6578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60648"/>
            <a:ext cx="3333750" cy="249555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267744" y="3356992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dirty="0" smtClean="0">
                <a:solidFill>
                  <a:srgbClr val="FFFF00"/>
                </a:solidFill>
                <a:latin typeface="Monotype Corsiva" pitchFamily="66" charset="0"/>
              </a:rPr>
              <a:t>Віршики у кошику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26064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поетична сторінка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7984" y="1124744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                  В </a:t>
            </a:r>
            <a:r>
              <a:rPr lang="ru-RU" sz="2400" b="1" i="1" dirty="0" err="1" smtClean="0"/>
              <a:t>ліс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осінній</a:t>
            </a:r>
            <a:r>
              <a:rPr lang="ru-RU" sz="2400" b="1" i="1" dirty="0" smtClean="0"/>
              <a:t> я </a:t>
            </a:r>
            <a:r>
              <a:rPr lang="ru-RU" sz="2400" b="1" i="1" dirty="0" err="1" smtClean="0"/>
              <a:t>піду</a:t>
            </a:r>
            <a:r>
              <a:rPr lang="ru-RU" sz="2400" b="1" i="1" dirty="0" smtClean="0"/>
              <a:t>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</a:t>
            </a:r>
            <a:r>
              <a:rPr lang="ru-RU" sz="2400" b="1" i="1" dirty="0" err="1" smtClean="0"/>
              <a:t>Гарні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віршики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знайду</a:t>
            </a:r>
            <a:r>
              <a:rPr lang="ru-RU" sz="2400" b="1" i="1" dirty="0" smtClean="0"/>
              <a:t>!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</a:t>
            </a:r>
            <a:r>
              <a:rPr lang="ru-RU" sz="2400" b="1" i="1" dirty="0" smtClean="0"/>
              <a:t>Про </a:t>
            </a:r>
            <a:r>
              <a:rPr lang="ru-RU" sz="2400" b="1" i="1" dirty="0" err="1" smtClean="0"/>
              <a:t>опенька</a:t>
            </a:r>
            <a:r>
              <a:rPr lang="ru-RU" sz="2400" b="1" i="1" dirty="0" smtClean="0"/>
              <a:t>, зеленушку…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Про </a:t>
            </a:r>
            <a:r>
              <a:rPr lang="ru-RU" sz="2400" b="1" i="1" dirty="0" err="1" smtClean="0"/>
              <a:t>смачну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з</a:t>
            </a:r>
            <a:r>
              <a:rPr lang="ru-RU" sz="2400" b="1" i="1" dirty="0" smtClean="0"/>
              <a:t> грибами юшку!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744507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pic>
        <p:nvPicPr>
          <p:cNvPr id="10" name="Picture 5" descr="a2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5214950"/>
            <a:ext cx="1185667" cy="13572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642918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48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04664"/>
            <a:ext cx="48245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Важлива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лісі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мене роль: 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Я – БІЛИЙ ГРИБ,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грибний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король. 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 бору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зростати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здавна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звик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 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Тому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ще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звуся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– БОРОВИК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. 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1556792"/>
            <a:ext cx="4355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А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це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– ПОГАНКА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блідолиця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 </a:t>
            </a:r>
          </a:p>
          <a:p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Ще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й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препогана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, як годиться. 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Вона вам,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дітки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, не подружка, </a:t>
            </a:r>
          </a:p>
          <a:p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Бо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препогана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Comic Sans MS" pitchFamily="66" charset="0"/>
              </a:rPr>
              <a:t>неї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юшка. 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2852936"/>
            <a:ext cx="41764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В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полі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,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в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лісі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,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в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магазині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, 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В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білій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чи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рудій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шапчині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– 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У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пошані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ПЕЧЕРИЦЯ, </a:t>
            </a:r>
          </a:p>
          <a:p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Бо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на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всі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смаки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годиться. 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 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3501008"/>
            <a:ext cx="3960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Вдяглися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чепурні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грибки 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У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помаранчеві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шапки. </a:t>
            </a:r>
          </a:p>
          <a:p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Їх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ПІДОСИЧНИКАМИ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звуть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, </a:t>
            </a:r>
          </a:p>
          <a:p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Бо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під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осиками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  <a:latin typeface="Comic Sans MS" pitchFamily="66" charset="0"/>
              </a:rPr>
              <a:t>ростуть</a:t>
            </a:r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. </a:t>
            </a:r>
          </a:p>
          <a:p>
            <a:r>
              <a:rPr lang="ru-RU" sz="2000" b="1" dirty="0" smtClean="0">
                <a:solidFill>
                  <a:srgbClr val="FFC000"/>
                </a:solidFill>
                <a:latin typeface="Comic Sans MS" pitchFamily="66" charset="0"/>
              </a:rPr>
              <a:t> </a:t>
            </a:r>
            <a:endParaRPr lang="ru-RU" sz="20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500174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pic>
        <p:nvPicPr>
          <p:cNvPr id="10" name="Picture 5" descr="a2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5214950"/>
            <a:ext cx="1185667" cy="13572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642918"/>
            <a:ext cx="55006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3600" b="1" i="1" dirty="0" smtClean="0"/>
          </a:p>
          <a:p>
            <a:endParaRPr lang="uk-UA" sz="3600" b="1" i="1" dirty="0" smtClean="0"/>
          </a:p>
        </p:txBody>
      </p:sp>
      <p:pic>
        <p:nvPicPr>
          <p:cNvPr id="9" name="Рисунок 8" descr="home_auct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04664"/>
            <a:ext cx="1428750" cy="9239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3768" y="69269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Comic Sans MS" pitchFamily="66" charset="0"/>
              </a:rPr>
              <a:t>Лот № 2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2132856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dirty="0" smtClean="0">
                <a:solidFill>
                  <a:srgbClr val="FFC000"/>
                </a:solidFill>
                <a:latin typeface="Monotype Corsiva" pitchFamily="66" charset="0"/>
              </a:rPr>
              <a:t>Які </a:t>
            </a:r>
            <a:r>
              <a:rPr lang="uk-UA" sz="6000" dirty="0" smtClean="0">
                <a:solidFill>
                  <a:srgbClr val="C00000"/>
                </a:solidFill>
                <a:latin typeface="Monotype Corsiva" pitchFamily="66" charset="0"/>
              </a:rPr>
              <a:t>ми</a:t>
            </a:r>
            <a:r>
              <a:rPr lang="uk-UA" sz="6000" dirty="0" smtClean="0">
                <a:latin typeface="Monotype Corsiva" pitchFamily="66" charset="0"/>
              </a:rPr>
              <a:t> </a:t>
            </a:r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всі </a:t>
            </a:r>
            <a:r>
              <a:rPr lang="uk-UA" sz="6000" dirty="0" smtClean="0">
                <a:solidFill>
                  <a:srgbClr val="D509E5"/>
                </a:solidFill>
                <a:latin typeface="Monotype Corsiva" pitchFamily="66" charset="0"/>
              </a:rPr>
              <a:t>різноманітні</a:t>
            </a:r>
            <a:endParaRPr lang="ru-RU" sz="6000" dirty="0">
              <a:solidFill>
                <a:srgbClr val="D509E5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84976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72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8208911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325</TotalTime>
  <Words>422</Words>
  <Application>Microsoft Office PowerPoint</Application>
  <PresentationFormat>Экран (4:3)</PresentationFormat>
  <Paragraphs>110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Пользователь</cp:lastModifiedBy>
  <cp:revision>34</cp:revision>
  <dcterms:created xsi:type="dcterms:W3CDTF">2014-09-11T14:05:11Z</dcterms:created>
  <dcterms:modified xsi:type="dcterms:W3CDTF">2014-12-21T12:20:22Z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1121118</vt:lpwstr>
  </property>
  <property fmtid="{D5CDD505-2E9C-101B-9397-08002B2CF9AE}" name="NXPowerLiteVersion" pid="3">
    <vt:lpwstr>D4.1.4</vt:lpwstr>
  </property>
</Properties>
</file>