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359898"/>
            <a:ext cx="7723584" cy="3501150"/>
          </a:xfrm>
        </p:spPr>
        <p:txBody>
          <a:bodyPr/>
          <a:lstStyle/>
          <a:p>
            <a:r>
              <a:rPr lang="uk-UA" dirty="0" smtClean="0"/>
              <a:t>     </a:t>
            </a:r>
            <a:r>
              <a:rPr lang="uk-UA" sz="6000" dirty="0" smtClean="0"/>
              <a:t>Мікроеволюція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4077072"/>
            <a:ext cx="7406640" cy="1512168"/>
          </a:xfrm>
        </p:spPr>
        <p:txBody>
          <a:bodyPr/>
          <a:lstStyle/>
          <a:p>
            <a:r>
              <a:rPr lang="uk-UA" dirty="0" smtClean="0"/>
              <a:t>Підготувала учениця 11 класу</a:t>
            </a:r>
          </a:p>
          <a:p>
            <a:r>
              <a:rPr lang="uk-UA" dirty="0" smtClean="0"/>
              <a:t>Литвин Алевтина</a:t>
            </a:r>
            <a:endParaRPr lang="ru-RU" dirty="0"/>
          </a:p>
        </p:txBody>
      </p:sp>
      <p:pic>
        <p:nvPicPr>
          <p:cNvPr id="4" name="Рисунок 3" descr="1328031841_3441213_f5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-1080000">
            <a:off x="1327716" y="672762"/>
            <a:ext cx="2080260" cy="2168271"/>
          </a:xfrm>
          <a:prstGeom prst="rect">
            <a:avLst/>
          </a:prstGeom>
          <a:effectLst>
            <a:outerShdw blurRad="317500" dist="50800" dir="15840000" algn="ctr" rotWithShape="0">
              <a:srgbClr val="000000">
                <a:alpha val="24000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Розриваючий</a:t>
            </a:r>
            <a:r>
              <a:rPr lang="ru-RU" dirty="0" smtClean="0"/>
              <a:t> </a:t>
            </a:r>
            <a:r>
              <a:rPr lang="ru-RU" dirty="0" err="1" smtClean="0"/>
              <a:t>добір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/>
              <a:t>Розриваючий</a:t>
            </a:r>
            <a:r>
              <a:rPr lang="ru-RU" dirty="0" smtClean="0"/>
              <a:t> </a:t>
            </a:r>
            <a:r>
              <a:rPr lang="ru-RU" dirty="0" err="1" smtClean="0"/>
              <a:t>добір</a:t>
            </a:r>
            <a:r>
              <a:rPr lang="ru-RU" dirty="0" smtClean="0"/>
              <a:t> </a:t>
            </a:r>
            <a:r>
              <a:rPr lang="ru-RU" dirty="0" err="1" smtClean="0"/>
              <a:t>діє</a:t>
            </a:r>
            <a:r>
              <a:rPr lang="ru-RU" dirty="0" smtClean="0"/>
              <a:t> </a:t>
            </a:r>
            <a:r>
              <a:rPr lang="ru-RU" dirty="0" err="1" smtClean="0"/>
              <a:t>одночасно</a:t>
            </a:r>
            <a:r>
              <a:rPr lang="ru-RU" dirty="0" smtClean="0"/>
              <a:t> у </a:t>
            </a:r>
            <a:r>
              <a:rPr lang="ru-RU" dirty="0" err="1" smtClean="0"/>
              <a:t>двох</a:t>
            </a:r>
            <a:r>
              <a:rPr lang="ru-RU" dirty="0" smtClean="0"/>
              <a:t>, </a:t>
            </a:r>
            <a:r>
              <a:rPr lang="ru-RU" dirty="0" err="1" smtClean="0"/>
              <a:t>рідше</a:t>
            </a:r>
            <a:r>
              <a:rPr lang="ru-RU" dirty="0" smtClean="0"/>
              <a:t> — </a:t>
            </a:r>
            <a:r>
              <a:rPr lang="ru-RU" dirty="0" err="1" smtClean="0"/>
              <a:t>кількох</a:t>
            </a:r>
            <a:r>
              <a:rPr lang="ru-RU" dirty="0" smtClean="0"/>
              <a:t> </a:t>
            </a:r>
            <a:r>
              <a:rPr lang="ru-RU" dirty="0" err="1" smtClean="0"/>
              <a:t>напрямах</a:t>
            </a:r>
            <a:r>
              <a:rPr lang="ru-RU" dirty="0" smtClean="0"/>
              <a:t>, </a:t>
            </a:r>
            <a:r>
              <a:rPr lang="ru-RU" dirty="0" err="1" smtClean="0"/>
              <a:t>однак</a:t>
            </a:r>
            <a:r>
              <a:rPr lang="ru-RU" dirty="0" smtClean="0"/>
              <a:t> не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збереженню</a:t>
            </a:r>
            <a:r>
              <a:rPr lang="ru-RU" dirty="0" smtClean="0"/>
              <a:t> </a:t>
            </a:r>
            <a:r>
              <a:rPr lang="ru-RU" dirty="0" err="1" smtClean="0"/>
              <a:t>усереднених</a:t>
            </a:r>
            <a:r>
              <a:rPr lang="ru-RU" dirty="0" smtClean="0"/>
              <a:t> (</a:t>
            </a:r>
            <a:r>
              <a:rPr lang="ru-RU" dirty="0" err="1" smtClean="0"/>
              <a:t>проміжних</a:t>
            </a:r>
            <a:r>
              <a:rPr lang="ru-RU" dirty="0" smtClean="0"/>
              <a:t>) </a:t>
            </a:r>
            <a:r>
              <a:rPr lang="ru-RU" dirty="0" err="1" smtClean="0"/>
              <a:t>станів</a:t>
            </a:r>
            <a:r>
              <a:rPr lang="ru-RU" dirty="0" smtClean="0"/>
              <a:t> </a:t>
            </a:r>
            <a:r>
              <a:rPr lang="ru-RU" dirty="0" err="1" smtClean="0"/>
              <a:t>ознак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у </a:t>
            </a:r>
            <a:r>
              <a:rPr lang="ru-RU" dirty="0" err="1" smtClean="0"/>
              <a:t>популяціях</a:t>
            </a:r>
            <a:r>
              <a:rPr lang="ru-RU" dirty="0" smtClean="0"/>
              <a:t> комах </a:t>
            </a:r>
            <a:r>
              <a:rPr lang="ru-RU" dirty="0" err="1" smtClean="0"/>
              <a:t>океанічних</a:t>
            </a:r>
            <a:r>
              <a:rPr lang="ru-RU" dirty="0" smtClean="0"/>
              <a:t> </a:t>
            </a:r>
            <a:r>
              <a:rPr lang="ru-RU" dirty="0" err="1" smtClean="0"/>
              <a:t>островів</a:t>
            </a:r>
            <a:r>
              <a:rPr lang="ru-RU" dirty="0" smtClean="0"/>
              <a:t>, де </a:t>
            </a:r>
            <a:r>
              <a:rPr lang="ru-RU" dirty="0" err="1" smtClean="0"/>
              <a:t>постійні</a:t>
            </a:r>
            <a:r>
              <a:rPr lang="ru-RU" dirty="0" smtClean="0"/>
              <a:t> </a:t>
            </a:r>
            <a:r>
              <a:rPr lang="ru-RU" dirty="0" err="1" smtClean="0"/>
              <a:t>сильні</a:t>
            </a:r>
            <a:r>
              <a:rPr lang="ru-RU" dirty="0" smtClean="0"/>
              <a:t> </a:t>
            </a:r>
            <a:r>
              <a:rPr lang="ru-RU" dirty="0" err="1" smtClean="0"/>
              <a:t>вітри</a:t>
            </a:r>
            <a:r>
              <a:rPr lang="ru-RU" dirty="0" smtClean="0"/>
              <a:t>, </a:t>
            </a:r>
            <a:r>
              <a:rPr lang="ru-RU" dirty="0" err="1" smtClean="0"/>
              <a:t>зберігаються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безкрилі</a:t>
            </a:r>
            <a:r>
              <a:rPr lang="ru-RU" dirty="0" smtClean="0"/>
              <a:t> </a:t>
            </a:r>
            <a:r>
              <a:rPr lang="ru-RU" dirty="0" err="1" smtClean="0"/>
              <a:t>особини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особини</a:t>
            </a:r>
            <a:r>
              <a:rPr lang="ru-RU" dirty="0" smtClean="0"/>
              <a:t> з добре </a:t>
            </a:r>
            <a:r>
              <a:rPr lang="ru-RU" dirty="0" err="1" smtClean="0"/>
              <a:t>розвиненими</a:t>
            </a:r>
            <a:r>
              <a:rPr lang="ru-RU" dirty="0" smtClean="0"/>
              <a:t> </a:t>
            </a:r>
            <a:r>
              <a:rPr lang="ru-RU" dirty="0" err="1" smtClean="0"/>
              <a:t>крилами</a:t>
            </a:r>
            <a:r>
              <a:rPr lang="ru-RU" dirty="0" smtClean="0"/>
              <a:t>, </a:t>
            </a:r>
            <a:r>
              <a:rPr lang="ru-RU" dirty="0" err="1" smtClean="0"/>
              <a:t>здатні</a:t>
            </a:r>
            <a:r>
              <a:rPr lang="ru-RU" dirty="0" smtClean="0"/>
              <a:t> </a:t>
            </a:r>
            <a:r>
              <a:rPr lang="ru-RU" dirty="0" err="1" smtClean="0"/>
              <a:t>протистояти</a:t>
            </a:r>
            <a:r>
              <a:rPr lang="ru-RU" dirty="0" smtClean="0"/>
              <a:t> </a:t>
            </a:r>
            <a:r>
              <a:rPr lang="ru-RU" dirty="0" err="1" smtClean="0"/>
              <a:t>повітряним</a:t>
            </a:r>
            <a:r>
              <a:rPr lang="ru-RU" dirty="0" smtClean="0"/>
              <a:t> </a:t>
            </a:r>
            <a:r>
              <a:rPr lang="ru-RU" dirty="0" err="1" smtClean="0"/>
              <a:t>течіям</a:t>
            </a:r>
            <a:r>
              <a:rPr lang="ru-RU" dirty="0" smtClean="0"/>
              <a:t>. </a:t>
            </a:r>
            <a:r>
              <a:rPr lang="ru-RU" dirty="0" err="1" smtClean="0"/>
              <a:t>Комахи</a:t>
            </a:r>
            <a:r>
              <a:rPr lang="ru-RU" dirty="0" smtClean="0"/>
              <a:t> з </a:t>
            </a:r>
            <a:r>
              <a:rPr lang="ru-RU" dirty="0" err="1" smtClean="0"/>
              <a:t>середнім</a:t>
            </a:r>
            <a:r>
              <a:rPr lang="ru-RU" dirty="0" smtClean="0"/>
              <a:t> </a:t>
            </a:r>
            <a:r>
              <a:rPr lang="ru-RU" dirty="0" err="1" smtClean="0"/>
              <a:t>ступенем</a:t>
            </a:r>
            <a:r>
              <a:rPr lang="ru-RU" dirty="0" smtClean="0"/>
              <a:t> </a:t>
            </a:r>
            <a:r>
              <a:rPr lang="ru-RU" dirty="0" err="1" smtClean="0"/>
              <a:t>розвитку</a:t>
            </a:r>
            <a:r>
              <a:rPr lang="ru-RU" dirty="0" smtClean="0"/>
              <a:t> </a:t>
            </a:r>
            <a:r>
              <a:rPr lang="ru-RU" dirty="0" err="1" smtClean="0"/>
              <a:t>крил</a:t>
            </a:r>
            <a:r>
              <a:rPr lang="ru-RU" dirty="0" smtClean="0"/>
              <a:t> </a:t>
            </a:r>
            <a:r>
              <a:rPr lang="ru-RU" dirty="0" err="1" smtClean="0"/>
              <a:t>зникли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здувало</a:t>
            </a:r>
            <a:r>
              <a:rPr lang="ru-RU" dirty="0" smtClean="0"/>
              <a:t> в океан. Так </a:t>
            </a:r>
            <a:r>
              <a:rPr lang="ru-RU" dirty="0" err="1" smtClean="0"/>
              <a:t>розриваючий</a:t>
            </a:r>
            <a:r>
              <a:rPr lang="ru-RU" dirty="0" smtClean="0"/>
              <a:t> </a:t>
            </a:r>
            <a:r>
              <a:rPr lang="ru-RU" dirty="0" err="1" smtClean="0"/>
              <a:t>добір</a:t>
            </a:r>
            <a:r>
              <a:rPr lang="ru-RU" dirty="0" smtClean="0"/>
              <a:t> </a:t>
            </a:r>
            <a:r>
              <a:rPr lang="ru-RU" dirty="0" err="1" smtClean="0"/>
              <a:t>сприяє</a:t>
            </a:r>
            <a:r>
              <a:rPr lang="ru-RU" dirty="0" smtClean="0"/>
              <a:t> </a:t>
            </a:r>
            <a:r>
              <a:rPr lang="ru-RU" dirty="0" err="1" smtClean="0"/>
              <a:t>виникненню</a:t>
            </a:r>
            <a:r>
              <a:rPr lang="ru-RU" dirty="0" smtClean="0"/>
              <a:t> </a:t>
            </a:r>
            <a:r>
              <a:rPr lang="ru-RU" dirty="0" err="1" smtClean="0"/>
              <a:t>кількох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фенотипів</a:t>
            </a:r>
            <a:r>
              <a:rPr lang="ru-RU" dirty="0" smtClean="0"/>
              <a:t> в </a:t>
            </a:r>
            <a:r>
              <a:rPr lang="ru-RU" dirty="0" err="1" smtClean="0"/>
              <a:t>одній</a:t>
            </a:r>
            <a:r>
              <a:rPr lang="ru-RU" dirty="0" smtClean="0"/>
              <a:t> </a:t>
            </a:r>
            <a:r>
              <a:rPr lang="ru-RU" dirty="0" err="1" smtClean="0"/>
              <a:t>популяції</a:t>
            </a:r>
            <a:r>
              <a:rPr lang="ru-RU" dirty="0" smtClean="0"/>
              <a:t> (</a:t>
            </a:r>
            <a:r>
              <a:rPr lang="ru-RU" dirty="0" err="1" smtClean="0"/>
              <a:t>явище</a:t>
            </a:r>
            <a:r>
              <a:rPr lang="ru-RU" dirty="0" smtClean="0"/>
              <a:t> </a:t>
            </a:r>
            <a:r>
              <a:rPr lang="ru-RU" dirty="0" err="1" smtClean="0"/>
              <a:t>поліморфізму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/>
          <a:lstStyle/>
          <a:p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критерії</a:t>
            </a:r>
            <a:r>
              <a:rPr lang="ru-RU" dirty="0" smtClean="0"/>
              <a:t> виду?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908720"/>
            <a:ext cx="8604448" cy="5328592"/>
          </a:xfrm>
        </p:spPr>
        <p:txBody>
          <a:bodyPr>
            <a:noAutofit/>
          </a:bodyPr>
          <a:lstStyle/>
          <a:p>
            <a:r>
              <a:rPr lang="ru-RU" sz="1400" dirty="0" err="1" smtClean="0"/>
              <a:t>Встановити</a:t>
            </a:r>
            <a:r>
              <a:rPr lang="ru-RU" sz="1400" dirty="0" smtClean="0"/>
              <a:t> </a:t>
            </a:r>
            <a:r>
              <a:rPr lang="ru-RU" sz="1400" dirty="0" err="1" smtClean="0"/>
              <a:t>видову</a:t>
            </a:r>
            <a:r>
              <a:rPr lang="ru-RU" sz="1400" dirty="0" smtClean="0"/>
              <a:t> </a:t>
            </a:r>
            <a:r>
              <a:rPr lang="ru-RU" sz="1400" dirty="0" err="1" smtClean="0"/>
              <a:t>самостійність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певної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групи</a:t>
            </a:r>
            <a:r>
              <a:rPr lang="ru-RU" sz="1400" dirty="0" smtClean="0"/>
              <a:t> </a:t>
            </a:r>
            <a:r>
              <a:rPr lang="ru-RU" sz="1400" dirty="0" err="1" smtClean="0"/>
              <a:t>особин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можна</a:t>
            </a:r>
            <a:r>
              <a:rPr lang="ru-RU" sz="1400" dirty="0" smtClean="0"/>
              <a:t> </a:t>
            </a:r>
            <a:r>
              <a:rPr lang="ru-RU" sz="1400" dirty="0" err="1" smtClean="0"/>
              <a:t>лише</a:t>
            </a:r>
            <a:r>
              <a:rPr lang="ru-RU" sz="1400" dirty="0" smtClean="0"/>
              <a:t> за </a:t>
            </a:r>
            <a:r>
              <a:rPr lang="ru-RU" sz="1400" dirty="0" err="1" smtClean="0"/>
              <a:t>сукупністю</a:t>
            </a:r>
            <a:r>
              <a:rPr lang="ru-RU" sz="1400" dirty="0" smtClean="0"/>
              <a:t> </a:t>
            </a:r>
            <a:r>
              <a:rPr lang="ru-RU" sz="1400" dirty="0" err="1" smtClean="0"/>
              <a:t>різних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критеріїв</a:t>
            </a:r>
            <a:r>
              <a:rPr lang="ru-RU" sz="1400" dirty="0" smtClean="0"/>
              <a:t>.</a:t>
            </a:r>
          </a:p>
          <a:p>
            <a:r>
              <a:rPr lang="ru-RU" sz="1400" dirty="0" err="1" smtClean="0"/>
              <a:t>Морфологічний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критерій</a:t>
            </a:r>
            <a:r>
              <a:rPr lang="ru-RU" sz="1400" dirty="0" smtClean="0"/>
              <a:t> -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ступінь</a:t>
            </a:r>
            <a:r>
              <a:rPr lang="ru-RU" sz="1400" dirty="0" smtClean="0"/>
              <a:t> </a:t>
            </a:r>
            <a:r>
              <a:rPr lang="ru-RU" sz="1400" dirty="0" err="1" smtClean="0"/>
              <a:t>подібності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особин</a:t>
            </a:r>
            <a:r>
              <a:rPr lang="ru-RU" sz="1400" dirty="0" smtClean="0"/>
              <a:t> виду за </a:t>
            </a:r>
            <a:r>
              <a:rPr lang="ru-RU" sz="1400" dirty="0" err="1" smtClean="0"/>
              <a:t>будовою</a:t>
            </a:r>
            <a:r>
              <a:rPr lang="ru-RU" sz="1400" dirty="0" smtClean="0"/>
              <a:t>. До </a:t>
            </a:r>
            <a:r>
              <a:rPr lang="ru-RU" sz="1400" dirty="0" err="1" smtClean="0"/>
              <a:t>нього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відносять</a:t>
            </a:r>
            <a:r>
              <a:rPr lang="ru-RU" sz="1400" dirty="0" smtClean="0"/>
              <a:t> </a:t>
            </a:r>
            <a:r>
              <a:rPr lang="ru-RU" sz="1400" dirty="0" err="1" smtClean="0"/>
              <a:t>усі</a:t>
            </a:r>
            <a:r>
              <a:rPr lang="ru-RU" sz="1400" dirty="0" smtClean="0"/>
              <a:t> </a:t>
            </a:r>
            <a:r>
              <a:rPr lang="ru-RU" sz="1400" dirty="0" err="1" smtClean="0"/>
              <a:t>матеріальні</a:t>
            </a:r>
            <a:r>
              <a:rPr lang="ru-RU" sz="1400" dirty="0" smtClean="0"/>
              <a:t> </a:t>
            </a:r>
            <a:r>
              <a:rPr lang="ru-RU" sz="1400" dirty="0" err="1" smtClean="0"/>
              <a:t>структури</a:t>
            </a:r>
            <a:r>
              <a:rPr lang="ru-RU" sz="1400" dirty="0" smtClean="0"/>
              <a:t>: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хромосом до </a:t>
            </a:r>
            <a:r>
              <a:rPr lang="ru-RU" sz="1400" dirty="0" err="1" smtClean="0"/>
              <a:t>особливостей</a:t>
            </a:r>
            <a:r>
              <a:rPr lang="ru-RU" sz="1400" dirty="0" smtClean="0"/>
              <a:t> </a:t>
            </a:r>
            <a:r>
              <a:rPr lang="ru-RU" sz="1400" dirty="0" err="1" smtClean="0"/>
              <a:t>будови</a:t>
            </a:r>
            <a:r>
              <a:rPr lang="ru-RU" sz="1400" dirty="0" smtClean="0"/>
              <a:t> </a:t>
            </a:r>
            <a:r>
              <a:rPr lang="ru-RU" sz="1400" dirty="0" err="1" smtClean="0"/>
              <a:t>органів</a:t>
            </a:r>
            <a:r>
              <a:rPr lang="ru-RU" sz="1400" dirty="0" smtClean="0"/>
              <a:t> та </a:t>
            </a:r>
            <a:r>
              <a:rPr lang="ru-RU" sz="1400" dirty="0" err="1" smtClean="0"/>
              <a:t>їхніх</a:t>
            </a:r>
            <a:r>
              <a:rPr lang="ru-RU" sz="1400" dirty="0" smtClean="0"/>
              <a:t> систем. </a:t>
            </a:r>
            <a:r>
              <a:rPr lang="ru-RU" sz="1400" dirty="0" err="1" smtClean="0"/>
              <a:t>Ознаки</a:t>
            </a:r>
            <a:r>
              <a:rPr lang="ru-RU" sz="1400" dirty="0" smtClean="0"/>
              <a:t>, </a:t>
            </a:r>
            <a:r>
              <a:rPr lang="ru-RU" sz="1400" dirty="0" err="1" smtClean="0"/>
              <a:t>унікальні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особин</a:t>
            </a:r>
            <a:r>
              <a:rPr lang="ru-RU" sz="1400" dirty="0" smtClean="0"/>
              <a:t> </a:t>
            </a:r>
            <a:r>
              <a:rPr lang="ru-RU" sz="1400" dirty="0" err="1" smtClean="0"/>
              <a:t>певного</a:t>
            </a:r>
            <a:r>
              <a:rPr lang="ru-RU" sz="1400" dirty="0" smtClean="0"/>
              <a:t> виду (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систематичної</a:t>
            </a:r>
            <a:r>
              <a:rPr lang="ru-RU" sz="1400" dirty="0" smtClean="0"/>
              <a:t> </a:t>
            </a:r>
            <a:r>
              <a:rPr lang="ru-RU" sz="1400" dirty="0" err="1" smtClean="0"/>
              <a:t>групи</a:t>
            </a:r>
            <a:r>
              <a:rPr lang="ru-RU" sz="1400" dirty="0" smtClean="0"/>
              <a:t> </a:t>
            </a:r>
            <a:r>
              <a:rPr lang="ru-RU" sz="1400" dirty="0" err="1" smtClean="0"/>
              <a:t>вищого</a:t>
            </a:r>
            <a:r>
              <a:rPr lang="ru-RU" sz="1400" dirty="0" smtClean="0"/>
              <a:t> рангу: роду, </a:t>
            </a:r>
            <a:r>
              <a:rPr lang="ru-RU" sz="1400" dirty="0" err="1" smtClean="0"/>
              <a:t>родини</a:t>
            </a:r>
            <a:r>
              <a:rPr lang="ru-RU" sz="1400" dirty="0" smtClean="0"/>
              <a:t> </a:t>
            </a:r>
            <a:r>
              <a:rPr lang="ru-RU" sz="1400" dirty="0" err="1" smtClean="0"/>
              <a:t>тощо</a:t>
            </a:r>
            <a:r>
              <a:rPr lang="ru-RU" sz="1400" dirty="0" smtClean="0"/>
              <a:t>), </a:t>
            </a:r>
            <a:r>
              <a:rPr lang="ru-RU" sz="1400" dirty="0" err="1" smtClean="0"/>
              <a:t>називають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діагностичними</a:t>
            </a:r>
            <a:r>
              <a:rPr lang="ru-RU" sz="1400" dirty="0" smtClean="0"/>
              <a:t>. </a:t>
            </a:r>
            <a:r>
              <a:rPr lang="ru-RU" sz="1400" dirty="0" err="1" smtClean="0"/>
              <a:t>Наприклад</a:t>
            </a:r>
            <a:r>
              <a:rPr lang="ru-RU" sz="1400" dirty="0" smtClean="0"/>
              <a:t>, </a:t>
            </a:r>
            <a:r>
              <a:rPr lang="ru-RU" sz="1400" dirty="0" err="1" smtClean="0"/>
              <a:t>види-близнюки</a:t>
            </a:r>
            <a:r>
              <a:rPr lang="ru-RU" sz="1400" dirty="0" smtClean="0"/>
              <a:t> </a:t>
            </a:r>
            <a:r>
              <a:rPr lang="ru-RU" sz="1400" dirty="0" err="1" smtClean="0"/>
              <a:t>комарів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землерийок</a:t>
            </a:r>
            <a:r>
              <a:rPr lang="ru-RU" sz="1400" dirty="0" smtClean="0"/>
              <a:t> </a:t>
            </a:r>
            <a:r>
              <a:rPr lang="ru-RU" sz="1400" dirty="0" err="1" smtClean="0"/>
              <a:t>різняться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своїми</a:t>
            </a:r>
            <a:r>
              <a:rPr lang="ru-RU" sz="1400" dirty="0" smtClean="0"/>
              <a:t> </a:t>
            </a:r>
            <a:r>
              <a:rPr lang="ru-RU" sz="1400" dirty="0" err="1" smtClean="0"/>
              <a:t>хромосомними</a:t>
            </a:r>
            <a:r>
              <a:rPr lang="ru-RU" sz="1400" dirty="0" smtClean="0"/>
              <a:t> наборами. </a:t>
            </a:r>
          </a:p>
          <a:p>
            <a:endParaRPr lang="ru-RU" sz="1400" dirty="0" smtClean="0"/>
          </a:p>
          <a:p>
            <a:r>
              <a:rPr lang="ru-RU" sz="1400" dirty="0" err="1" smtClean="0"/>
              <a:t>Фізіологічний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критерій</a:t>
            </a:r>
            <a:r>
              <a:rPr lang="ru-RU" sz="1400" dirty="0" smtClean="0"/>
              <a:t> -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подібність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відмінність</a:t>
            </a:r>
            <a:r>
              <a:rPr lang="ru-RU" sz="1400" dirty="0" smtClean="0"/>
              <a:t> у </a:t>
            </a:r>
            <a:r>
              <a:rPr lang="ru-RU" sz="1400" dirty="0" err="1" smtClean="0"/>
              <a:t>процесах</a:t>
            </a:r>
            <a:r>
              <a:rPr lang="ru-RU" sz="1400" dirty="0" smtClean="0"/>
              <a:t> </a:t>
            </a:r>
            <a:r>
              <a:rPr lang="ru-RU" sz="1400" dirty="0" err="1" smtClean="0"/>
              <a:t>життєдіяльності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особин</a:t>
            </a:r>
            <a:r>
              <a:rPr lang="ru-RU" sz="1400" dirty="0" smtClean="0"/>
              <a:t> одного </a:t>
            </a:r>
            <a:r>
              <a:rPr lang="ru-RU" sz="1400" dirty="0" err="1" smtClean="0"/>
              <a:t>чи</a:t>
            </a:r>
            <a:r>
              <a:rPr lang="ru-RU" sz="1400" dirty="0" smtClean="0"/>
              <a:t> </a:t>
            </a:r>
            <a:r>
              <a:rPr lang="ru-RU" sz="1400" dirty="0" err="1" smtClean="0"/>
              <a:t>різних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видів</a:t>
            </a:r>
            <a:r>
              <a:rPr lang="ru-RU" sz="1400" dirty="0" smtClean="0"/>
              <a:t>. </a:t>
            </a:r>
            <a:r>
              <a:rPr lang="ru-RU" sz="1400" dirty="0" err="1" smtClean="0"/>
              <a:t>Наприклад</a:t>
            </a:r>
            <a:r>
              <a:rPr lang="ru-RU" sz="1400" dirty="0" smtClean="0"/>
              <a:t>, </a:t>
            </a:r>
            <a:r>
              <a:rPr lang="ru-RU" sz="1400" dirty="0" err="1" smtClean="0"/>
              <a:t>здатність</a:t>
            </a:r>
            <a:r>
              <a:rPr lang="ru-RU" sz="1400" dirty="0" smtClean="0"/>
              <a:t> до </a:t>
            </a:r>
            <a:r>
              <a:rPr lang="ru-RU" sz="1400" dirty="0" err="1" smtClean="0"/>
              <a:t>парування</a:t>
            </a:r>
            <a:r>
              <a:rPr lang="ru-RU" sz="1400" dirty="0" smtClean="0"/>
              <a:t> та </a:t>
            </a:r>
            <a:r>
              <a:rPr lang="ru-RU" sz="1400" dirty="0" err="1" smtClean="0"/>
              <a:t>народження</a:t>
            </a:r>
            <a:r>
              <a:rPr lang="ru-RU" sz="1400" dirty="0" smtClean="0"/>
              <a:t> </a:t>
            </a:r>
            <a:r>
              <a:rPr lang="ru-RU" sz="1400" dirty="0" err="1" smtClean="0"/>
              <a:t>плодючих</a:t>
            </a:r>
            <a:r>
              <a:rPr lang="ru-RU" sz="1400" dirty="0" smtClean="0"/>
              <a:t> </a:t>
            </a:r>
            <a:r>
              <a:rPr lang="ru-RU" sz="1400" dirty="0" err="1" smtClean="0"/>
              <a:t>нащадків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ж, </a:t>
            </a:r>
            <a:r>
              <a:rPr lang="ru-RU" sz="1400" dirty="0" err="1" smtClean="0"/>
              <a:t>навпаки</a:t>
            </a:r>
            <a:r>
              <a:rPr lang="ru-RU" sz="1400" dirty="0" smtClean="0"/>
              <a:t>, репродуктивна </a:t>
            </a:r>
            <a:r>
              <a:rPr lang="ru-RU" sz="1400" dirty="0" err="1" smtClean="0"/>
              <a:t>ізоляція</a:t>
            </a:r>
            <a:r>
              <a:rPr lang="ru-RU" sz="1400" dirty="0" smtClean="0"/>
              <a:t>. </a:t>
            </a:r>
          </a:p>
          <a:p>
            <a:endParaRPr lang="ru-RU" sz="1400" dirty="0" smtClean="0"/>
          </a:p>
          <a:p>
            <a:r>
              <a:rPr lang="ru-RU" sz="1400" dirty="0" err="1" smtClean="0"/>
              <a:t>Біохімічний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критерій</a:t>
            </a:r>
            <a:r>
              <a:rPr lang="ru-RU" sz="1400" dirty="0" smtClean="0"/>
              <a:t> - </a:t>
            </a:r>
            <a:r>
              <a:rPr lang="ru-RU" sz="1400" dirty="0" err="1" smtClean="0"/>
              <a:t>це</a:t>
            </a:r>
            <a:r>
              <a:rPr lang="ru-RU" sz="1400" dirty="0" smtClean="0"/>
              <a:t> </a:t>
            </a:r>
            <a:r>
              <a:rPr lang="ru-RU" sz="1400" dirty="0" err="1" smtClean="0"/>
              <a:t>особливості</a:t>
            </a:r>
            <a:r>
              <a:rPr lang="ru-RU" sz="1400" dirty="0" smtClean="0"/>
              <a:t> </a:t>
            </a:r>
            <a:r>
              <a:rPr lang="ru-RU" sz="1400" dirty="0" err="1" smtClean="0"/>
              <a:t>хімічного</a:t>
            </a:r>
            <a:r>
              <a:rPr lang="ru-RU" sz="1400" dirty="0" smtClean="0"/>
              <a:t> складу та </a:t>
            </a:r>
            <a:r>
              <a:rPr lang="ru-RU" sz="1400" dirty="0" err="1" smtClean="0"/>
              <a:t>перебігу</a:t>
            </a:r>
            <a:r>
              <a:rPr lang="ru-RU" sz="1400" dirty="0" smtClean="0"/>
              <a:t> </a:t>
            </a:r>
            <a:r>
              <a:rPr lang="ru-RU" sz="1400" dirty="0" err="1" smtClean="0"/>
              <a:t>певних</a:t>
            </a:r>
            <a:r>
              <a:rPr lang="ru-RU" sz="1400" dirty="0" smtClean="0"/>
              <a:t> </a:t>
            </a:r>
            <a:r>
              <a:rPr lang="ru-RU" sz="1400" dirty="0" err="1" smtClean="0"/>
              <a:t>біохімічних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реакцій</a:t>
            </a:r>
            <a:r>
              <a:rPr lang="ru-RU" sz="1400" dirty="0" smtClean="0"/>
              <a:t>, </a:t>
            </a:r>
            <a:r>
              <a:rPr lang="ru-RU" sz="1400" dirty="0" err="1" smtClean="0"/>
              <a:t>характерні</a:t>
            </a:r>
            <a:r>
              <a:rPr lang="ru-RU" sz="1400" dirty="0" smtClean="0"/>
              <a:t> для </a:t>
            </a:r>
            <a:r>
              <a:rPr lang="ru-RU" sz="1400" dirty="0" err="1" smtClean="0"/>
              <a:t>особин</a:t>
            </a:r>
            <a:r>
              <a:rPr lang="ru-RU" sz="1400" dirty="0" smtClean="0"/>
              <a:t> </a:t>
            </a:r>
            <a:r>
              <a:rPr lang="ru-RU" sz="1400" dirty="0" err="1" smtClean="0"/>
              <a:t>певного</a:t>
            </a:r>
            <a:r>
              <a:rPr lang="ru-RU" sz="1400" dirty="0" smtClean="0"/>
              <a:t> виду. </a:t>
            </a:r>
            <a:r>
              <a:rPr lang="ru-RU" sz="1400" dirty="0" err="1" smtClean="0"/>
              <a:t>Наприклад</a:t>
            </a:r>
            <a:r>
              <a:rPr lang="ru-RU" sz="1400" dirty="0" smtClean="0"/>
              <a:t>, </a:t>
            </a:r>
            <a:r>
              <a:rPr lang="ru-RU" sz="1400" dirty="0" err="1" smtClean="0"/>
              <a:t>близькі</a:t>
            </a:r>
            <a:r>
              <a:rPr lang="ru-RU" sz="1400" dirty="0" smtClean="0"/>
              <a:t> </a:t>
            </a:r>
            <a:r>
              <a:rPr lang="ru-RU" sz="1400" dirty="0" err="1" smtClean="0"/>
              <a:t>види</a:t>
            </a:r>
            <a:r>
              <a:rPr lang="ru-RU" sz="1400" dirty="0" smtClean="0"/>
              <a:t> </a:t>
            </a:r>
            <a:r>
              <a:rPr lang="ru-RU" sz="1400" dirty="0" err="1" smtClean="0"/>
              <a:t>відрізняються</a:t>
            </a:r>
            <a:r>
              <a:rPr lang="ru-RU" sz="1400" dirty="0" smtClean="0"/>
              <a:t> за </a:t>
            </a:r>
            <a:r>
              <a:rPr lang="ru-RU" sz="1400" dirty="0" err="1" smtClean="0"/>
              <a:t>білковим</a:t>
            </a:r>
            <a:r>
              <a:rPr lang="ru-RU" sz="1400" dirty="0" smtClean="0"/>
              <a:t> складом </a:t>
            </a:r>
            <a:r>
              <a:rPr lang="ru-RU" sz="1400" dirty="0" err="1" smtClean="0"/>
              <a:t>тощо</a:t>
            </a:r>
            <a:r>
              <a:rPr lang="ru-RU" sz="1400" dirty="0" smtClean="0"/>
              <a:t>. </a:t>
            </a:r>
          </a:p>
          <a:p>
            <a:endParaRPr lang="ru-RU" sz="1400" dirty="0" smtClean="0"/>
          </a:p>
          <a:p>
            <a:r>
              <a:rPr lang="ru-RU" sz="1400" dirty="0" err="1" smtClean="0"/>
              <a:t>Географічний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критерій</a:t>
            </a:r>
            <a:r>
              <a:rPr lang="ru-RU" sz="1400" dirty="0" smtClean="0"/>
              <a:t> </a:t>
            </a:r>
            <a:r>
              <a:rPr lang="ru-RU" sz="1400" dirty="0" err="1" smtClean="0"/>
              <a:t>полягає</a:t>
            </a:r>
            <a:r>
              <a:rPr lang="ru-RU" sz="1400" dirty="0" smtClean="0"/>
              <a:t> в тому, </a:t>
            </a:r>
            <a:r>
              <a:rPr lang="ru-RU" sz="1400" dirty="0" err="1" smtClean="0"/>
              <a:t>що</a:t>
            </a:r>
            <a:r>
              <a:rPr lang="ru-RU" sz="1400" dirty="0" smtClean="0"/>
              <a:t> </a:t>
            </a:r>
            <a:r>
              <a:rPr lang="ru-RU" sz="1400" dirty="0" err="1" smtClean="0"/>
              <a:t>популяції</a:t>
            </a:r>
            <a:r>
              <a:rPr lang="ru-RU" sz="1400" dirty="0" smtClean="0"/>
              <a:t> кожного виду </a:t>
            </a:r>
            <a:r>
              <a:rPr lang="ru-RU" sz="1400" dirty="0" err="1" smtClean="0"/>
              <a:t>заселяють</a:t>
            </a:r>
            <a:r>
              <a:rPr lang="ru-RU" sz="1400" dirty="0" smtClean="0"/>
              <a:t> </a:t>
            </a:r>
            <a:r>
              <a:rPr lang="ru-RU" sz="1400" dirty="0" err="1" smtClean="0"/>
              <a:t>певну</a:t>
            </a:r>
            <a:r>
              <a:rPr lang="ru-RU" sz="1400" dirty="0" smtClean="0"/>
              <a:t> </a:t>
            </a:r>
            <a:r>
              <a:rPr lang="ru-RU" sz="1400" dirty="0" err="1" smtClean="0"/>
              <a:t>частину</a:t>
            </a:r>
            <a:r>
              <a:rPr lang="ru-RU" sz="1400" dirty="0" smtClean="0"/>
              <a:t> </a:t>
            </a:r>
            <a:r>
              <a:rPr lang="ru-RU" sz="1400" dirty="0" err="1" smtClean="0"/>
              <a:t>біосфери</a:t>
            </a:r>
            <a:r>
              <a:rPr lang="ru-RU" sz="1400" dirty="0" smtClean="0"/>
              <a:t> (ареал), яка </a:t>
            </a:r>
            <a:r>
              <a:rPr lang="ru-RU" sz="1400" dirty="0" err="1" smtClean="0"/>
              <a:t>відрізняється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від</a:t>
            </a:r>
            <a:r>
              <a:rPr lang="ru-RU" sz="1400" dirty="0" smtClean="0"/>
              <a:t> </a:t>
            </a:r>
            <a:r>
              <a:rPr lang="ru-RU" sz="1400" dirty="0" err="1" smtClean="0"/>
              <a:t>ареалів</a:t>
            </a:r>
            <a:r>
              <a:rPr lang="ru-RU" sz="1400" dirty="0" smtClean="0"/>
              <a:t> </a:t>
            </a:r>
            <a:r>
              <a:rPr lang="ru-RU" sz="1400" dirty="0" err="1" smtClean="0"/>
              <a:t>близьких</a:t>
            </a:r>
            <a:r>
              <a:rPr lang="ru-RU" sz="1400" dirty="0" smtClean="0"/>
              <a:t> </a:t>
            </a:r>
            <a:r>
              <a:rPr lang="ru-RU" sz="1400" dirty="0" err="1" smtClean="0"/>
              <a:t>видів</a:t>
            </a:r>
            <a:r>
              <a:rPr lang="ru-RU" sz="1400" dirty="0" smtClean="0"/>
              <a:t>. </a:t>
            </a:r>
          </a:p>
          <a:p>
            <a:endParaRPr lang="ru-RU" sz="1400" dirty="0" smtClean="0"/>
          </a:p>
          <a:p>
            <a:r>
              <a:rPr lang="ru-RU" sz="1400" dirty="0" err="1" smtClean="0"/>
              <a:t>Екологічний</a:t>
            </a:r>
            <a:r>
              <a:rPr lang="ru-RU" sz="1400" dirty="0" smtClean="0"/>
              <a:t> </a:t>
            </a:r>
            <a:r>
              <a:rPr lang="ru-RU" sz="1400" dirty="0" err="1" smtClean="0"/>
              <a:t>критерій</a:t>
            </a:r>
            <a:r>
              <a:rPr lang="ru-RU" sz="1400" dirty="0" smtClean="0"/>
              <a:t> </a:t>
            </a:r>
            <a:r>
              <a:rPr lang="ru-RU" sz="1400" dirty="0" err="1" smtClean="0"/>
              <a:t>охоплює</a:t>
            </a:r>
            <a:r>
              <a:rPr lang="ru-RU" sz="1400" dirty="0" smtClean="0"/>
              <a:t> </a:t>
            </a:r>
            <a:r>
              <a:rPr lang="ru-RU" sz="1400" dirty="0" err="1" smtClean="0"/>
              <a:t>всі</a:t>
            </a:r>
            <a:r>
              <a:rPr lang="ru-RU" sz="1400" dirty="0" smtClean="0"/>
              <a:t> </a:t>
            </a:r>
            <a:r>
              <a:rPr lang="ru-RU" sz="1400" dirty="0" err="1" smtClean="0"/>
              <a:t>критерії</a:t>
            </a:r>
            <a:r>
              <a:rPr lang="ru-RU" sz="1400" dirty="0" smtClean="0"/>
              <a:t>, </a:t>
            </a:r>
            <a:r>
              <a:rPr lang="ru-RU" sz="1400" dirty="0" err="1" smtClean="0"/>
              <a:t>оскільки</a:t>
            </a:r>
            <a:r>
              <a:rPr lang="ru-RU" sz="1400" dirty="0" smtClean="0"/>
              <a:t> </a:t>
            </a:r>
            <a:r>
              <a:rPr lang="ru-RU" sz="1400" dirty="0" err="1" smtClean="0"/>
              <a:t>популяції</a:t>
            </a:r>
            <a:r>
              <a:rPr lang="ru-RU" sz="1400" dirty="0" smtClean="0"/>
              <a:t> кожного виду </a:t>
            </a:r>
            <a:r>
              <a:rPr lang="ru-RU" sz="1400" dirty="0" err="1" smtClean="0"/>
              <a:t>мають</a:t>
            </a:r>
            <a:r>
              <a:rPr lang="ru-RU" sz="1400" dirty="0" smtClean="0"/>
              <a:t> свою </a:t>
            </a:r>
            <a:r>
              <a:rPr lang="ru-RU" sz="1400" dirty="0" err="1" smtClean="0"/>
              <a:t>екологічну</a:t>
            </a:r>
            <a:r>
              <a:rPr lang="ru-RU" sz="1400" dirty="0" smtClean="0"/>
              <a:t> </a:t>
            </a:r>
            <a:r>
              <a:rPr lang="ru-RU" sz="1400" dirty="0" err="1" smtClean="0"/>
              <a:t>нішу</a:t>
            </a:r>
            <a:r>
              <a:rPr lang="ru-RU" sz="1400" dirty="0" smtClean="0"/>
              <a:t> в </a:t>
            </a:r>
            <a:r>
              <a:rPr lang="ru-RU" sz="1400" dirty="0" err="1" smtClean="0"/>
              <a:t>біогеоценозі</a:t>
            </a:r>
            <a:r>
              <a:rPr lang="ru-RU" sz="1400" dirty="0" smtClean="0"/>
              <a:t>. </a:t>
            </a:r>
            <a:r>
              <a:rPr lang="ru-RU" sz="1400" dirty="0" err="1" smtClean="0"/>
              <a:t>Наприклад</a:t>
            </a:r>
            <a:r>
              <a:rPr lang="ru-RU" sz="1400" dirty="0" smtClean="0"/>
              <a:t>, </a:t>
            </a:r>
            <a:r>
              <a:rPr lang="ru-RU" sz="1400" dirty="0" err="1" smtClean="0"/>
              <a:t>деякі</a:t>
            </a:r>
            <a:r>
              <a:rPr lang="ru-RU" sz="1400" dirty="0" smtClean="0"/>
              <a:t> </a:t>
            </a:r>
            <a:r>
              <a:rPr lang="ru-RU" sz="1400" dirty="0" err="1" smtClean="0"/>
              <a:t>близькі</a:t>
            </a:r>
            <a:r>
              <a:rPr lang="ru-RU" sz="1400" dirty="0" smtClean="0"/>
              <a:t> за </a:t>
            </a:r>
            <a:r>
              <a:rPr lang="ru-RU" sz="1400" dirty="0" err="1" smtClean="0"/>
              <a:t>будовою</a:t>
            </a:r>
            <a:r>
              <a:rPr lang="ru-RU" sz="1400" dirty="0" smtClean="0"/>
              <a:t> </a:t>
            </a:r>
            <a:r>
              <a:rPr lang="ru-RU" sz="1400" dirty="0" err="1" smtClean="0"/>
              <a:t>види</a:t>
            </a:r>
            <a:r>
              <a:rPr lang="ru-RU" sz="1400" dirty="0" smtClean="0"/>
              <a:t> </a:t>
            </a:r>
            <a:r>
              <a:rPr lang="ru-RU" sz="1400" dirty="0" err="1" smtClean="0"/>
              <a:t>паразитичних</a:t>
            </a:r>
            <a:r>
              <a:rPr lang="ru-RU" sz="1400" dirty="0" smtClean="0"/>
              <a:t> </a:t>
            </a:r>
            <a:r>
              <a:rPr lang="ru-RU" sz="1400" dirty="0" err="1" smtClean="0"/>
              <a:t>червів</a:t>
            </a:r>
            <a:r>
              <a:rPr lang="ru-RU" sz="1400" dirty="0" smtClean="0"/>
              <a:t> </a:t>
            </a:r>
            <a:r>
              <a:rPr lang="ru-RU" sz="1400" dirty="0" err="1" smtClean="0"/>
              <a:t>розрізняються</a:t>
            </a:r>
            <a:r>
              <a:rPr lang="ru-RU" sz="1400" dirty="0" smtClean="0"/>
              <a:t> </a:t>
            </a:r>
            <a:r>
              <a:rPr lang="ru-RU" sz="1400" dirty="0" err="1" smtClean="0"/>
              <a:t>за</a:t>
            </a:r>
            <a:r>
              <a:rPr lang="ru-RU" sz="1400" dirty="0" smtClean="0"/>
              <a:t> видами </a:t>
            </a:r>
            <a:r>
              <a:rPr lang="ru-RU" sz="1400" dirty="0" err="1" smtClean="0"/>
              <a:t>хазяїв</a:t>
            </a:r>
            <a:r>
              <a:rPr lang="ru-RU" sz="1400" dirty="0" smtClean="0"/>
              <a:t> </a:t>
            </a:r>
            <a:r>
              <a:rPr lang="ru-RU" sz="1400" dirty="0" err="1" smtClean="0"/>
              <a:t>або</a:t>
            </a:r>
            <a:r>
              <a:rPr lang="ru-RU" sz="1400" dirty="0" smtClean="0"/>
              <a:t> </a:t>
            </a:r>
            <a:r>
              <a:rPr lang="ru-RU" sz="1400" dirty="0" err="1" smtClean="0"/>
              <a:t>мешканням</a:t>
            </a:r>
            <a:r>
              <a:rPr lang="ru-RU" sz="1400" dirty="0" smtClean="0"/>
              <a:t> у </a:t>
            </a:r>
            <a:r>
              <a:rPr lang="ru-RU" sz="1400" dirty="0" err="1" smtClean="0"/>
              <a:t>різних</a:t>
            </a:r>
            <a:r>
              <a:rPr lang="ru-RU" sz="1400" dirty="0" smtClean="0"/>
              <a:t> органах </a:t>
            </a:r>
            <a:r>
              <a:rPr lang="ru-RU" sz="1400" dirty="0" err="1" smtClean="0"/>
              <a:t>хазяїв</a:t>
            </a:r>
            <a:r>
              <a:rPr lang="ru-RU" sz="1400" dirty="0" smtClean="0"/>
              <a:t> одного виду.</a:t>
            </a:r>
            <a:endParaRPr lang="ru-RU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860032" y="476672"/>
            <a:ext cx="4073656" cy="5771728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Екологічний</a:t>
            </a:r>
            <a:r>
              <a:rPr lang="ru-RU" dirty="0" smtClean="0"/>
              <a:t> </a:t>
            </a:r>
            <a:r>
              <a:rPr lang="ru-RU" dirty="0" err="1" smtClean="0"/>
              <a:t>критерій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змогу</a:t>
            </a:r>
            <a:r>
              <a:rPr lang="ru-RU" dirty="0" smtClean="0"/>
              <a:t> </a:t>
            </a:r>
            <a:r>
              <a:rPr lang="ru-RU" dirty="0" err="1" smtClean="0"/>
              <a:t>встановити</a:t>
            </a:r>
            <a:r>
              <a:rPr lang="ru-RU" dirty="0" smtClean="0"/>
              <a:t> </a:t>
            </a:r>
            <a:r>
              <a:rPr lang="ru-RU" dirty="0" err="1" smtClean="0"/>
              <a:t>видову</a:t>
            </a:r>
            <a:r>
              <a:rPr lang="ru-RU" dirty="0" smtClean="0"/>
              <a:t> </a:t>
            </a:r>
            <a:r>
              <a:rPr lang="ru-RU" dirty="0" err="1" smtClean="0"/>
              <a:t>самостійність</a:t>
            </a:r>
            <a:r>
              <a:rPr lang="ru-RU" dirty="0" smtClean="0"/>
              <a:t> </a:t>
            </a:r>
            <a:r>
              <a:rPr lang="ru-RU" dirty="0" err="1" smtClean="0"/>
              <a:t>будь-яких</a:t>
            </a:r>
            <a:r>
              <a:rPr lang="ru-RU" dirty="0" smtClean="0"/>
              <a:t> </a:t>
            </a:r>
            <a:r>
              <a:rPr lang="ru-RU" dirty="0" err="1" smtClean="0"/>
              <a:t>сукупностей</a:t>
            </a:r>
            <a:r>
              <a:rPr lang="ru-RU" dirty="0" smtClean="0"/>
              <a:t> </a:t>
            </a:r>
            <a:r>
              <a:rPr lang="ru-RU" dirty="0" err="1" smtClean="0"/>
              <a:t>організмів</a:t>
            </a:r>
            <a:r>
              <a:rPr lang="ru-RU" dirty="0" smtClean="0"/>
              <a:t>, </a:t>
            </a:r>
            <a:r>
              <a:rPr lang="ru-RU" dirty="0" err="1" smtClean="0"/>
              <a:t>незалежно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того, </a:t>
            </a:r>
            <a:r>
              <a:rPr lang="ru-RU" dirty="0" err="1" smtClean="0"/>
              <a:t>здатні</a:t>
            </a:r>
            <a:r>
              <a:rPr lang="ru-RU" dirty="0" smtClean="0"/>
              <a:t> вони до </a:t>
            </a:r>
            <a:r>
              <a:rPr lang="ru-RU" dirty="0" err="1" smtClean="0"/>
              <a:t>перехресного</a:t>
            </a:r>
            <a:r>
              <a:rPr lang="ru-RU" dirty="0" smtClean="0"/>
              <a:t> </a:t>
            </a:r>
            <a:r>
              <a:rPr lang="ru-RU" dirty="0" err="1" smtClean="0"/>
              <a:t>запліднення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ні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0"/>
            <a:ext cx="345638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План: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ru-RU" dirty="0" err="1" smtClean="0"/>
              <a:t>Введення</a:t>
            </a:r>
            <a:endParaRPr lang="ru-RU" dirty="0" smtClean="0"/>
          </a:p>
          <a:p>
            <a:pPr>
              <a:buFont typeface="Wingdings" pitchFamily="2" charset="2"/>
              <a:buChar char="§"/>
            </a:pPr>
            <a:r>
              <a:rPr lang="ru-RU" dirty="0" err="1" smtClean="0"/>
              <a:t>Неправильне</a:t>
            </a:r>
            <a:r>
              <a:rPr lang="ru-RU" dirty="0" smtClean="0"/>
              <a:t> </a:t>
            </a:r>
            <a:r>
              <a:rPr lang="ru-RU" dirty="0" err="1" smtClean="0"/>
              <a:t>вживання</a:t>
            </a:r>
            <a:r>
              <a:rPr lang="ru-RU" dirty="0" smtClean="0"/>
              <a:t> </a:t>
            </a:r>
            <a:r>
              <a:rPr lang="ru-RU" dirty="0" err="1" smtClean="0"/>
              <a:t>мікроеволюції</a:t>
            </a:r>
            <a:endParaRPr lang="ru-RU" dirty="0" smtClean="0"/>
          </a:p>
          <a:p>
            <a:pPr>
              <a:buFont typeface="Wingdings" pitchFamily="2" charset="2"/>
              <a:buChar char="§"/>
            </a:pPr>
            <a:r>
              <a:rPr lang="ru-RU" dirty="0" err="1" smtClean="0"/>
              <a:t>Форми</a:t>
            </a:r>
            <a:r>
              <a:rPr lang="ru-RU" dirty="0" smtClean="0"/>
              <a:t> природного добору</a:t>
            </a:r>
          </a:p>
          <a:p>
            <a:pPr>
              <a:buFont typeface="Wingdings" pitchFamily="2" charset="2"/>
              <a:buChar char="§"/>
            </a:pPr>
            <a:r>
              <a:rPr lang="ru-RU" dirty="0" err="1" smtClean="0"/>
              <a:t>Стабілізуючий</a:t>
            </a:r>
            <a:r>
              <a:rPr lang="ru-RU" dirty="0" smtClean="0"/>
              <a:t> </a:t>
            </a:r>
            <a:r>
              <a:rPr lang="ru-RU" dirty="0" err="1" smtClean="0"/>
              <a:t>добір</a:t>
            </a:r>
            <a:r>
              <a:rPr lang="ru-RU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ru-RU" dirty="0" err="1" smtClean="0"/>
              <a:t>Рушійний</a:t>
            </a:r>
            <a:r>
              <a:rPr lang="ru-RU" dirty="0" smtClean="0"/>
              <a:t> </a:t>
            </a:r>
            <a:r>
              <a:rPr lang="ru-RU" dirty="0" err="1" smtClean="0"/>
              <a:t>добір</a:t>
            </a:r>
            <a:endParaRPr lang="ru-RU" dirty="0" smtClean="0"/>
          </a:p>
          <a:p>
            <a:pPr>
              <a:buFont typeface="Wingdings" pitchFamily="2" charset="2"/>
              <a:buChar char="§"/>
            </a:pPr>
            <a:r>
              <a:rPr lang="ru-RU" dirty="0" err="1" smtClean="0"/>
              <a:t>Розриваючий</a:t>
            </a:r>
            <a:r>
              <a:rPr lang="ru-RU" dirty="0" smtClean="0"/>
              <a:t> </a:t>
            </a:r>
            <a:r>
              <a:rPr lang="ru-RU" dirty="0" err="1" smtClean="0"/>
              <a:t>добір</a:t>
            </a:r>
            <a:endParaRPr lang="ru-RU" dirty="0" smtClean="0"/>
          </a:p>
          <a:p>
            <a:pPr>
              <a:buFont typeface="Wingdings" pitchFamily="2" charset="2"/>
              <a:buChar char="§"/>
            </a:pPr>
            <a:r>
              <a:rPr lang="uk-UA" dirty="0" smtClean="0"/>
              <a:t>Критерії виду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r>
              <a:rPr lang="ru-RU" dirty="0" err="1" smtClean="0"/>
              <a:t>Введення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/>
              <a:t>Мікроеволюція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поширення</a:t>
            </a:r>
            <a:r>
              <a:rPr lang="ru-RU" dirty="0" smtClean="0"/>
              <a:t> в </a:t>
            </a:r>
            <a:r>
              <a:rPr lang="ru-RU" dirty="0" err="1" smtClean="0"/>
              <a:t>популяції</a:t>
            </a:r>
            <a:r>
              <a:rPr lang="ru-RU" dirty="0" smtClean="0"/>
              <a:t> </a:t>
            </a:r>
            <a:r>
              <a:rPr lang="ru-RU" dirty="0" err="1" smtClean="0"/>
              <a:t>малих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</a:t>
            </a:r>
            <a:r>
              <a:rPr lang="ru-RU" dirty="0" err="1" smtClean="0"/>
              <a:t>в</a:t>
            </a:r>
            <a:r>
              <a:rPr lang="ru-RU" dirty="0" smtClean="0"/>
              <a:t> частотах </a:t>
            </a:r>
            <a:r>
              <a:rPr lang="ru-RU" dirty="0" err="1" smtClean="0"/>
              <a:t>алелів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декількох</a:t>
            </a:r>
            <a:r>
              <a:rPr lang="ru-RU" dirty="0" smtClean="0"/>
              <a:t> </a:t>
            </a:r>
            <a:r>
              <a:rPr lang="ru-RU" dirty="0" err="1" smtClean="0"/>
              <a:t>поколінь</a:t>
            </a:r>
            <a:r>
              <a:rPr lang="ru-RU" dirty="0" smtClean="0"/>
              <a:t>; </a:t>
            </a:r>
            <a:r>
              <a:rPr lang="ru-RU" dirty="0" err="1" smtClean="0"/>
              <a:t>еволюційні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на внутривидовом </a:t>
            </a:r>
            <a:r>
              <a:rPr lang="ru-RU" dirty="0" err="1" smtClean="0"/>
              <a:t>рівні</a:t>
            </a:r>
            <a:r>
              <a:rPr lang="ru-RU" dirty="0" smtClean="0"/>
              <a:t>.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відбуваються</a:t>
            </a:r>
            <a:r>
              <a:rPr lang="ru-RU" dirty="0" smtClean="0"/>
              <a:t> через </a:t>
            </a:r>
            <a:r>
              <a:rPr lang="ru-RU" dirty="0" err="1" smtClean="0"/>
              <a:t>наступних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: </a:t>
            </a:r>
            <a:r>
              <a:rPr lang="ru-RU" dirty="0" err="1" smtClean="0"/>
              <a:t>мутації</a:t>
            </a:r>
            <a:r>
              <a:rPr lang="ru-RU" dirty="0" smtClean="0"/>
              <a:t>, </a:t>
            </a:r>
            <a:r>
              <a:rPr lang="ru-RU" dirty="0" err="1" smtClean="0"/>
              <a:t>природний</a:t>
            </a:r>
            <a:r>
              <a:rPr lang="ru-RU" dirty="0" smtClean="0"/>
              <a:t> </a:t>
            </a:r>
            <a:r>
              <a:rPr lang="ru-RU" dirty="0" err="1" smtClean="0"/>
              <a:t>відбір</a:t>
            </a:r>
            <a:r>
              <a:rPr lang="ru-RU" dirty="0" smtClean="0"/>
              <a:t>, </a:t>
            </a:r>
            <a:r>
              <a:rPr lang="ru-RU" dirty="0" err="1" smtClean="0"/>
              <a:t>штучний</a:t>
            </a:r>
            <a:r>
              <a:rPr lang="ru-RU" dirty="0" smtClean="0"/>
              <a:t> </a:t>
            </a:r>
            <a:r>
              <a:rPr lang="ru-RU" dirty="0" err="1" smtClean="0"/>
              <a:t>відбір</a:t>
            </a:r>
            <a:r>
              <a:rPr lang="ru-RU" dirty="0" smtClean="0"/>
              <a:t>, </a:t>
            </a:r>
            <a:r>
              <a:rPr lang="ru-RU" dirty="0" err="1" smtClean="0"/>
              <a:t>перенесення</a:t>
            </a:r>
            <a:r>
              <a:rPr lang="ru-RU" dirty="0" smtClean="0"/>
              <a:t> </a:t>
            </a:r>
            <a:r>
              <a:rPr lang="ru-RU" dirty="0" err="1" smtClean="0"/>
              <a:t>генів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дрейф </a:t>
            </a:r>
            <a:r>
              <a:rPr lang="ru-RU" dirty="0" err="1" smtClean="0"/>
              <a:t>генів</a:t>
            </a:r>
            <a:r>
              <a:rPr lang="ru-RU" dirty="0" smtClean="0"/>
              <a:t>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призводять</a:t>
            </a:r>
            <a:r>
              <a:rPr lang="ru-RU" dirty="0" smtClean="0"/>
              <a:t> до </a:t>
            </a:r>
            <a:r>
              <a:rPr lang="ru-RU" dirty="0" err="1" smtClean="0"/>
              <a:t>дивергенції</a:t>
            </a:r>
            <a:r>
              <a:rPr lang="ru-RU" dirty="0" smtClean="0"/>
              <a:t> </a:t>
            </a:r>
            <a:r>
              <a:rPr lang="ru-RU" dirty="0" err="1" smtClean="0"/>
              <a:t>популяцій</a:t>
            </a:r>
            <a:r>
              <a:rPr lang="ru-RU" dirty="0" smtClean="0"/>
              <a:t> </a:t>
            </a:r>
            <a:r>
              <a:rPr lang="ru-RU" dirty="0" err="1" smtClean="0"/>
              <a:t>всередині</a:t>
            </a:r>
            <a:r>
              <a:rPr lang="ru-RU" dirty="0" smtClean="0"/>
              <a:t> виду, </a:t>
            </a:r>
            <a:r>
              <a:rPr lang="ru-RU" dirty="0" err="1" smtClean="0"/>
              <a:t>і</a:t>
            </a:r>
            <a:r>
              <a:rPr lang="ru-RU" dirty="0" smtClean="0"/>
              <a:t>, в </a:t>
            </a:r>
            <a:r>
              <a:rPr lang="ru-RU" dirty="0" err="1" smtClean="0"/>
              <a:t>кінцевому</a:t>
            </a:r>
            <a:r>
              <a:rPr lang="ru-RU" dirty="0" smtClean="0"/>
              <a:t> </a:t>
            </a:r>
            <a:r>
              <a:rPr lang="ru-RU" dirty="0" err="1" smtClean="0"/>
              <a:t>підсумку</a:t>
            </a:r>
            <a:r>
              <a:rPr lang="ru-RU" dirty="0" smtClean="0"/>
              <a:t>, до </a:t>
            </a:r>
            <a:r>
              <a:rPr lang="ru-RU" dirty="0" err="1" smtClean="0"/>
              <a:t>видоутворення.Тобто</a:t>
            </a:r>
            <a:r>
              <a:rPr lang="ru-RU" dirty="0" smtClean="0"/>
              <a:t>, </a:t>
            </a:r>
            <a:r>
              <a:rPr lang="ru-RU" dirty="0" err="1" smtClean="0"/>
              <a:t>мікроеволюція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 smtClean="0"/>
              <a:t>еволюційних</a:t>
            </a:r>
            <a:r>
              <a:rPr lang="ru-RU" dirty="0" smtClean="0"/>
              <a:t> </a:t>
            </a:r>
            <a:r>
              <a:rPr lang="ru-RU" dirty="0" err="1" smtClean="0"/>
              <a:t>процесів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відбуваються</a:t>
            </a:r>
            <a:r>
              <a:rPr lang="ru-RU" dirty="0" smtClean="0"/>
              <a:t> в </a:t>
            </a:r>
            <a:r>
              <a:rPr lang="ru-RU" dirty="0" err="1" smtClean="0"/>
              <a:t>популяціях</a:t>
            </a:r>
            <a:r>
              <a:rPr lang="ru-RU" dirty="0" smtClean="0"/>
              <a:t> одного виду.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332656"/>
            <a:ext cx="7498080" cy="5915744"/>
          </a:xfrm>
        </p:spPr>
        <p:txBody>
          <a:bodyPr>
            <a:normAutofit/>
          </a:bodyPr>
          <a:lstStyle/>
          <a:p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синтетичною </a:t>
            </a:r>
            <a:r>
              <a:rPr lang="ru-RU" dirty="0" err="1" smtClean="0"/>
              <a:t>гіпотезою</a:t>
            </a:r>
            <a:r>
              <a:rPr lang="ru-RU" dirty="0" smtClean="0"/>
              <a:t> </a:t>
            </a:r>
            <a:r>
              <a:rPr lang="ru-RU" dirty="0" err="1" smtClean="0"/>
              <a:t>еволюції</a:t>
            </a:r>
            <a:r>
              <a:rPr lang="ru-RU" dirty="0" smtClean="0"/>
              <a:t>, </a:t>
            </a:r>
            <a:r>
              <a:rPr lang="ru-RU" dirty="0" err="1" smtClean="0"/>
              <a:t>природний</a:t>
            </a:r>
            <a:r>
              <a:rPr lang="ru-RU" dirty="0" smtClean="0"/>
              <a:t> </a:t>
            </a:r>
            <a:r>
              <a:rPr lang="ru-RU" dirty="0" err="1" smtClean="0"/>
              <a:t>добір</a:t>
            </a:r>
            <a:r>
              <a:rPr lang="ru-RU" dirty="0" smtClean="0"/>
              <a:t> </a:t>
            </a:r>
            <a:r>
              <a:rPr lang="ru-RU" dirty="0" err="1" smtClean="0"/>
              <a:t>спрямовує</a:t>
            </a:r>
            <a:r>
              <a:rPr lang="ru-RU" dirty="0" smtClean="0"/>
              <a:t>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елементарні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</a:t>
            </a:r>
            <a:r>
              <a:rPr lang="ru-RU" dirty="0" err="1" smtClean="0"/>
              <a:t>фенотипів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виникли</a:t>
            </a:r>
            <a:r>
              <a:rPr lang="ru-RU" dirty="0" smtClean="0"/>
              <a:t>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мутацій</a:t>
            </a:r>
            <a:r>
              <a:rPr lang="ru-RU" dirty="0" smtClean="0"/>
              <a:t>, у </a:t>
            </a:r>
            <a:r>
              <a:rPr lang="ru-RU" dirty="0" err="1" smtClean="0"/>
              <a:t>бік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пристосувань</a:t>
            </a:r>
            <a:r>
              <a:rPr lang="ru-RU" dirty="0" smtClean="0"/>
              <a:t> </a:t>
            </a:r>
            <a:r>
              <a:rPr lang="ru-RU" dirty="0" err="1" smtClean="0"/>
              <a:t>організмів</a:t>
            </a:r>
            <a:r>
              <a:rPr lang="ru-RU" dirty="0" smtClean="0"/>
              <a:t> до </a:t>
            </a:r>
            <a:r>
              <a:rPr lang="ru-RU" dirty="0" err="1" smtClean="0"/>
              <a:t>змін</a:t>
            </a:r>
            <a:r>
              <a:rPr lang="ru-RU" dirty="0" smtClean="0"/>
              <a:t> умов </a:t>
            </a:r>
            <a:r>
              <a:rPr lang="ru-RU" dirty="0" err="1" smtClean="0"/>
              <a:t>довкілля</a:t>
            </a:r>
            <a:r>
              <a:rPr lang="ru-RU" dirty="0" smtClean="0"/>
              <a:t>. В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</a:t>
            </a:r>
            <a:r>
              <a:rPr lang="ru-RU" dirty="0" err="1" smtClean="0"/>
              <a:t>творча</a:t>
            </a:r>
            <a:r>
              <a:rPr lang="ru-RU" dirty="0" smtClean="0"/>
              <a:t> роль природного добору. Тому </a:t>
            </a:r>
            <a:r>
              <a:rPr lang="ru-RU" dirty="0" err="1" smtClean="0"/>
              <a:t>його</a:t>
            </a:r>
            <a:r>
              <a:rPr lang="ru-RU" dirty="0" smtClean="0"/>
              <a:t> часто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рушійною</a:t>
            </a:r>
            <a:r>
              <a:rPr lang="ru-RU" dirty="0" smtClean="0"/>
              <a:t> силою </a:t>
            </a:r>
            <a:r>
              <a:rPr lang="ru-RU" dirty="0" err="1" smtClean="0"/>
              <a:t>еволюції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5771728"/>
          </a:xfrm>
        </p:spPr>
        <p:txBody>
          <a:bodyPr>
            <a:normAutofit/>
          </a:bodyPr>
          <a:lstStyle/>
          <a:p>
            <a:r>
              <a:rPr lang="ru-RU" dirty="0" err="1" smtClean="0"/>
              <a:t>Мікроеволюції</a:t>
            </a:r>
            <a:r>
              <a:rPr lang="ru-RU" dirty="0" smtClean="0"/>
              <a:t> часто </a:t>
            </a:r>
            <a:r>
              <a:rPr lang="ru-RU" dirty="0" err="1" smtClean="0"/>
              <a:t>протиставляють</a:t>
            </a:r>
            <a:r>
              <a:rPr lang="ru-RU" dirty="0" smtClean="0"/>
              <a:t> </a:t>
            </a:r>
            <a:r>
              <a:rPr lang="ru-RU" dirty="0" err="1" smtClean="0"/>
              <a:t>макроеволюції</a:t>
            </a:r>
            <a:r>
              <a:rPr lang="ru-RU" dirty="0" smtClean="0"/>
              <a:t>, яка </a:t>
            </a:r>
            <a:r>
              <a:rPr lang="ru-RU" dirty="0" err="1" smtClean="0"/>
              <a:t>представляє</a:t>
            </a:r>
            <a:r>
              <a:rPr lang="ru-RU" dirty="0" smtClean="0"/>
              <a:t> собою </a:t>
            </a:r>
            <a:r>
              <a:rPr lang="ru-RU" dirty="0" err="1" smtClean="0"/>
              <a:t>значні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 в частотах </a:t>
            </a:r>
            <a:r>
              <a:rPr lang="ru-RU" dirty="0" err="1" smtClean="0"/>
              <a:t>генів</a:t>
            </a:r>
            <a:r>
              <a:rPr lang="ru-RU" dirty="0" smtClean="0"/>
              <a:t> на </a:t>
            </a:r>
            <a:r>
              <a:rPr lang="ru-RU" dirty="0" err="1" smtClean="0"/>
              <a:t>популяційному</a:t>
            </a:r>
            <a:r>
              <a:rPr lang="ru-RU" dirty="0" smtClean="0"/>
              <a:t> </a:t>
            </a:r>
            <a:r>
              <a:rPr lang="ru-RU" dirty="0" err="1" smtClean="0"/>
              <a:t>рівні</a:t>
            </a:r>
            <a:r>
              <a:rPr lang="ru-RU" dirty="0" smtClean="0"/>
              <a:t> в </a:t>
            </a:r>
            <a:r>
              <a:rPr lang="ru-RU" dirty="0" err="1" smtClean="0"/>
              <a:t>значній</a:t>
            </a:r>
            <a:r>
              <a:rPr lang="ru-RU" dirty="0" smtClean="0"/>
              <a:t> </a:t>
            </a:r>
            <a:r>
              <a:rPr lang="ru-RU" dirty="0" err="1" smtClean="0"/>
              <a:t>геологічному</a:t>
            </a:r>
            <a:r>
              <a:rPr lang="ru-RU" dirty="0" smtClean="0"/>
              <a:t> </a:t>
            </a:r>
            <a:r>
              <a:rPr lang="ru-RU" dirty="0" err="1" smtClean="0"/>
              <a:t>проміжку</a:t>
            </a:r>
            <a:r>
              <a:rPr lang="ru-RU" dirty="0" smtClean="0"/>
              <a:t> часу. 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вносить </a:t>
            </a:r>
            <a:r>
              <a:rPr lang="ru-RU" dirty="0" err="1" smtClean="0"/>
              <a:t>свій</a:t>
            </a:r>
            <a:r>
              <a:rPr lang="ru-RU" dirty="0" smtClean="0"/>
              <a:t> вклад в </a:t>
            </a:r>
            <a:r>
              <a:rPr lang="ru-RU" dirty="0" err="1" smtClean="0"/>
              <a:t>еволюційні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. </a:t>
            </a:r>
          </a:p>
          <a:p>
            <a:endParaRPr lang="ru-RU" dirty="0" smtClean="0"/>
          </a:p>
          <a:p>
            <a:r>
              <a:rPr lang="ru-RU" dirty="0" smtClean="0"/>
              <a:t> Друге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мікроеволюції</a:t>
            </a:r>
            <a:r>
              <a:rPr lang="ru-RU" dirty="0" smtClean="0"/>
              <a:t> -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видоутворення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Неправильне</a:t>
            </a:r>
            <a:r>
              <a:rPr lang="ru-RU" dirty="0" smtClean="0"/>
              <a:t> </a:t>
            </a:r>
            <a:r>
              <a:rPr lang="ru-RU" dirty="0" err="1" smtClean="0"/>
              <a:t>вживання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052736"/>
            <a:ext cx="7498080" cy="5195664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Термін</a:t>
            </a:r>
            <a:r>
              <a:rPr lang="ru-RU" dirty="0" smtClean="0"/>
              <a:t> </a:t>
            </a:r>
            <a:r>
              <a:rPr lang="ru-RU" dirty="0" err="1" smtClean="0"/>
              <a:t>мікроеволюція</a:t>
            </a:r>
            <a:r>
              <a:rPr lang="ru-RU" dirty="0" smtClean="0"/>
              <a:t> став </a:t>
            </a:r>
            <a:r>
              <a:rPr lang="ru-RU" dirty="0" err="1" smtClean="0"/>
              <a:t>популярний</a:t>
            </a:r>
            <a:r>
              <a:rPr lang="ru-RU" dirty="0" smtClean="0"/>
              <a:t> в </a:t>
            </a:r>
            <a:r>
              <a:rPr lang="ru-RU" dirty="0" err="1" smtClean="0"/>
              <a:t>недавній</a:t>
            </a:r>
            <a:r>
              <a:rPr lang="ru-RU" dirty="0" smtClean="0"/>
              <a:t> час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руху</a:t>
            </a:r>
            <a:r>
              <a:rPr lang="ru-RU" dirty="0" smtClean="0"/>
              <a:t> </a:t>
            </a:r>
            <a:r>
              <a:rPr lang="ru-RU" dirty="0" err="1" smtClean="0"/>
              <a:t>проти</a:t>
            </a:r>
            <a:r>
              <a:rPr lang="ru-RU" dirty="0" smtClean="0"/>
              <a:t> </a:t>
            </a:r>
            <a:r>
              <a:rPr lang="ru-RU" dirty="0" err="1" smtClean="0"/>
              <a:t>еволюції</a:t>
            </a:r>
            <a:r>
              <a:rPr lang="ru-RU" dirty="0" smtClean="0"/>
              <a:t>, </a:t>
            </a:r>
            <a:r>
              <a:rPr lang="ru-RU" dirty="0" err="1" smtClean="0"/>
              <a:t>зокрема</a:t>
            </a:r>
            <a:r>
              <a:rPr lang="ru-RU" dirty="0" smtClean="0"/>
              <a:t>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креаціоністів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дотримуються</a:t>
            </a:r>
            <a:r>
              <a:rPr lang="ru-RU" dirty="0" smtClean="0"/>
              <a:t> </a:t>
            </a:r>
            <a:r>
              <a:rPr lang="ru-RU" dirty="0" err="1" smtClean="0"/>
              <a:t>теорії</a:t>
            </a:r>
            <a:r>
              <a:rPr lang="ru-RU" dirty="0" smtClean="0"/>
              <a:t> </a:t>
            </a:r>
            <a:r>
              <a:rPr lang="ru-RU" dirty="0" err="1" smtClean="0"/>
              <a:t>Ранньою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. </a:t>
            </a:r>
            <a:r>
              <a:rPr lang="ru-RU" dirty="0" err="1" smtClean="0"/>
              <a:t>Припущення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мікроеволюції</a:t>
            </a:r>
            <a:r>
              <a:rPr lang="ru-RU" dirty="0" smtClean="0"/>
              <a:t> </a:t>
            </a:r>
            <a:r>
              <a:rPr lang="ru-RU" dirty="0" err="1" smtClean="0"/>
              <a:t>кількісно</a:t>
            </a:r>
            <a:r>
              <a:rPr lang="ru-RU" dirty="0" smtClean="0"/>
              <a:t> </a:t>
            </a:r>
            <a:r>
              <a:rPr lang="ru-RU" dirty="0" err="1" smtClean="0"/>
              <a:t>відрізняється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макроеволюції</a:t>
            </a:r>
            <a:r>
              <a:rPr lang="ru-RU" dirty="0" smtClean="0"/>
              <a:t>, вводить в </a:t>
            </a:r>
            <a:r>
              <a:rPr lang="ru-RU" dirty="0" err="1" smtClean="0"/>
              <a:t>оману</a:t>
            </a:r>
            <a:r>
              <a:rPr lang="ru-RU" dirty="0" smtClean="0"/>
              <a:t>; так, </a:t>
            </a:r>
            <a:r>
              <a:rPr lang="ru-RU" dirty="0" err="1" smtClean="0"/>
              <a:t>креаціоністи</a:t>
            </a:r>
            <a:r>
              <a:rPr lang="ru-RU" dirty="0" smtClean="0"/>
              <a:t> </a:t>
            </a:r>
            <a:r>
              <a:rPr lang="ru-RU" dirty="0" err="1" smtClean="0"/>
              <a:t>стверджують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головна</a:t>
            </a:r>
            <a:r>
              <a:rPr lang="ru-RU" dirty="0" smtClean="0"/>
              <a:t> </a:t>
            </a:r>
            <a:r>
              <a:rPr lang="ru-RU" dirty="0" err="1" smtClean="0"/>
              <a:t>відмінність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цими</a:t>
            </a:r>
            <a:r>
              <a:rPr lang="ru-RU" dirty="0" smtClean="0"/>
              <a:t> </a:t>
            </a:r>
            <a:r>
              <a:rPr lang="ru-RU" dirty="0" err="1" smtClean="0"/>
              <a:t>процесами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в тому,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мікроеволюція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на </a:t>
            </a: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кількох</a:t>
            </a:r>
            <a:r>
              <a:rPr lang="ru-RU" dirty="0" smtClean="0"/>
              <a:t> </a:t>
            </a:r>
            <a:r>
              <a:rPr lang="ru-RU" dirty="0" err="1" smtClean="0"/>
              <a:t>поколінь</a:t>
            </a:r>
            <a:r>
              <a:rPr lang="ru-RU" dirty="0" smtClean="0"/>
              <a:t>, в той час як </a:t>
            </a:r>
            <a:r>
              <a:rPr lang="ru-RU" dirty="0" err="1" smtClean="0"/>
              <a:t>макроеволюція</a:t>
            </a:r>
            <a:r>
              <a:rPr lang="ru-RU" dirty="0" smtClean="0"/>
              <a:t> -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тисяч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. </a:t>
            </a:r>
            <a:r>
              <a:rPr lang="ru-RU" dirty="0" err="1" smtClean="0"/>
              <a:t>Насправді</a:t>
            </a:r>
            <a:r>
              <a:rPr lang="ru-RU" dirty="0" smtClean="0"/>
              <a:t> </a:t>
            </a:r>
            <a:r>
              <a:rPr lang="ru-RU" dirty="0" err="1" smtClean="0"/>
              <a:t>мікро-і</a:t>
            </a:r>
            <a:r>
              <a:rPr lang="ru-RU" dirty="0" smtClean="0"/>
              <a:t> </a:t>
            </a:r>
            <a:r>
              <a:rPr lang="ru-RU" dirty="0" err="1" smtClean="0"/>
              <a:t>макроеволюція</a:t>
            </a:r>
            <a:r>
              <a:rPr lang="ru-RU" dirty="0" smtClean="0"/>
              <a:t> </a:t>
            </a:r>
            <a:r>
              <a:rPr lang="ru-RU" dirty="0" err="1" smtClean="0"/>
              <a:t>описують</a:t>
            </a:r>
            <a:r>
              <a:rPr lang="ru-RU" dirty="0" smtClean="0"/>
              <a:t> один </a:t>
            </a:r>
            <a:r>
              <a:rPr lang="ru-RU" dirty="0" err="1" smtClean="0"/>
              <a:t>і</a:t>
            </a:r>
            <a:r>
              <a:rPr lang="ru-RU" dirty="0" smtClean="0"/>
              <a:t> той же </a:t>
            </a:r>
            <a:r>
              <a:rPr lang="ru-RU" dirty="0" err="1" smtClean="0"/>
              <a:t>процес</a:t>
            </a:r>
            <a:r>
              <a:rPr lang="ru-RU" dirty="0" smtClean="0"/>
              <a:t>.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провідні</a:t>
            </a:r>
            <a:r>
              <a:rPr lang="ru-RU" dirty="0" smtClean="0"/>
              <a:t> </a:t>
            </a:r>
            <a:r>
              <a:rPr lang="ru-RU" dirty="0" err="1" smtClean="0"/>
              <a:t>світові</a:t>
            </a:r>
            <a:r>
              <a:rPr lang="ru-RU" dirty="0" smtClean="0"/>
              <a:t> </a:t>
            </a:r>
            <a:r>
              <a:rPr lang="ru-RU" dirty="0" err="1" smtClean="0"/>
              <a:t>наукові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, у тому </a:t>
            </a:r>
            <a:r>
              <a:rPr lang="ru-RU" dirty="0" err="1" smtClean="0"/>
              <a:t>числі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en-US" dirty="0" smtClean="0"/>
              <a:t>AAAS, </a:t>
            </a:r>
            <a:r>
              <a:rPr lang="ru-RU" dirty="0" err="1" smtClean="0"/>
              <a:t>вважають</a:t>
            </a:r>
            <a:r>
              <a:rPr lang="ru-RU" dirty="0" smtClean="0"/>
              <a:t> </a:t>
            </a:r>
            <a:r>
              <a:rPr lang="ru-RU" dirty="0" err="1" smtClean="0"/>
              <a:t>спроби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 </a:t>
            </a:r>
            <a:r>
              <a:rPr lang="ru-RU" dirty="0" err="1" smtClean="0"/>
              <a:t>відмінність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макро-і</a:t>
            </a:r>
            <a:r>
              <a:rPr lang="ru-RU" dirty="0" smtClean="0"/>
              <a:t> </a:t>
            </a:r>
            <a:r>
              <a:rPr lang="ru-RU" dirty="0" err="1" smtClean="0"/>
              <a:t>мікроеволюції</a:t>
            </a:r>
            <a:r>
              <a:rPr lang="ru-RU" dirty="0" smtClean="0"/>
              <a:t> не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наукової</a:t>
            </a:r>
            <a:r>
              <a:rPr lang="ru-RU" dirty="0" smtClean="0"/>
              <a:t> </a:t>
            </a:r>
            <a:r>
              <a:rPr lang="ru-RU" dirty="0" err="1" smtClean="0"/>
              <a:t>основи</a:t>
            </a:r>
            <a:r>
              <a:rPr lang="ru-RU" dirty="0" smtClean="0"/>
              <a:t>.  </a:t>
            </a:r>
            <a:r>
              <a:rPr lang="ru-RU" dirty="0" err="1" smtClean="0"/>
              <a:t>Проте</a:t>
            </a:r>
            <a:r>
              <a:rPr lang="ru-RU" dirty="0" smtClean="0"/>
              <a:t> не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вважати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остаточно </a:t>
            </a:r>
            <a:r>
              <a:rPr lang="ru-RU" dirty="0" err="1" smtClean="0"/>
              <a:t>вирішеним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виділяють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природного добору?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447800"/>
            <a:ext cx="3168352" cy="4800600"/>
          </a:xfrm>
        </p:spPr>
        <p:txBody>
          <a:bodyPr>
            <a:normAutofit fontScale="92500"/>
          </a:bodyPr>
          <a:lstStyle/>
          <a:p>
            <a:r>
              <a:rPr lang="ru-RU" dirty="0" err="1" smtClean="0"/>
              <a:t>Залежно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спрямування</a:t>
            </a:r>
            <a:r>
              <a:rPr lang="ru-RU" dirty="0" smtClean="0"/>
              <a:t> </a:t>
            </a:r>
            <a:r>
              <a:rPr lang="ru-RU" dirty="0" err="1" smtClean="0"/>
              <a:t>адаптаційних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, </a:t>
            </a:r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 smtClean="0"/>
              <a:t>стабілізуючий</a:t>
            </a:r>
            <a:r>
              <a:rPr lang="ru-RU" dirty="0" smtClean="0"/>
              <a:t>, </a:t>
            </a:r>
            <a:r>
              <a:rPr lang="ru-RU" dirty="0" err="1" smtClean="0"/>
              <a:t>рушійний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розриваючий</a:t>
            </a:r>
            <a:r>
              <a:rPr lang="ru-RU" dirty="0" smtClean="0"/>
              <a:t> </a:t>
            </a:r>
            <a:r>
              <a:rPr lang="ru-RU" dirty="0" err="1" smtClean="0"/>
              <a:t>природний</a:t>
            </a:r>
            <a:r>
              <a:rPr lang="ru-RU" dirty="0" smtClean="0"/>
              <a:t> </a:t>
            </a:r>
            <a:r>
              <a:rPr lang="ru-RU" dirty="0" err="1" smtClean="0"/>
              <a:t>добір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1484784"/>
            <a:ext cx="2520280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Стабілізуючий</a:t>
            </a:r>
            <a:r>
              <a:rPr lang="ru-RU" dirty="0" smtClean="0"/>
              <a:t> </a:t>
            </a:r>
            <a:r>
              <a:rPr lang="ru-RU" dirty="0" err="1" smtClean="0"/>
              <a:t>добір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Стабілізуючий</a:t>
            </a:r>
            <a:r>
              <a:rPr lang="ru-RU" dirty="0" smtClean="0"/>
              <a:t> </a:t>
            </a:r>
            <a:r>
              <a:rPr lang="ru-RU" dirty="0" err="1" smtClean="0"/>
              <a:t>добір</a:t>
            </a:r>
            <a:r>
              <a:rPr lang="ru-RU" dirty="0" smtClean="0"/>
              <a:t> </a:t>
            </a:r>
            <a:r>
              <a:rPr lang="ru-RU" dirty="0" err="1" smtClean="0"/>
              <a:t>проявляється</a:t>
            </a:r>
            <a:r>
              <a:rPr lang="ru-RU" dirty="0" smtClean="0"/>
              <a:t> в </a:t>
            </a:r>
            <a:r>
              <a:rPr lang="ru-RU" dirty="0" err="1" smtClean="0"/>
              <a:t>постійних</a:t>
            </a:r>
            <a:r>
              <a:rPr lang="ru-RU" dirty="0" smtClean="0"/>
              <a:t>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довкілля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підтримує</a:t>
            </a:r>
            <a:r>
              <a:rPr lang="ru-RU" dirty="0" smtClean="0"/>
              <a:t> </a:t>
            </a:r>
            <a:r>
              <a:rPr lang="ru-RU" dirty="0" err="1" smtClean="0"/>
              <a:t>сталість</a:t>
            </a:r>
            <a:r>
              <a:rPr lang="ru-RU" dirty="0" smtClean="0"/>
              <a:t> </a:t>
            </a:r>
            <a:r>
              <a:rPr lang="ru-RU" dirty="0" err="1" smtClean="0"/>
              <a:t>певного</a:t>
            </a:r>
            <a:r>
              <a:rPr lang="ru-RU" dirty="0" smtClean="0"/>
              <a:t> фенотипу,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найбільше</a:t>
            </a:r>
            <a:r>
              <a:rPr lang="ru-RU" dirty="0" smtClean="0"/>
              <a:t>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середовищу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відкидає</a:t>
            </a:r>
            <a:r>
              <a:rPr lang="ru-RU" dirty="0" smtClean="0"/>
              <a:t> </a:t>
            </a:r>
            <a:r>
              <a:rPr lang="ru-RU" dirty="0" err="1" smtClean="0"/>
              <a:t>будь-які</a:t>
            </a:r>
            <a:r>
              <a:rPr lang="ru-RU" dirty="0" smtClean="0"/>
              <a:t> </a:t>
            </a:r>
            <a:r>
              <a:rPr lang="ru-RU" dirty="0" err="1" smtClean="0"/>
              <a:t>менш</a:t>
            </a:r>
            <a:r>
              <a:rPr lang="ru-RU" dirty="0" smtClean="0"/>
              <a:t> </a:t>
            </a:r>
            <a:r>
              <a:rPr lang="ru-RU" dirty="0" err="1" smtClean="0"/>
              <a:t>пристосувальні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. </a:t>
            </a:r>
            <a:r>
              <a:rPr lang="ru-RU" dirty="0" err="1" smtClean="0"/>
              <a:t>Цим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звужує</a:t>
            </a:r>
            <a:r>
              <a:rPr lang="ru-RU" dirty="0" smtClean="0"/>
              <a:t> </a:t>
            </a:r>
            <a:r>
              <a:rPr lang="ru-RU" dirty="0" err="1" smtClean="0"/>
              <a:t>межі</a:t>
            </a:r>
            <a:r>
              <a:rPr lang="ru-RU" dirty="0" smtClean="0"/>
              <a:t> </a:t>
            </a:r>
            <a:r>
              <a:rPr lang="ru-RU" dirty="0" err="1" smtClean="0"/>
              <a:t>модифікаційної</a:t>
            </a:r>
            <a:r>
              <a:rPr lang="ru-RU" dirty="0" smtClean="0"/>
              <a:t> </a:t>
            </a:r>
            <a:r>
              <a:rPr lang="ru-RU" dirty="0" err="1" smtClean="0"/>
              <a:t>мінливості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норму </a:t>
            </a:r>
            <a:r>
              <a:rPr lang="ru-RU" dirty="0" err="1" smtClean="0"/>
              <a:t>реакції</a:t>
            </a:r>
            <a:r>
              <a:rPr lang="ru-RU" dirty="0" smtClean="0"/>
              <a:t>. </a:t>
            </a:r>
            <a:r>
              <a:rPr lang="ru-RU" dirty="0" err="1" smtClean="0"/>
              <a:t>Наслідком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стабілізуючого</a:t>
            </a:r>
            <a:r>
              <a:rPr lang="ru-RU" dirty="0" smtClean="0"/>
              <a:t> добору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досконала</a:t>
            </a:r>
            <a:r>
              <a:rPr lang="ru-RU" dirty="0" smtClean="0"/>
              <a:t> </a:t>
            </a:r>
            <a:r>
              <a:rPr lang="ru-RU" dirty="0" err="1" smtClean="0"/>
              <a:t>пристосованість</a:t>
            </a:r>
            <a:r>
              <a:rPr lang="ru-RU" dirty="0" smtClean="0"/>
              <a:t> до </a:t>
            </a:r>
            <a:r>
              <a:rPr lang="ru-RU" dirty="0" err="1" smtClean="0"/>
              <a:t>певних</a:t>
            </a:r>
            <a:r>
              <a:rPr lang="ru-RU" dirty="0" smtClean="0"/>
              <a:t> умов існування,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спеціалізація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ярусність</a:t>
            </a:r>
            <a:r>
              <a:rPr lang="ru-RU" dirty="0" smtClean="0"/>
              <a:t> </a:t>
            </a:r>
            <a:r>
              <a:rPr lang="ru-RU" dirty="0" err="1" smtClean="0"/>
              <a:t>рослин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Рушійний</a:t>
            </a:r>
            <a:r>
              <a:rPr lang="ru-RU" dirty="0" smtClean="0"/>
              <a:t> </a:t>
            </a:r>
            <a:r>
              <a:rPr lang="ru-RU" dirty="0" err="1" smtClean="0"/>
              <a:t>добір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/>
              <a:t>Рушійний</a:t>
            </a:r>
            <a:r>
              <a:rPr lang="ru-RU" dirty="0" smtClean="0"/>
              <a:t> </a:t>
            </a:r>
            <a:r>
              <a:rPr lang="ru-RU" dirty="0" err="1" smtClean="0"/>
              <a:t>добір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за </a:t>
            </a:r>
            <a:r>
              <a:rPr lang="ru-RU" dirty="0" err="1" smtClean="0"/>
              <a:t>змін</a:t>
            </a:r>
            <a:r>
              <a:rPr lang="ru-RU" dirty="0" smtClean="0"/>
              <a:t> умов </a:t>
            </a:r>
            <a:r>
              <a:rPr lang="ru-RU" dirty="0" err="1" smtClean="0"/>
              <a:t>довкілля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пристосувань</a:t>
            </a:r>
            <a:r>
              <a:rPr lang="ru-RU" dirty="0" smtClean="0"/>
              <a:t> </a:t>
            </a:r>
            <a:r>
              <a:rPr lang="ru-RU" dirty="0" err="1" smtClean="0"/>
              <a:t>організмів</a:t>
            </a:r>
            <a:r>
              <a:rPr lang="ru-RU" dirty="0" smtClean="0"/>
              <a:t> до </a:t>
            </a:r>
            <a:r>
              <a:rPr lang="ru-RU" dirty="0" err="1" smtClean="0"/>
              <a:t>нових</a:t>
            </a:r>
            <a:r>
              <a:rPr lang="ru-RU" dirty="0" smtClean="0"/>
              <a:t> умов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розширення</a:t>
            </a:r>
            <a:r>
              <a:rPr lang="ru-RU" dirty="0" smtClean="0"/>
              <a:t> ареалу.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зберігає</a:t>
            </a:r>
            <a:r>
              <a:rPr lang="ru-RU" dirty="0" smtClean="0"/>
              <a:t> </a:t>
            </a:r>
            <a:r>
              <a:rPr lang="ru-RU" dirty="0" err="1" smtClean="0"/>
              <a:t>спадкові</a:t>
            </a:r>
            <a:r>
              <a:rPr lang="ru-RU" dirty="0" smtClean="0"/>
              <a:t> </a:t>
            </a:r>
            <a:r>
              <a:rPr lang="ru-RU" dirty="0" err="1" smtClean="0"/>
              <a:t>зміни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відповідають</a:t>
            </a:r>
            <a:r>
              <a:rPr lang="ru-RU" dirty="0" smtClean="0"/>
              <a:t> </a:t>
            </a:r>
            <a:r>
              <a:rPr lang="ru-RU" dirty="0" err="1" smtClean="0"/>
              <a:t>змінам</a:t>
            </a:r>
            <a:r>
              <a:rPr lang="ru-RU" dirty="0" smtClean="0"/>
              <a:t> у </a:t>
            </a:r>
            <a:r>
              <a:rPr lang="ru-RU" dirty="0" err="1" smtClean="0"/>
              <a:t>довкіллі</a:t>
            </a:r>
            <a:r>
              <a:rPr lang="ru-RU" dirty="0" smtClean="0"/>
              <a:t>.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рушійного</a:t>
            </a:r>
            <a:r>
              <a:rPr lang="ru-RU" dirty="0" smtClean="0"/>
              <a:t> добору в </a:t>
            </a:r>
            <a:r>
              <a:rPr lang="ru-RU" dirty="0" err="1" smtClean="0"/>
              <a:t>певний</a:t>
            </a:r>
            <a:r>
              <a:rPr lang="ru-RU" dirty="0" smtClean="0"/>
              <a:t> </a:t>
            </a:r>
            <a:r>
              <a:rPr lang="ru-RU" dirty="0" err="1" smtClean="0"/>
              <a:t>бік</a:t>
            </a:r>
            <a:r>
              <a:rPr lang="ru-RU" dirty="0" smtClean="0"/>
              <a:t> </a:t>
            </a:r>
            <a:r>
              <a:rPr lang="ru-RU" dirty="0" err="1" smtClean="0"/>
              <a:t>зсувається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норма </a:t>
            </a:r>
            <a:r>
              <a:rPr lang="ru-RU" dirty="0" err="1" smtClean="0"/>
              <a:t>реакції</a:t>
            </a:r>
            <a:r>
              <a:rPr lang="ru-RU" dirty="0" smtClean="0"/>
              <a:t>. </a:t>
            </a:r>
          </a:p>
          <a:p>
            <a:endParaRPr lang="ru-RU" dirty="0" smtClean="0"/>
          </a:p>
          <a:p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заселення</a:t>
            </a:r>
            <a:r>
              <a:rPr lang="ru-RU" dirty="0" smtClean="0"/>
              <a:t> </a:t>
            </a:r>
            <a:r>
              <a:rPr lang="ru-RU" dirty="0" err="1" smtClean="0"/>
              <a:t>ґрунту</a:t>
            </a:r>
            <a:r>
              <a:rPr lang="ru-RU" dirty="0" smtClean="0"/>
              <a:t> як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у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неспоріднених</a:t>
            </a:r>
            <a:r>
              <a:rPr lang="ru-RU" dirty="0" smtClean="0"/>
              <a:t> </a:t>
            </a:r>
            <a:r>
              <a:rPr lang="ru-RU" dirty="0" err="1" smtClean="0"/>
              <a:t>груп</a:t>
            </a:r>
            <a:r>
              <a:rPr lang="ru-RU" dirty="0" smtClean="0"/>
              <a:t> </a:t>
            </a:r>
            <a:r>
              <a:rPr lang="ru-RU" dirty="0" err="1" smtClean="0"/>
              <a:t>тварин</a:t>
            </a:r>
            <a:r>
              <a:rPr lang="ru-RU" dirty="0" smtClean="0"/>
              <a:t> </a:t>
            </a:r>
            <a:r>
              <a:rPr lang="ru-RU" dirty="0" err="1" smtClean="0"/>
              <a:t>кінцівки</a:t>
            </a:r>
            <a:r>
              <a:rPr lang="ru-RU" dirty="0" smtClean="0"/>
              <a:t> </a:t>
            </a:r>
            <a:r>
              <a:rPr lang="ru-RU" dirty="0" err="1" smtClean="0"/>
              <a:t>перетворилися</a:t>
            </a:r>
            <a:r>
              <a:rPr lang="ru-RU" dirty="0" smtClean="0"/>
              <a:t> на </a:t>
            </a:r>
            <a:r>
              <a:rPr lang="ru-RU" dirty="0" err="1" smtClean="0"/>
              <a:t>копальні</a:t>
            </a:r>
            <a:r>
              <a:rPr lang="ru-RU" dirty="0" smtClean="0"/>
              <a:t> (</a:t>
            </a:r>
            <a:r>
              <a:rPr lang="ru-RU" dirty="0" err="1" smtClean="0"/>
              <a:t>вовчок</a:t>
            </a:r>
            <a:r>
              <a:rPr lang="ru-RU" dirty="0" smtClean="0"/>
              <a:t>, </a:t>
            </a:r>
            <a:r>
              <a:rPr lang="ru-RU" dirty="0" err="1" smtClean="0"/>
              <a:t>жуки-гнойовики</a:t>
            </a:r>
            <a:r>
              <a:rPr lang="ru-RU" dirty="0" smtClean="0"/>
              <a:t>, </a:t>
            </a:r>
            <a:r>
              <a:rPr lang="ru-RU" dirty="0" err="1" smtClean="0"/>
              <a:t>кроти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</TotalTime>
  <Words>761</Words>
  <Application>Microsoft Office PowerPoint</Application>
  <PresentationFormat>Экран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Солнцестояние</vt:lpstr>
      <vt:lpstr>     Мікроеволюція</vt:lpstr>
      <vt:lpstr>                  План:</vt:lpstr>
      <vt:lpstr>   Введення</vt:lpstr>
      <vt:lpstr>Слайд 4</vt:lpstr>
      <vt:lpstr>Слайд 5</vt:lpstr>
      <vt:lpstr>Неправильне вживання </vt:lpstr>
      <vt:lpstr>Які виділяють форми природного добору?</vt:lpstr>
      <vt:lpstr>Стабілізуючий добір </vt:lpstr>
      <vt:lpstr>Рушійний добір</vt:lpstr>
      <vt:lpstr>Розриваючий добір</vt:lpstr>
      <vt:lpstr>Які критерії виду?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Мікроеволюція</dc:title>
  <dc:creator>Region</dc:creator>
  <cp:lastModifiedBy>Region</cp:lastModifiedBy>
  <cp:revision>3</cp:revision>
  <dcterms:created xsi:type="dcterms:W3CDTF">2013-03-18T17:21:15Z</dcterms:created>
  <dcterms:modified xsi:type="dcterms:W3CDTF">2013-03-18T17:38:57Z</dcterms:modified>
</cp:coreProperties>
</file>