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59898"/>
            <a:ext cx="7723584" cy="3501150"/>
          </a:xfrm>
        </p:spPr>
        <p:txBody>
          <a:bodyPr/>
          <a:lstStyle/>
          <a:p>
            <a:r>
              <a:rPr lang="uk-UA" dirty="0" smtClean="0"/>
              <a:t>     </a:t>
            </a:r>
            <a:r>
              <a:rPr lang="uk-UA" sz="6000" dirty="0" smtClean="0"/>
              <a:t>Мікроеволюція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077072"/>
            <a:ext cx="7406640" cy="1512168"/>
          </a:xfrm>
        </p:spPr>
        <p:txBody>
          <a:bodyPr/>
          <a:lstStyle/>
          <a:p>
            <a:r>
              <a:rPr lang="uk-UA" dirty="0" smtClean="0"/>
              <a:t>Підготувала учениця 11 класу</a:t>
            </a:r>
          </a:p>
          <a:p>
            <a:r>
              <a:rPr lang="uk-UA" dirty="0" smtClean="0"/>
              <a:t>Литвин Алевтина</a:t>
            </a:r>
            <a:endParaRPr lang="ru-RU" dirty="0"/>
          </a:p>
        </p:txBody>
      </p:sp>
      <p:pic>
        <p:nvPicPr>
          <p:cNvPr id="4" name="Рисунок 3" descr="1328031841_3441213_f5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1080000">
            <a:off x="1327716" y="672762"/>
            <a:ext cx="2080260" cy="2168271"/>
          </a:xfrm>
          <a:prstGeom prst="rect">
            <a:avLst/>
          </a:prstGeom>
          <a:effectLst>
            <a:outerShdw blurRad="317500" dist="50800" dir="15840000" algn="ctr" rotWithShape="0">
              <a:srgbClr val="000000">
                <a:alpha val="24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Розриваючий</a:t>
            </a:r>
            <a:r>
              <a:rPr lang="ru-RU" dirty="0" smtClean="0"/>
              <a:t> </a:t>
            </a:r>
            <a:r>
              <a:rPr lang="ru-RU" dirty="0" err="1" smtClean="0"/>
              <a:t>добір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Розриваючий</a:t>
            </a:r>
            <a:r>
              <a:rPr lang="ru-RU" dirty="0" smtClean="0"/>
              <a:t> </a:t>
            </a:r>
            <a:r>
              <a:rPr lang="ru-RU" dirty="0" err="1" smtClean="0"/>
              <a:t>добір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у </a:t>
            </a:r>
            <a:r>
              <a:rPr lang="ru-RU" dirty="0" err="1" smtClean="0"/>
              <a:t>двох</a:t>
            </a:r>
            <a:r>
              <a:rPr lang="ru-RU" dirty="0" smtClean="0"/>
              <a:t>, </a:t>
            </a:r>
            <a:r>
              <a:rPr lang="ru-RU" dirty="0" err="1" smtClean="0"/>
              <a:t>рідше</a:t>
            </a:r>
            <a:r>
              <a:rPr lang="ru-RU" dirty="0" smtClean="0"/>
              <a:t> —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напрямах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не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збереженню</a:t>
            </a:r>
            <a:r>
              <a:rPr lang="ru-RU" dirty="0" smtClean="0"/>
              <a:t> </a:t>
            </a:r>
            <a:r>
              <a:rPr lang="ru-RU" dirty="0" err="1" smtClean="0"/>
              <a:t>усереднених</a:t>
            </a:r>
            <a:r>
              <a:rPr lang="ru-RU" dirty="0" smtClean="0"/>
              <a:t> (</a:t>
            </a:r>
            <a:r>
              <a:rPr lang="ru-RU" dirty="0" err="1" smtClean="0"/>
              <a:t>проміжних</a:t>
            </a:r>
            <a:r>
              <a:rPr lang="ru-RU" dirty="0" smtClean="0"/>
              <a:t>) </a:t>
            </a:r>
            <a:r>
              <a:rPr lang="ru-RU" dirty="0" err="1" smtClean="0"/>
              <a:t>станів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у </a:t>
            </a:r>
            <a:r>
              <a:rPr lang="ru-RU" dirty="0" err="1" smtClean="0"/>
              <a:t>популяціях</a:t>
            </a:r>
            <a:r>
              <a:rPr lang="ru-RU" dirty="0" smtClean="0"/>
              <a:t> комах </a:t>
            </a:r>
            <a:r>
              <a:rPr lang="ru-RU" dirty="0" err="1" smtClean="0"/>
              <a:t>океанічних</a:t>
            </a:r>
            <a:r>
              <a:rPr lang="ru-RU" dirty="0" smtClean="0"/>
              <a:t> </a:t>
            </a:r>
            <a:r>
              <a:rPr lang="ru-RU" dirty="0" err="1" smtClean="0"/>
              <a:t>островів</a:t>
            </a:r>
            <a:r>
              <a:rPr lang="ru-RU" dirty="0" smtClean="0"/>
              <a:t>, де </a:t>
            </a:r>
            <a:r>
              <a:rPr lang="ru-RU" dirty="0" err="1" smtClean="0"/>
              <a:t>постійні</a:t>
            </a:r>
            <a:r>
              <a:rPr lang="ru-RU" dirty="0" smtClean="0"/>
              <a:t> </a:t>
            </a:r>
            <a:r>
              <a:rPr lang="ru-RU" dirty="0" err="1" smtClean="0"/>
              <a:t>сильні</a:t>
            </a:r>
            <a:r>
              <a:rPr lang="ru-RU" dirty="0" smtClean="0"/>
              <a:t> </a:t>
            </a:r>
            <a:r>
              <a:rPr lang="ru-RU" dirty="0" err="1" smtClean="0"/>
              <a:t>вітри</a:t>
            </a:r>
            <a:r>
              <a:rPr lang="ru-RU" dirty="0" smtClean="0"/>
              <a:t>, </a:t>
            </a:r>
            <a:r>
              <a:rPr lang="ru-RU" dirty="0" err="1" smtClean="0"/>
              <a:t>зберігаються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безкрилі</a:t>
            </a:r>
            <a:r>
              <a:rPr lang="ru-RU" dirty="0" smtClean="0"/>
              <a:t> </a:t>
            </a:r>
            <a:r>
              <a:rPr lang="ru-RU" dirty="0" err="1" smtClean="0"/>
              <a:t>особини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особини</a:t>
            </a:r>
            <a:r>
              <a:rPr lang="ru-RU" dirty="0" smtClean="0"/>
              <a:t> з добре </a:t>
            </a:r>
            <a:r>
              <a:rPr lang="ru-RU" dirty="0" err="1" smtClean="0"/>
              <a:t>розвиненими</a:t>
            </a:r>
            <a:r>
              <a:rPr lang="ru-RU" dirty="0" smtClean="0"/>
              <a:t> </a:t>
            </a:r>
            <a:r>
              <a:rPr lang="ru-RU" dirty="0" err="1" smtClean="0"/>
              <a:t>крилами</a:t>
            </a:r>
            <a:r>
              <a:rPr lang="ru-RU" dirty="0" smtClean="0"/>
              <a:t>,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протистояти</a:t>
            </a:r>
            <a:r>
              <a:rPr lang="ru-RU" dirty="0" smtClean="0"/>
              <a:t> </a:t>
            </a:r>
            <a:r>
              <a:rPr lang="ru-RU" dirty="0" err="1" smtClean="0"/>
              <a:t>повітряним</a:t>
            </a:r>
            <a:r>
              <a:rPr lang="ru-RU" dirty="0" smtClean="0"/>
              <a:t> </a:t>
            </a:r>
            <a:r>
              <a:rPr lang="ru-RU" dirty="0" err="1" smtClean="0"/>
              <a:t>течіям</a:t>
            </a:r>
            <a:r>
              <a:rPr lang="ru-RU" dirty="0" smtClean="0"/>
              <a:t>. </a:t>
            </a:r>
            <a:r>
              <a:rPr lang="ru-RU" dirty="0" err="1" smtClean="0"/>
              <a:t>Комахи</a:t>
            </a:r>
            <a:r>
              <a:rPr lang="ru-RU" dirty="0" smtClean="0"/>
              <a:t> з </a:t>
            </a:r>
            <a:r>
              <a:rPr lang="ru-RU" dirty="0" err="1" smtClean="0"/>
              <a:t>середнім</a:t>
            </a:r>
            <a:r>
              <a:rPr lang="ru-RU" dirty="0" smtClean="0"/>
              <a:t>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крил</a:t>
            </a:r>
            <a:r>
              <a:rPr lang="ru-RU" dirty="0" smtClean="0"/>
              <a:t> </a:t>
            </a:r>
            <a:r>
              <a:rPr lang="ru-RU" dirty="0" err="1" smtClean="0"/>
              <a:t>зникли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здувало</a:t>
            </a:r>
            <a:r>
              <a:rPr lang="ru-RU" dirty="0" smtClean="0"/>
              <a:t> в океан. Так </a:t>
            </a:r>
            <a:r>
              <a:rPr lang="ru-RU" dirty="0" err="1" smtClean="0"/>
              <a:t>розриваючий</a:t>
            </a:r>
            <a:r>
              <a:rPr lang="ru-RU" dirty="0" smtClean="0"/>
              <a:t> </a:t>
            </a:r>
            <a:r>
              <a:rPr lang="ru-RU" dirty="0" err="1" smtClean="0"/>
              <a:t>добір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виникненню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фенотипів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(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поліморфізму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критерії</a:t>
            </a:r>
            <a:r>
              <a:rPr lang="ru-RU" dirty="0" smtClean="0"/>
              <a:t> виду?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604448" cy="5328592"/>
          </a:xfrm>
        </p:spPr>
        <p:txBody>
          <a:bodyPr>
            <a:noAutofit/>
          </a:bodyPr>
          <a:lstStyle/>
          <a:p>
            <a:r>
              <a:rPr lang="ru-RU" sz="1400" dirty="0" err="1" smtClean="0"/>
              <a:t>Встановити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видову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самостійність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певної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особин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за </a:t>
            </a:r>
            <a:r>
              <a:rPr lang="ru-RU" sz="1400" dirty="0" err="1" smtClean="0"/>
              <a:t>сукупністю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критеріїв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Морфологічний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критерій</a:t>
            </a:r>
            <a:r>
              <a:rPr lang="ru-RU" sz="1400" dirty="0" smtClean="0"/>
              <a:t> -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ступінь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подібності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особин</a:t>
            </a:r>
            <a:r>
              <a:rPr lang="ru-RU" sz="1400" dirty="0" smtClean="0"/>
              <a:t> виду за </a:t>
            </a:r>
            <a:r>
              <a:rPr lang="ru-RU" sz="1400" dirty="0" err="1" smtClean="0"/>
              <a:t>будовою</a:t>
            </a:r>
            <a:r>
              <a:rPr lang="ru-RU" sz="1400" dirty="0" smtClean="0"/>
              <a:t>. До </a:t>
            </a:r>
            <a:r>
              <a:rPr lang="ru-RU" sz="1400" dirty="0" err="1" smtClean="0"/>
              <a:t>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відносять</a:t>
            </a:r>
            <a:r>
              <a:rPr lang="ru-RU" sz="1400" dirty="0" smtClean="0"/>
              <a:t> </a:t>
            </a:r>
            <a:r>
              <a:rPr lang="ru-RU" sz="1400" dirty="0" err="1" smtClean="0"/>
              <a:t>усі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матеріальні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структури</a:t>
            </a:r>
            <a:r>
              <a:rPr lang="ru-RU" sz="1400" dirty="0" smtClean="0"/>
              <a:t>: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хромосом до </a:t>
            </a:r>
            <a:r>
              <a:rPr lang="ru-RU" sz="1400" dirty="0" err="1" smtClean="0"/>
              <a:t>особливостей</a:t>
            </a:r>
            <a:r>
              <a:rPr lang="ru-RU" sz="1400" dirty="0" smtClean="0"/>
              <a:t> </a:t>
            </a:r>
            <a:r>
              <a:rPr lang="ru-RU" sz="1400" dirty="0" err="1" smtClean="0"/>
              <a:t>будови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органів</a:t>
            </a:r>
            <a:r>
              <a:rPr lang="ru-RU" sz="1400" dirty="0" smtClean="0"/>
              <a:t> та </a:t>
            </a:r>
            <a:r>
              <a:rPr lang="ru-RU" sz="1400" dirty="0" err="1" smtClean="0"/>
              <a:t>їхніх</a:t>
            </a:r>
            <a:r>
              <a:rPr lang="ru-RU" sz="1400" dirty="0" smtClean="0"/>
              <a:t> систем. </a:t>
            </a:r>
            <a:r>
              <a:rPr lang="ru-RU" sz="1400" dirty="0" err="1" smtClean="0"/>
              <a:t>Ознаки</a:t>
            </a:r>
            <a:r>
              <a:rPr lang="ru-RU" sz="1400" dirty="0" smtClean="0"/>
              <a:t>, </a:t>
            </a:r>
            <a:r>
              <a:rPr lang="ru-RU" sz="1400" dirty="0" err="1" smtClean="0"/>
              <a:t>унікальні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особин</a:t>
            </a:r>
            <a:r>
              <a:rPr lang="ru-RU" sz="1400" dirty="0" smtClean="0"/>
              <a:t> </a:t>
            </a:r>
            <a:r>
              <a:rPr lang="ru-RU" sz="1400" dirty="0" err="1" smtClean="0"/>
              <a:t>певного</a:t>
            </a:r>
            <a:r>
              <a:rPr lang="ru-RU" sz="1400" dirty="0" smtClean="0"/>
              <a:t> виду (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систематичної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 </a:t>
            </a:r>
            <a:r>
              <a:rPr lang="ru-RU" sz="1400" dirty="0" err="1" smtClean="0"/>
              <a:t>вищого</a:t>
            </a:r>
            <a:r>
              <a:rPr lang="ru-RU" sz="1400" dirty="0" smtClean="0"/>
              <a:t> рангу: роду, </a:t>
            </a:r>
            <a:r>
              <a:rPr lang="ru-RU" sz="1400" dirty="0" err="1" smtClean="0"/>
              <a:t>родини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), </a:t>
            </a:r>
            <a:r>
              <a:rPr lang="ru-RU" sz="1400" dirty="0" err="1" smtClean="0"/>
              <a:t>називають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діагностичними</a:t>
            </a:r>
            <a:r>
              <a:rPr lang="ru-RU" sz="1400" dirty="0" smtClean="0"/>
              <a:t>. </a:t>
            </a:r>
            <a:r>
              <a:rPr lang="ru-RU" sz="1400" dirty="0" err="1" smtClean="0"/>
              <a:t>Наприклад</a:t>
            </a:r>
            <a:r>
              <a:rPr lang="ru-RU" sz="1400" dirty="0" smtClean="0"/>
              <a:t>, </a:t>
            </a:r>
            <a:r>
              <a:rPr lang="ru-RU" sz="1400" dirty="0" err="1" smtClean="0"/>
              <a:t>види-близнюки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комарів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землерийок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різняться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своїми</a:t>
            </a:r>
            <a:r>
              <a:rPr lang="ru-RU" sz="1400" dirty="0" smtClean="0"/>
              <a:t> </a:t>
            </a:r>
            <a:r>
              <a:rPr lang="ru-RU" sz="1400" dirty="0" err="1" smtClean="0"/>
              <a:t>хромосомними</a:t>
            </a:r>
            <a:r>
              <a:rPr lang="ru-RU" sz="1400" dirty="0" smtClean="0"/>
              <a:t> наборами. </a:t>
            </a:r>
          </a:p>
          <a:p>
            <a:endParaRPr lang="ru-RU" sz="1400" dirty="0" smtClean="0"/>
          </a:p>
          <a:p>
            <a:r>
              <a:rPr lang="ru-RU" sz="1400" dirty="0" err="1" smtClean="0"/>
              <a:t>Фізіологічний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критерій</a:t>
            </a:r>
            <a:r>
              <a:rPr lang="ru-RU" sz="1400" dirty="0" smtClean="0"/>
              <a:t> -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подібність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відмінність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процесах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життєдіяльності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особин</a:t>
            </a:r>
            <a:r>
              <a:rPr lang="ru-RU" sz="1400" dirty="0" smtClean="0"/>
              <a:t> одного </a:t>
            </a:r>
            <a:r>
              <a:rPr lang="ru-RU" sz="1400" dirty="0" err="1" smtClean="0"/>
              <a:t>чи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видів</a:t>
            </a:r>
            <a:r>
              <a:rPr lang="ru-RU" sz="1400" dirty="0" smtClean="0"/>
              <a:t>. </a:t>
            </a:r>
            <a:r>
              <a:rPr lang="ru-RU" sz="1400" dirty="0" err="1" smtClean="0"/>
              <a:t>Наприклад</a:t>
            </a:r>
            <a:r>
              <a:rPr lang="ru-RU" sz="1400" dirty="0" smtClean="0"/>
              <a:t>, </a:t>
            </a:r>
            <a:r>
              <a:rPr lang="ru-RU" sz="1400" dirty="0" err="1" smtClean="0"/>
              <a:t>здатність</a:t>
            </a:r>
            <a:r>
              <a:rPr lang="ru-RU" sz="1400" dirty="0" smtClean="0"/>
              <a:t> до </a:t>
            </a:r>
            <a:r>
              <a:rPr lang="ru-RU" sz="1400" dirty="0" err="1" smtClean="0"/>
              <a:t>парування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народження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плодючих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нащадків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ж, </a:t>
            </a:r>
            <a:r>
              <a:rPr lang="ru-RU" sz="1400" dirty="0" err="1" smtClean="0"/>
              <a:t>навпаки</a:t>
            </a:r>
            <a:r>
              <a:rPr lang="ru-RU" sz="1400" dirty="0" smtClean="0"/>
              <a:t>, репродуктивна </a:t>
            </a:r>
            <a:r>
              <a:rPr lang="ru-RU" sz="1400" dirty="0" err="1" smtClean="0"/>
              <a:t>ізоляція</a:t>
            </a:r>
            <a:r>
              <a:rPr lang="ru-RU" sz="1400" dirty="0" smtClean="0"/>
              <a:t>. </a:t>
            </a:r>
          </a:p>
          <a:p>
            <a:endParaRPr lang="ru-RU" sz="1400" dirty="0" smtClean="0"/>
          </a:p>
          <a:p>
            <a:r>
              <a:rPr lang="ru-RU" sz="1400" dirty="0" err="1" smtClean="0"/>
              <a:t>Біохімічний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критерій</a:t>
            </a:r>
            <a:r>
              <a:rPr lang="ru-RU" sz="1400" dirty="0" smtClean="0"/>
              <a:t> -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особливості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хімічного</a:t>
            </a:r>
            <a:r>
              <a:rPr lang="ru-RU" sz="1400" dirty="0" smtClean="0"/>
              <a:t> складу та </a:t>
            </a:r>
            <a:r>
              <a:rPr lang="ru-RU" sz="1400" dirty="0" err="1" smtClean="0"/>
              <a:t>перебігу</a:t>
            </a:r>
            <a:r>
              <a:rPr lang="ru-RU" sz="1400" dirty="0" smtClean="0"/>
              <a:t> </a:t>
            </a:r>
            <a:r>
              <a:rPr lang="ru-RU" sz="1400" dirty="0" err="1" smtClean="0"/>
              <a:t>певних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біохімічних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реакцій</a:t>
            </a:r>
            <a:r>
              <a:rPr lang="ru-RU" sz="1400" dirty="0" smtClean="0"/>
              <a:t>, </a:t>
            </a:r>
            <a:r>
              <a:rPr lang="ru-RU" sz="1400" dirty="0" err="1" smtClean="0"/>
              <a:t>характерні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особин</a:t>
            </a:r>
            <a:r>
              <a:rPr lang="ru-RU" sz="1400" dirty="0" smtClean="0"/>
              <a:t> </a:t>
            </a:r>
            <a:r>
              <a:rPr lang="ru-RU" sz="1400" dirty="0" err="1" smtClean="0"/>
              <a:t>певного</a:t>
            </a:r>
            <a:r>
              <a:rPr lang="ru-RU" sz="1400" dirty="0" smtClean="0"/>
              <a:t> виду. </a:t>
            </a:r>
            <a:r>
              <a:rPr lang="ru-RU" sz="1400" dirty="0" err="1" smtClean="0"/>
              <a:t>Наприклад</a:t>
            </a:r>
            <a:r>
              <a:rPr lang="ru-RU" sz="1400" dirty="0" smtClean="0"/>
              <a:t>, </a:t>
            </a:r>
            <a:r>
              <a:rPr lang="ru-RU" sz="1400" dirty="0" err="1" smtClean="0"/>
              <a:t>близькі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види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відрізняються</a:t>
            </a:r>
            <a:r>
              <a:rPr lang="ru-RU" sz="1400" dirty="0" smtClean="0"/>
              <a:t> за </a:t>
            </a:r>
            <a:r>
              <a:rPr lang="ru-RU" sz="1400" dirty="0" err="1" smtClean="0"/>
              <a:t>білковим</a:t>
            </a:r>
            <a:r>
              <a:rPr lang="ru-RU" sz="1400" dirty="0" smtClean="0"/>
              <a:t> складом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. </a:t>
            </a:r>
          </a:p>
          <a:p>
            <a:endParaRPr lang="ru-RU" sz="1400" dirty="0" smtClean="0"/>
          </a:p>
          <a:p>
            <a:r>
              <a:rPr lang="ru-RU" sz="1400" dirty="0" err="1" smtClean="0"/>
              <a:t>Географічний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критерій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полягає</a:t>
            </a:r>
            <a:r>
              <a:rPr lang="ru-RU" sz="1400" dirty="0" smtClean="0"/>
              <a:t> в тому,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популяції</a:t>
            </a:r>
            <a:r>
              <a:rPr lang="ru-RU" sz="1400" dirty="0" smtClean="0"/>
              <a:t> кожного виду </a:t>
            </a:r>
            <a:r>
              <a:rPr lang="ru-RU" sz="1400" dirty="0" err="1" smtClean="0"/>
              <a:t>заселяють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певну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частину</a:t>
            </a:r>
            <a:r>
              <a:rPr lang="ru-RU" sz="1400" dirty="0" smtClean="0"/>
              <a:t> </a:t>
            </a:r>
            <a:r>
              <a:rPr lang="ru-RU" sz="1400" dirty="0" err="1" smtClean="0"/>
              <a:t>біосфери</a:t>
            </a:r>
            <a:r>
              <a:rPr lang="ru-RU" sz="1400" dirty="0" smtClean="0"/>
              <a:t> (ареал), яка </a:t>
            </a:r>
            <a:r>
              <a:rPr lang="ru-RU" sz="1400" dirty="0" err="1" smtClean="0"/>
              <a:t>відрізняється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ареалів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близьких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видів</a:t>
            </a:r>
            <a:r>
              <a:rPr lang="ru-RU" sz="1400" dirty="0" smtClean="0"/>
              <a:t>. </a:t>
            </a:r>
          </a:p>
          <a:p>
            <a:endParaRPr lang="ru-RU" sz="1400" dirty="0" smtClean="0"/>
          </a:p>
          <a:p>
            <a:r>
              <a:rPr lang="ru-RU" sz="1400" dirty="0" err="1" smtClean="0"/>
              <a:t>Екологічний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критерій</a:t>
            </a:r>
            <a:r>
              <a:rPr lang="ru-RU" sz="1400" dirty="0" smtClean="0"/>
              <a:t> </a:t>
            </a:r>
            <a:r>
              <a:rPr lang="ru-RU" sz="1400" dirty="0" err="1" smtClean="0"/>
              <a:t>охоплює</a:t>
            </a:r>
            <a:r>
              <a:rPr lang="ru-RU" sz="1400" dirty="0" smtClean="0"/>
              <a:t>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критерії</a:t>
            </a:r>
            <a:r>
              <a:rPr lang="ru-RU" sz="1400" dirty="0" smtClean="0"/>
              <a:t>, </a:t>
            </a:r>
            <a:r>
              <a:rPr lang="ru-RU" sz="1400" dirty="0" err="1" smtClean="0"/>
              <a:t>оскільки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популяції</a:t>
            </a:r>
            <a:r>
              <a:rPr lang="ru-RU" sz="1400" dirty="0" smtClean="0"/>
              <a:t> кожного виду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свою </a:t>
            </a:r>
            <a:r>
              <a:rPr lang="ru-RU" sz="1400" dirty="0" err="1" smtClean="0"/>
              <a:t>екологічну</a:t>
            </a:r>
            <a:r>
              <a:rPr lang="ru-RU" sz="1400" dirty="0" smtClean="0"/>
              <a:t> </a:t>
            </a:r>
            <a:r>
              <a:rPr lang="ru-RU" sz="1400" dirty="0" err="1" smtClean="0"/>
              <a:t>нішу</a:t>
            </a:r>
            <a:r>
              <a:rPr lang="ru-RU" sz="1400" dirty="0" smtClean="0"/>
              <a:t> в </a:t>
            </a:r>
            <a:r>
              <a:rPr lang="ru-RU" sz="1400" dirty="0" err="1" smtClean="0"/>
              <a:t>біогеоценозі</a:t>
            </a:r>
            <a:r>
              <a:rPr lang="ru-RU" sz="1400" dirty="0" smtClean="0"/>
              <a:t>. </a:t>
            </a:r>
            <a:r>
              <a:rPr lang="ru-RU" sz="1400" dirty="0" err="1" smtClean="0"/>
              <a:t>Наприклад</a:t>
            </a:r>
            <a:r>
              <a:rPr lang="ru-RU" sz="1400" dirty="0" smtClean="0"/>
              <a:t>, </a:t>
            </a:r>
            <a:r>
              <a:rPr lang="ru-RU" sz="1400" dirty="0" err="1" smtClean="0"/>
              <a:t>деякі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близькі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будовою</a:t>
            </a:r>
            <a:r>
              <a:rPr lang="ru-RU" sz="1400" dirty="0" smtClean="0"/>
              <a:t> </a:t>
            </a:r>
            <a:r>
              <a:rPr lang="ru-RU" sz="1400" dirty="0" err="1" smtClean="0"/>
              <a:t>види</a:t>
            </a:r>
            <a:r>
              <a:rPr lang="ru-RU" sz="1400" dirty="0" smtClean="0"/>
              <a:t> </a:t>
            </a:r>
            <a:r>
              <a:rPr lang="ru-RU" sz="1400" dirty="0" err="1" smtClean="0"/>
              <a:t>паразитичних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червів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розрізняються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за</a:t>
            </a:r>
            <a:r>
              <a:rPr lang="ru-RU" sz="1400" dirty="0" smtClean="0"/>
              <a:t> видами </a:t>
            </a:r>
            <a:r>
              <a:rPr lang="ru-RU" sz="1400" dirty="0" err="1" smtClean="0"/>
              <a:t>хазяїв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мешканням</a:t>
            </a:r>
            <a:r>
              <a:rPr lang="ru-RU" sz="1400" dirty="0" smtClean="0"/>
              <a:t> у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органах </a:t>
            </a:r>
            <a:r>
              <a:rPr lang="ru-RU" sz="1400" dirty="0" err="1" smtClean="0"/>
              <a:t>хазяїв</a:t>
            </a:r>
            <a:r>
              <a:rPr lang="ru-RU" sz="1400" dirty="0" smtClean="0"/>
              <a:t> одного виду.</a:t>
            </a:r>
            <a:endParaRPr lang="ru-RU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476672"/>
            <a:ext cx="4073656" cy="5771728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Екологічний</a:t>
            </a:r>
            <a:r>
              <a:rPr lang="ru-RU" dirty="0" smtClean="0"/>
              <a:t> </a:t>
            </a:r>
            <a:r>
              <a:rPr lang="ru-RU" dirty="0" err="1" smtClean="0"/>
              <a:t>критерій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встановити</a:t>
            </a:r>
            <a:r>
              <a:rPr lang="ru-RU" dirty="0" smtClean="0"/>
              <a:t> </a:t>
            </a:r>
            <a:r>
              <a:rPr lang="ru-RU" dirty="0" err="1" smtClean="0"/>
              <a:t>видову</a:t>
            </a:r>
            <a:r>
              <a:rPr lang="ru-RU" dirty="0" smtClean="0"/>
              <a:t> </a:t>
            </a:r>
            <a:r>
              <a:rPr lang="ru-RU" dirty="0" err="1" smtClean="0"/>
              <a:t>самостійність</a:t>
            </a:r>
            <a:r>
              <a:rPr lang="ru-RU" dirty="0" smtClean="0"/>
              <a:t> </a:t>
            </a:r>
            <a:r>
              <a:rPr lang="ru-RU" dirty="0" err="1" smtClean="0"/>
              <a:t>будь-яких</a:t>
            </a:r>
            <a:r>
              <a:rPr lang="ru-RU" dirty="0" smtClean="0"/>
              <a:t> </a:t>
            </a:r>
            <a:r>
              <a:rPr lang="ru-RU" dirty="0" err="1" smtClean="0"/>
              <a:t>сукупностей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здатні</a:t>
            </a:r>
            <a:r>
              <a:rPr lang="ru-RU" dirty="0" smtClean="0"/>
              <a:t> вони до </a:t>
            </a:r>
            <a:r>
              <a:rPr lang="ru-RU" dirty="0" err="1" smtClean="0"/>
              <a:t>перехресного</a:t>
            </a:r>
            <a:r>
              <a:rPr lang="ru-RU" dirty="0" smtClean="0"/>
              <a:t> </a:t>
            </a:r>
            <a:r>
              <a:rPr lang="ru-RU" dirty="0" err="1" smtClean="0"/>
              <a:t>запліднення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34563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err="1" smtClean="0"/>
              <a:t>Введення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Неправильне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мікроеволюції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Форми</a:t>
            </a:r>
            <a:r>
              <a:rPr lang="ru-RU" dirty="0" smtClean="0"/>
              <a:t> природного добору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Стабілізуючий</a:t>
            </a:r>
            <a:r>
              <a:rPr lang="ru-RU" dirty="0" smtClean="0"/>
              <a:t> </a:t>
            </a:r>
            <a:r>
              <a:rPr lang="ru-RU" dirty="0" err="1" smtClean="0"/>
              <a:t>добір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Рушійний</a:t>
            </a:r>
            <a:r>
              <a:rPr lang="ru-RU" dirty="0" smtClean="0"/>
              <a:t> </a:t>
            </a:r>
            <a:r>
              <a:rPr lang="ru-RU" dirty="0" err="1" smtClean="0"/>
              <a:t>добір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Розриваючий</a:t>
            </a:r>
            <a:r>
              <a:rPr lang="ru-RU" dirty="0" smtClean="0"/>
              <a:t> </a:t>
            </a:r>
            <a:r>
              <a:rPr lang="ru-RU" dirty="0" err="1" smtClean="0"/>
              <a:t>добір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Критерії виду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dirty="0" err="1" smtClean="0"/>
              <a:t>Введення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Мікроеволюція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в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частотах </a:t>
            </a:r>
            <a:r>
              <a:rPr lang="ru-RU" dirty="0" err="1" smtClean="0"/>
              <a:t>алелів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поколінь</a:t>
            </a:r>
            <a:r>
              <a:rPr lang="ru-RU" dirty="0" smtClean="0"/>
              <a:t>; </a:t>
            </a:r>
            <a:r>
              <a:rPr lang="ru-RU" dirty="0" err="1" smtClean="0"/>
              <a:t>еволюційні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на внутривидовом </a:t>
            </a:r>
            <a:r>
              <a:rPr lang="ru-RU" dirty="0" err="1" smtClean="0"/>
              <a:t>рівні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через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: </a:t>
            </a:r>
            <a:r>
              <a:rPr lang="ru-RU" dirty="0" err="1" smtClean="0"/>
              <a:t>мутації</a:t>
            </a:r>
            <a:r>
              <a:rPr lang="ru-RU" dirty="0" smtClean="0"/>
              <a:t>, </a:t>
            </a:r>
            <a:r>
              <a:rPr lang="ru-RU" dirty="0" err="1" smtClean="0"/>
              <a:t>природний</a:t>
            </a:r>
            <a:r>
              <a:rPr lang="ru-RU" dirty="0" smtClean="0"/>
              <a:t> </a:t>
            </a:r>
            <a:r>
              <a:rPr lang="ru-RU" dirty="0" err="1" smtClean="0"/>
              <a:t>відбір</a:t>
            </a:r>
            <a:r>
              <a:rPr lang="ru-RU" dirty="0" smtClean="0"/>
              <a:t>, </a:t>
            </a:r>
            <a:r>
              <a:rPr lang="ru-RU" dirty="0" err="1" smtClean="0"/>
              <a:t>штучний</a:t>
            </a:r>
            <a:r>
              <a:rPr lang="ru-RU" dirty="0" smtClean="0"/>
              <a:t> </a:t>
            </a:r>
            <a:r>
              <a:rPr lang="ru-RU" dirty="0" err="1" smtClean="0"/>
              <a:t>відбір</a:t>
            </a:r>
            <a:r>
              <a:rPr lang="ru-RU" dirty="0" smtClean="0"/>
              <a:t>, </a:t>
            </a:r>
            <a:r>
              <a:rPr lang="ru-RU" dirty="0" err="1" smtClean="0"/>
              <a:t>перенесення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дрейф </a:t>
            </a:r>
            <a:r>
              <a:rPr lang="ru-RU" dirty="0" err="1" smtClean="0"/>
              <a:t>генів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призводять</a:t>
            </a:r>
            <a:r>
              <a:rPr lang="ru-RU" dirty="0" smtClean="0"/>
              <a:t> до </a:t>
            </a:r>
            <a:r>
              <a:rPr lang="ru-RU" dirty="0" err="1" smtClean="0"/>
              <a:t>дивергенції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виду, </a:t>
            </a:r>
            <a:r>
              <a:rPr lang="ru-RU" dirty="0" err="1" smtClean="0"/>
              <a:t>і</a:t>
            </a:r>
            <a:r>
              <a:rPr lang="ru-RU" dirty="0" smtClean="0"/>
              <a:t>, в </a:t>
            </a:r>
            <a:r>
              <a:rPr lang="ru-RU" dirty="0" err="1" smtClean="0"/>
              <a:t>кінцевому</a:t>
            </a:r>
            <a:r>
              <a:rPr lang="ru-RU" dirty="0" smtClean="0"/>
              <a:t> </a:t>
            </a:r>
            <a:r>
              <a:rPr lang="ru-RU" dirty="0" err="1" smtClean="0"/>
              <a:t>підсумку</a:t>
            </a:r>
            <a:r>
              <a:rPr lang="ru-RU" dirty="0" smtClean="0"/>
              <a:t>, до </a:t>
            </a:r>
            <a:r>
              <a:rPr lang="ru-RU" dirty="0" err="1" smtClean="0"/>
              <a:t>видоутворення.Тобто</a:t>
            </a:r>
            <a:r>
              <a:rPr lang="ru-RU" dirty="0" smtClean="0"/>
              <a:t>, </a:t>
            </a:r>
            <a:r>
              <a:rPr lang="ru-RU" dirty="0" err="1" smtClean="0"/>
              <a:t>мікроеволюція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еволюційних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в </a:t>
            </a:r>
            <a:r>
              <a:rPr lang="ru-RU" dirty="0" err="1" smtClean="0"/>
              <a:t>популяціях</a:t>
            </a:r>
            <a:r>
              <a:rPr lang="ru-RU" dirty="0" smtClean="0"/>
              <a:t> одного виду.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/>
          </a:bodyPr>
          <a:lstStyle/>
          <a:p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синтетичною </a:t>
            </a:r>
            <a:r>
              <a:rPr lang="ru-RU" dirty="0" err="1" smtClean="0"/>
              <a:t>гіпотезою</a:t>
            </a:r>
            <a:r>
              <a:rPr lang="ru-RU" dirty="0" smtClean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, </a:t>
            </a:r>
            <a:r>
              <a:rPr lang="ru-RU" dirty="0" err="1" smtClean="0"/>
              <a:t>природний</a:t>
            </a:r>
            <a:r>
              <a:rPr lang="ru-RU" dirty="0" smtClean="0"/>
              <a:t> </a:t>
            </a:r>
            <a:r>
              <a:rPr lang="ru-RU" dirty="0" err="1" smtClean="0"/>
              <a:t>добір</a:t>
            </a:r>
            <a:r>
              <a:rPr lang="ru-RU" dirty="0" smtClean="0"/>
              <a:t> </a:t>
            </a:r>
            <a:r>
              <a:rPr lang="ru-RU" dirty="0" err="1" smtClean="0"/>
              <a:t>спрямовує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елементарні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фенотипів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, у </a:t>
            </a:r>
            <a:r>
              <a:rPr lang="ru-RU" dirty="0" err="1" smtClean="0"/>
              <a:t>бік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пристосувань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до </a:t>
            </a:r>
            <a:r>
              <a:rPr lang="ru-RU" dirty="0" err="1" smtClean="0"/>
              <a:t>змін</a:t>
            </a:r>
            <a:r>
              <a:rPr lang="ru-RU" dirty="0" smtClean="0"/>
              <a:t> умов </a:t>
            </a:r>
            <a:r>
              <a:rPr lang="ru-RU" dirty="0" err="1" smtClean="0"/>
              <a:t>довкілля</a:t>
            </a:r>
            <a:r>
              <a:rPr lang="ru-RU" dirty="0" smtClean="0"/>
              <a:t>.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 err="1" smtClean="0"/>
              <a:t>творча</a:t>
            </a:r>
            <a:r>
              <a:rPr lang="ru-RU" dirty="0" smtClean="0"/>
              <a:t> роль природного добору. Тому </a:t>
            </a:r>
            <a:r>
              <a:rPr lang="ru-RU" dirty="0" err="1" smtClean="0"/>
              <a:t>його</a:t>
            </a:r>
            <a:r>
              <a:rPr lang="ru-RU" dirty="0" smtClean="0"/>
              <a:t> часто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рушійною</a:t>
            </a:r>
            <a:r>
              <a:rPr lang="ru-RU" dirty="0" smtClean="0"/>
              <a:t> силою </a:t>
            </a:r>
            <a:r>
              <a:rPr lang="ru-RU" dirty="0" err="1" smtClean="0"/>
              <a:t>еволюції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/>
          </a:bodyPr>
          <a:lstStyle/>
          <a:p>
            <a:r>
              <a:rPr lang="ru-RU" dirty="0" err="1" smtClean="0"/>
              <a:t>Мікроеволюції</a:t>
            </a:r>
            <a:r>
              <a:rPr lang="ru-RU" dirty="0" smtClean="0"/>
              <a:t> часто </a:t>
            </a:r>
            <a:r>
              <a:rPr lang="ru-RU" dirty="0" err="1" smtClean="0"/>
              <a:t>протиставляють</a:t>
            </a:r>
            <a:r>
              <a:rPr lang="ru-RU" dirty="0" smtClean="0"/>
              <a:t> </a:t>
            </a:r>
            <a:r>
              <a:rPr lang="ru-RU" dirty="0" err="1" smtClean="0"/>
              <a:t>макроеволюції</a:t>
            </a:r>
            <a:r>
              <a:rPr lang="ru-RU" dirty="0" smtClean="0"/>
              <a:t>, яка </a:t>
            </a:r>
            <a:r>
              <a:rPr lang="ru-RU" dirty="0" err="1" smtClean="0"/>
              <a:t>представляє</a:t>
            </a:r>
            <a:r>
              <a:rPr lang="ru-RU" dirty="0" smtClean="0"/>
              <a:t> собою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в частотах </a:t>
            </a:r>
            <a:r>
              <a:rPr lang="ru-RU" dirty="0" err="1" smtClean="0"/>
              <a:t>генів</a:t>
            </a:r>
            <a:r>
              <a:rPr lang="ru-RU" dirty="0" smtClean="0"/>
              <a:t> на </a:t>
            </a:r>
            <a:r>
              <a:rPr lang="ru-RU" dirty="0" err="1" smtClean="0"/>
              <a:t>популяційному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в </a:t>
            </a:r>
            <a:r>
              <a:rPr lang="ru-RU" dirty="0" err="1" smtClean="0"/>
              <a:t>значній</a:t>
            </a:r>
            <a:r>
              <a:rPr lang="ru-RU" dirty="0" smtClean="0"/>
              <a:t> </a:t>
            </a:r>
            <a:r>
              <a:rPr lang="ru-RU" dirty="0" err="1" smtClean="0"/>
              <a:t>геологічному</a:t>
            </a:r>
            <a:r>
              <a:rPr lang="ru-RU" dirty="0" smtClean="0"/>
              <a:t> </a:t>
            </a:r>
            <a:r>
              <a:rPr lang="ru-RU" dirty="0" err="1" smtClean="0"/>
              <a:t>проміжку</a:t>
            </a:r>
            <a:r>
              <a:rPr lang="ru-RU" dirty="0" smtClean="0"/>
              <a:t> часу.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вносить </a:t>
            </a:r>
            <a:r>
              <a:rPr lang="ru-RU" dirty="0" err="1" smtClean="0"/>
              <a:t>свій</a:t>
            </a:r>
            <a:r>
              <a:rPr lang="ru-RU" dirty="0" smtClean="0"/>
              <a:t> вклад в </a:t>
            </a:r>
            <a:r>
              <a:rPr lang="ru-RU" dirty="0" err="1" smtClean="0"/>
              <a:t>еволюційні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 Друге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мікроеволюції</a:t>
            </a:r>
            <a:r>
              <a:rPr lang="ru-RU" dirty="0" smtClean="0"/>
              <a:t> -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видоутворення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Неправильне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мікроеволюція</a:t>
            </a:r>
            <a:r>
              <a:rPr lang="ru-RU" dirty="0" smtClean="0"/>
              <a:t> став </a:t>
            </a:r>
            <a:r>
              <a:rPr lang="ru-RU" dirty="0" err="1" smtClean="0"/>
              <a:t>популярний</a:t>
            </a:r>
            <a:r>
              <a:rPr lang="ru-RU" dirty="0" smtClean="0"/>
              <a:t> в </a:t>
            </a:r>
            <a:r>
              <a:rPr lang="ru-RU" dirty="0" err="1" smtClean="0"/>
              <a:t>недавній</a:t>
            </a:r>
            <a:r>
              <a:rPr lang="ru-RU" dirty="0" smtClean="0"/>
              <a:t> час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креаціоністів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дотримуються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Ранньою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  <a:r>
              <a:rPr lang="ru-RU" dirty="0" err="1" smtClean="0"/>
              <a:t>Припущення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мікроеволюції</a:t>
            </a:r>
            <a:r>
              <a:rPr lang="ru-RU" dirty="0" smtClean="0"/>
              <a:t> </a:t>
            </a:r>
            <a:r>
              <a:rPr lang="ru-RU" dirty="0" err="1" smtClean="0"/>
              <a:t>кількісно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макроеволюції</a:t>
            </a:r>
            <a:r>
              <a:rPr lang="ru-RU" dirty="0" smtClean="0"/>
              <a:t>, вводить в </a:t>
            </a:r>
            <a:r>
              <a:rPr lang="ru-RU" dirty="0" err="1" smtClean="0"/>
              <a:t>оману</a:t>
            </a:r>
            <a:r>
              <a:rPr lang="ru-RU" dirty="0" smtClean="0"/>
              <a:t>; так, </a:t>
            </a:r>
            <a:r>
              <a:rPr lang="ru-RU" dirty="0" err="1" smtClean="0"/>
              <a:t>креаціоністи</a:t>
            </a:r>
            <a:r>
              <a:rPr lang="ru-RU" dirty="0" smtClean="0"/>
              <a:t> </a:t>
            </a:r>
            <a:r>
              <a:rPr lang="ru-RU" dirty="0" err="1" smtClean="0"/>
              <a:t>стверджують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головна</a:t>
            </a:r>
            <a:r>
              <a:rPr lang="ru-RU" dirty="0" smtClean="0"/>
              <a:t> </a:t>
            </a:r>
            <a:r>
              <a:rPr lang="ru-RU" dirty="0" err="1" smtClean="0"/>
              <a:t>відмінність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процесами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мікроеволюція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на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поколінь</a:t>
            </a:r>
            <a:r>
              <a:rPr lang="ru-RU" dirty="0" smtClean="0"/>
              <a:t>, в той час як </a:t>
            </a:r>
            <a:r>
              <a:rPr lang="ru-RU" dirty="0" err="1" smtClean="0"/>
              <a:t>макроеволюція</a:t>
            </a:r>
            <a:r>
              <a:rPr lang="ru-RU" dirty="0" smtClean="0"/>
              <a:t> -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Насправді</a:t>
            </a:r>
            <a:r>
              <a:rPr lang="ru-RU" dirty="0" smtClean="0"/>
              <a:t> </a:t>
            </a:r>
            <a:r>
              <a:rPr lang="ru-RU" dirty="0" err="1" smtClean="0"/>
              <a:t>мікро-і</a:t>
            </a:r>
            <a:r>
              <a:rPr lang="ru-RU" dirty="0" smtClean="0"/>
              <a:t> </a:t>
            </a:r>
            <a:r>
              <a:rPr lang="ru-RU" dirty="0" err="1" smtClean="0"/>
              <a:t>макроеволюція</a:t>
            </a:r>
            <a:r>
              <a:rPr lang="ru-RU" dirty="0" smtClean="0"/>
              <a:t> </a:t>
            </a:r>
            <a:r>
              <a:rPr lang="ru-RU" dirty="0" err="1" smtClean="0"/>
              <a:t>описують</a:t>
            </a:r>
            <a:r>
              <a:rPr lang="ru-RU" dirty="0" smtClean="0"/>
              <a:t> один </a:t>
            </a:r>
            <a:r>
              <a:rPr lang="ru-RU" dirty="0" err="1" smtClean="0"/>
              <a:t>і</a:t>
            </a:r>
            <a:r>
              <a:rPr lang="ru-RU" dirty="0" smtClean="0"/>
              <a:t> той же </a:t>
            </a:r>
            <a:r>
              <a:rPr lang="ru-RU" dirty="0" err="1" smtClean="0"/>
              <a:t>процес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провідні</a:t>
            </a:r>
            <a:r>
              <a:rPr lang="ru-RU" dirty="0" smtClean="0"/>
              <a:t> </a:t>
            </a:r>
            <a:r>
              <a:rPr lang="ru-RU" dirty="0" err="1" smtClean="0"/>
              <a:t>світові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AAAS,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відмінність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макро-і</a:t>
            </a:r>
            <a:r>
              <a:rPr lang="ru-RU" dirty="0" smtClean="0"/>
              <a:t> </a:t>
            </a:r>
            <a:r>
              <a:rPr lang="ru-RU" dirty="0" err="1" smtClean="0"/>
              <a:t>мікроеволюції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.  </a:t>
            </a:r>
            <a:r>
              <a:rPr lang="ru-RU" dirty="0" err="1" smtClean="0"/>
              <a:t>Проте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остаточно </a:t>
            </a:r>
            <a:r>
              <a:rPr lang="ru-RU" dirty="0" err="1" smtClean="0"/>
              <a:t>вирішеним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природного добору?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3168352" cy="480060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спрямування</a:t>
            </a:r>
            <a:r>
              <a:rPr lang="ru-RU" dirty="0" smtClean="0"/>
              <a:t> </a:t>
            </a:r>
            <a:r>
              <a:rPr lang="ru-RU" dirty="0" err="1" smtClean="0"/>
              <a:t>адаптаційних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,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стабілізуючий</a:t>
            </a:r>
            <a:r>
              <a:rPr lang="ru-RU" dirty="0" smtClean="0"/>
              <a:t>, </a:t>
            </a:r>
            <a:r>
              <a:rPr lang="ru-RU" dirty="0" err="1" smtClean="0"/>
              <a:t>рушійний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розриваючий</a:t>
            </a:r>
            <a:r>
              <a:rPr lang="ru-RU" dirty="0" smtClean="0"/>
              <a:t> </a:t>
            </a:r>
            <a:r>
              <a:rPr lang="ru-RU" dirty="0" err="1" smtClean="0"/>
              <a:t>природний</a:t>
            </a:r>
            <a:r>
              <a:rPr lang="ru-RU" dirty="0" smtClean="0"/>
              <a:t> </a:t>
            </a:r>
            <a:r>
              <a:rPr lang="ru-RU" dirty="0" err="1" smtClean="0"/>
              <a:t>добір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484784"/>
            <a:ext cx="252028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Стабілізуючий</a:t>
            </a:r>
            <a:r>
              <a:rPr lang="ru-RU" dirty="0" smtClean="0"/>
              <a:t> </a:t>
            </a:r>
            <a:r>
              <a:rPr lang="ru-RU" dirty="0" err="1" smtClean="0"/>
              <a:t>добір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Стабілізуючий</a:t>
            </a:r>
            <a:r>
              <a:rPr lang="ru-RU" dirty="0" smtClean="0"/>
              <a:t> </a:t>
            </a:r>
            <a:r>
              <a:rPr lang="ru-RU" dirty="0" err="1" smtClean="0"/>
              <a:t>добір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в </a:t>
            </a:r>
            <a:r>
              <a:rPr lang="ru-RU" dirty="0" err="1" smtClean="0"/>
              <a:t>постійних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підтримує</a:t>
            </a:r>
            <a:r>
              <a:rPr lang="ru-RU" dirty="0" smtClean="0"/>
              <a:t> </a:t>
            </a:r>
            <a:r>
              <a:rPr lang="ru-RU" dirty="0" err="1" smtClean="0"/>
              <a:t>сталість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фенотипу,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середовищу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відкидає</a:t>
            </a:r>
            <a:r>
              <a:rPr lang="ru-RU" dirty="0" smtClean="0"/>
              <a:t> </a:t>
            </a:r>
            <a:r>
              <a:rPr lang="ru-RU" dirty="0" err="1" smtClean="0"/>
              <a:t>будь-які</a:t>
            </a:r>
            <a:r>
              <a:rPr lang="ru-RU" dirty="0" smtClean="0"/>
              <a:t>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пристосувальні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.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звужує</a:t>
            </a:r>
            <a:r>
              <a:rPr lang="ru-RU" dirty="0" smtClean="0"/>
              <a:t>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модифікаційної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норму </a:t>
            </a:r>
            <a:r>
              <a:rPr lang="ru-RU" dirty="0" err="1" smtClean="0"/>
              <a:t>реакції</a:t>
            </a:r>
            <a:r>
              <a:rPr lang="ru-RU" dirty="0" smtClean="0"/>
              <a:t>.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стабілізуючого</a:t>
            </a:r>
            <a:r>
              <a:rPr lang="ru-RU" dirty="0" smtClean="0"/>
              <a:t> добору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досконала</a:t>
            </a:r>
            <a:r>
              <a:rPr lang="ru-RU" dirty="0" smtClean="0"/>
              <a:t> </a:t>
            </a:r>
            <a:r>
              <a:rPr lang="ru-RU" dirty="0" err="1" smtClean="0"/>
              <a:t>пристосованість</a:t>
            </a:r>
            <a:r>
              <a:rPr lang="ru-RU" dirty="0" smtClean="0"/>
              <a:t> до </a:t>
            </a:r>
            <a:r>
              <a:rPr lang="ru-RU" dirty="0" err="1" smtClean="0"/>
              <a:t>певних</a:t>
            </a:r>
            <a:r>
              <a:rPr lang="ru-RU" dirty="0" smtClean="0"/>
              <a:t> умов існування,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спеціалізація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ярусність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Рушійний</a:t>
            </a:r>
            <a:r>
              <a:rPr lang="ru-RU" dirty="0" smtClean="0"/>
              <a:t> </a:t>
            </a:r>
            <a:r>
              <a:rPr lang="ru-RU" dirty="0" err="1" smtClean="0"/>
              <a:t>добір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Рушійний</a:t>
            </a:r>
            <a:r>
              <a:rPr lang="ru-RU" dirty="0" smtClean="0"/>
              <a:t> </a:t>
            </a:r>
            <a:r>
              <a:rPr lang="ru-RU" dirty="0" err="1" smtClean="0"/>
              <a:t>добір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за </a:t>
            </a:r>
            <a:r>
              <a:rPr lang="ru-RU" dirty="0" err="1" smtClean="0"/>
              <a:t>змін</a:t>
            </a:r>
            <a:r>
              <a:rPr lang="ru-RU" dirty="0" smtClean="0"/>
              <a:t> умов </a:t>
            </a:r>
            <a:r>
              <a:rPr lang="ru-RU" dirty="0" err="1" smtClean="0"/>
              <a:t>довкілля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пристосувань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до </a:t>
            </a:r>
            <a:r>
              <a:rPr lang="ru-RU" dirty="0" err="1" smtClean="0"/>
              <a:t>нових</a:t>
            </a:r>
            <a:r>
              <a:rPr lang="ru-RU" dirty="0" smtClean="0"/>
              <a:t> умов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розширення</a:t>
            </a:r>
            <a:r>
              <a:rPr lang="ru-RU" dirty="0" smtClean="0"/>
              <a:t> ареалу.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зберігає</a:t>
            </a:r>
            <a:r>
              <a:rPr lang="ru-RU" dirty="0" smtClean="0"/>
              <a:t> </a:t>
            </a:r>
            <a:r>
              <a:rPr lang="ru-RU" dirty="0" err="1" smtClean="0"/>
              <a:t>спадкові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змінам</a:t>
            </a:r>
            <a:r>
              <a:rPr lang="ru-RU" dirty="0" smtClean="0"/>
              <a:t> у </a:t>
            </a:r>
            <a:r>
              <a:rPr lang="ru-RU" dirty="0" err="1" smtClean="0"/>
              <a:t>довкіллі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рушійного</a:t>
            </a:r>
            <a:r>
              <a:rPr lang="ru-RU" dirty="0" smtClean="0"/>
              <a:t> добору в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 </a:t>
            </a:r>
            <a:r>
              <a:rPr lang="ru-RU" dirty="0" err="1" smtClean="0"/>
              <a:t>зсувається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норма </a:t>
            </a:r>
            <a:r>
              <a:rPr lang="ru-RU" dirty="0" err="1" smtClean="0"/>
              <a:t>реакції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заселення</a:t>
            </a:r>
            <a:r>
              <a:rPr lang="ru-RU" dirty="0" smtClean="0"/>
              <a:t> </a:t>
            </a:r>
            <a:r>
              <a:rPr lang="ru-RU" dirty="0" err="1" smtClean="0"/>
              <a:t>ґрунту</a:t>
            </a:r>
            <a:r>
              <a:rPr lang="ru-RU" dirty="0" smtClean="0"/>
              <a:t> як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неспоріднених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кінцівки</a:t>
            </a:r>
            <a:r>
              <a:rPr lang="ru-RU" dirty="0" smtClean="0"/>
              <a:t> </a:t>
            </a:r>
            <a:r>
              <a:rPr lang="ru-RU" dirty="0" err="1" smtClean="0"/>
              <a:t>перетворилися</a:t>
            </a:r>
            <a:r>
              <a:rPr lang="ru-RU" dirty="0" smtClean="0"/>
              <a:t> на </a:t>
            </a:r>
            <a:r>
              <a:rPr lang="ru-RU" dirty="0" err="1" smtClean="0"/>
              <a:t>копальні</a:t>
            </a:r>
            <a:r>
              <a:rPr lang="ru-RU" dirty="0" smtClean="0"/>
              <a:t> (</a:t>
            </a:r>
            <a:r>
              <a:rPr lang="ru-RU" dirty="0" err="1" smtClean="0"/>
              <a:t>вовчок</a:t>
            </a:r>
            <a:r>
              <a:rPr lang="ru-RU" dirty="0" smtClean="0"/>
              <a:t>, </a:t>
            </a:r>
            <a:r>
              <a:rPr lang="ru-RU" dirty="0" err="1" smtClean="0"/>
              <a:t>жуки-гнойовики</a:t>
            </a:r>
            <a:r>
              <a:rPr lang="ru-RU" dirty="0" smtClean="0"/>
              <a:t>, </a:t>
            </a:r>
            <a:r>
              <a:rPr lang="ru-RU" dirty="0" err="1" smtClean="0"/>
              <a:t>кроти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</TotalTime>
  <Words>761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    Мікроеволюція</vt:lpstr>
      <vt:lpstr>                  План:</vt:lpstr>
      <vt:lpstr>   Введення</vt:lpstr>
      <vt:lpstr>Слайд 4</vt:lpstr>
      <vt:lpstr>Слайд 5</vt:lpstr>
      <vt:lpstr>Неправильне вживання </vt:lpstr>
      <vt:lpstr>Які виділяють форми природного добору?</vt:lpstr>
      <vt:lpstr>Стабілізуючий добір </vt:lpstr>
      <vt:lpstr>Рушійний добір</vt:lpstr>
      <vt:lpstr>Розриваючий добір</vt:lpstr>
      <vt:lpstr>Які критерії виду?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Мікроеволюція</dc:title>
  <dc:creator>Region</dc:creator>
  <cp:lastModifiedBy>Region</cp:lastModifiedBy>
  <cp:revision>3</cp:revision>
  <dcterms:created xsi:type="dcterms:W3CDTF">2013-03-18T17:21:15Z</dcterms:created>
  <dcterms:modified xsi:type="dcterms:W3CDTF">2013-03-18T17:38:57Z</dcterms:modified>
</cp:coreProperties>
</file>