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0AB4D-96F2-4A70-9D41-BC62817F05E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E1A09-FB0A-43C2-AB79-9439F680FCD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0AB4D-96F2-4A70-9D41-BC62817F05E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E1A09-FB0A-43C2-AB79-9439F680F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0AB4D-96F2-4A70-9D41-BC62817F05E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E1A09-FB0A-43C2-AB79-9439F680F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0AB4D-96F2-4A70-9D41-BC62817F05E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E1A09-FB0A-43C2-AB79-9439F680F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0AB4D-96F2-4A70-9D41-BC62817F05E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E1A09-FB0A-43C2-AB79-9439F680FC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0AB4D-96F2-4A70-9D41-BC62817F05E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E1A09-FB0A-43C2-AB79-9439F680F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0AB4D-96F2-4A70-9D41-BC62817F05E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E1A09-FB0A-43C2-AB79-9439F680FCD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0AB4D-96F2-4A70-9D41-BC62817F05E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E1A09-FB0A-43C2-AB79-9439F680F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0AB4D-96F2-4A70-9D41-BC62817F05E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E1A09-FB0A-43C2-AB79-9439F680F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0AB4D-96F2-4A70-9D41-BC62817F05E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E1A09-FB0A-43C2-AB79-9439F680F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470AB4D-96F2-4A70-9D41-BC62817F05E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A8E1A09-FB0A-43C2-AB79-9439F680F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70AB4D-96F2-4A70-9D41-BC62817F05E7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A8E1A09-FB0A-43C2-AB79-9439F680FCD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517232"/>
            <a:ext cx="7772400" cy="801272"/>
          </a:xfrm>
        </p:spPr>
        <p:txBody>
          <a:bodyPr/>
          <a:lstStyle/>
          <a:p>
            <a:r>
              <a:rPr lang="uk-UA" sz="3200" dirty="0" smtClean="0"/>
              <a:t>                 Литвин Алевтина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6672"/>
            <a:ext cx="6188224" cy="1508760"/>
          </a:xfrm>
        </p:spPr>
        <p:txBody>
          <a:bodyPr>
            <a:normAutofit fontScale="85000" lnSpcReduction="10000"/>
          </a:bodyPr>
          <a:lstStyle/>
          <a:p>
            <a:r>
              <a:rPr lang="uk-UA" sz="8000" dirty="0" smtClean="0"/>
              <a:t>      “ Популяція “</a:t>
            </a:r>
            <a:endParaRPr lang="ru-RU" sz="8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2064"/>
            <a:ext cx="8291264" cy="612680"/>
          </a:xfrm>
        </p:spPr>
        <p:txBody>
          <a:bodyPr/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Чорнобилі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відновлюється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екосистема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зростають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популяції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рідкісних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тварин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783560"/>
            <a:ext cx="6588224" cy="5074440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Фахівці </a:t>
            </a:r>
            <a:r>
              <a:rPr lang="uk-UA" dirty="0" smtClean="0"/>
              <a:t>з питань охорони </a:t>
            </a:r>
            <a:r>
              <a:rPr lang="uk-UA" dirty="0" smtClean="0"/>
              <a:t>    навколишнього </a:t>
            </a:r>
            <a:r>
              <a:rPr lang="uk-UA" dirty="0" smtClean="0"/>
              <a:t>середовища оприлюднили цікаві дані, згідно з якими в Чорнобильській зоні відновлюється екосистема, і чим далі, тим активніше йде процес відновлення.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За  словами </a:t>
            </a:r>
            <a:r>
              <a:rPr lang="uk-UA" dirty="0" smtClean="0"/>
              <a:t>вчених, навіть покинуте місто Прип'ять, яке називають «містом-привидом», являє собою своєрідний заповідник. Вулицями міста ходять дикі тварини: лисиці, вовки, кабани та зайці.</a:t>
            </a:r>
          </a:p>
          <a:p>
            <a:endParaRPr lang="uk-UA" dirty="0" smtClean="0"/>
          </a:p>
          <a:p>
            <a:r>
              <a:rPr lang="uk-UA" dirty="0" smtClean="0"/>
              <a:t>Варто відзначити, що відразу після вибуху енергоблоку на ЧАЕС в Чорнобильській зоні вимирали багато видів живих організмів, включаючи тварин і рослини. З'явилися мутанти, які жили недовго, не даючи потомства. Але після завершення періоду напіврозпаду цезію та стронцію, тривалість якого становить 30 років, почалося відновлення екосистеми.</a:t>
            </a:r>
          </a:p>
          <a:p>
            <a:endParaRPr lang="uk-UA" dirty="0" smtClean="0"/>
          </a:p>
          <a:p>
            <a:r>
              <a:rPr lang="uk-UA" dirty="0" smtClean="0"/>
              <a:t>Зараз в Чорнобильській зоні з'явилися ведмеді, відновилася популяція </a:t>
            </a:r>
            <a:r>
              <a:rPr lang="uk-UA" dirty="0" err="1" smtClean="0"/>
              <a:t>рисів</a:t>
            </a:r>
            <a:r>
              <a:rPr lang="uk-UA" dirty="0" smtClean="0"/>
              <a:t>, крім того, популяція оленів перевищує тисячу голів. Навіть коні Пржевальського, яких завезли в зону, розмножилися – їх тепер 78 особин. Вчені нарахували 13 видів кажанів, серед яких є один досить рідкісний вид – гігантська вечірниця.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5202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6712"/>
          </a:xfrm>
        </p:spPr>
        <p:txBody>
          <a:bodyPr/>
          <a:lstStyle/>
          <a:p>
            <a:r>
              <a:rPr lang="ru-RU" dirty="0" err="1" smtClean="0"/>
              <a:t>Зникають</a:t>
            </a:r>
            <a:r>
              <a:rPr lang="ru-RU" dirty="0" smtClean="0"/>
              <a:t> </a:t>
            </a:r>
            <a:r>
              <a:rPr lang="ru-RU" dirty="0" err="1" smtClean="0"/>
              <a:t>імператори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692696"/>
            <a:ext cx="6131024" cy="5662864"/>
          </a:xfrm>
        </p:spPr>
        <p:txBody>
          <a:bodyPr>
            <a:noAutofit/>
          </a:bodyPr>
          <a:lstStyle/>
          <a:p>
            <a:r>
              <a:rPr lang="ru-RU" sz="1500" dirty="0" err="1" smtClean="0"/>
              <a:t>Незважаючи</a:t>
            </a:r>
            <a:r>
              <a:rPr lang="ru-RU" sz="1500" dirty="0" smtClean="0"/>
              <a:t> на те,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ці</a:t>
            </a:r>
            <a:r>
              <a:rPr lang="ru-RU" sz="1500" dirty="0" smtClean="0"/>
              <a:t> </a:t>
            </a:r>
            <a:r>
              <a:rPr lang="ru-RU" sz="1500" dirty="0" err="1" smtClean="0"/>
              <a:t>тварини</a:t>
            </a:r>
            <a:r>
              <a:rPr lang="ru-RU" sz="1500" dirty="0" smtClean="0"/>
              <a:t> </a:t>
            </a:r>
            <a:r>
              <a:rPr lang="ru-RU" sz="1500" dirty="0" err="1" smtClean="0"/>
              <a:t>занесені</a:t>
            </a:r>
            <a:r>
              <a:rPr lang="ru-RU" sz="1500" dirty="0" smtClean="0"/>
              <a:t> до </a:t>
            </a:r>
            <a:r>
              <a:rPr lang="ru-RU" sz="1500" dirty="0" err="1" smtClean="0"/>
              <a:t>Червоної</a:t>
            </a:r>
            <a:r>
              <a:rPr lang="ru-RU" sz="1500" dirty="0" smtClean="0"/>
              <a:t> книги </a:t>
            </a:r>
            <a:r>
              <a:rPr lang="ru-RU" sz="1500" dirty="0" err="1" smtClean="0"/>
              <a:t>України</a:t>
            </a:r>
            <a:r>
              <a:rPr lang="ru-RU" sz="1500" dirty="0" smtClean="0"/>
              <a:t>, </a:t>
            </a:r>
            <a:r>
              <a:rPr lang="ru-RU" sz="1500" dirty="0" err="1" smtClean="0"/>
              <a:t>охороняються</a:t>
            </a:r>
            <a:r>
              <a:rPr lang="ru-RU" sz="1500" dirty="0" smtClean="0"/>
              <a:t> низкою </a:t>
            </a:r>
            <a:r>
              <a:rPr lang="ru-RU" sz="1500" dirty="0" err="1" smtClean="0"/>
              <a:t>міжнародних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екологічних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конвенцій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полювати</a:t>
            </a:r>
            <a:r>
              <a:rPr lang="ru-RU" sz="1500" dirty="0" smtClean="0"/>
              <a:t> на них </a:t>
            </a:r>
            <a:r>
              <a:rPr lang="ru-RU" sz="1500" dirty="0" err="1" smtClean="0"/>
              <a:t>забороняє</a:t>
            </a:r>
            <a:r>
              <a:rPr lang="ru-RU" sz="1500" dirty="0" smtClean="0"/>
              <a:t> закон, </a:t>
            </a:r>
            <a:r>
              <a:rPr lang="ru-RU" sz="1500" dirty="0" err="1" smtClean="0"/>
              <a:t>їхня</a:t>
            </a:r>
            <a:r>
              <a:rPr lang="ru-RU" sz="1500" dirty="0" smtClean="0"/>
              <a:t> </a:t>
            </a:r>
            <a:r>
              <a:rPr lang="ru-RU" sz="1500" dirty="0" err="1" smtClean="0"/>
              <a:t>чисельність</a:t>
            </a:r>
            <a:r>
              <a:rPr lang="ru-RU" sz="1500" dirty="0" smtClean="0"/>
              <a:t> за </a:t>
            </a:r>
            <a:r>
              <a:rPr lang="ru-RU" sz="1500" dirty="0" err="1" smtClean="0"/>
              <a:t>останні</a:t>
            </a:r>
            <a:r>
              <a:rPr lang="ru-RU" sz="1500" dirty="0" smtClean="0"/>
              <a:t> </a:t>
            </a:r>
            <a:r>
              <a:rPr lang="ru-RU" sz="1500" dirty="0" err="1" smtClean="0"/>
              <a:t>п`ять-сім</a:t>
            </a:r>
            <a:r>
              <a:rPr lang="ru-RU" sz="1500" dirty="0" smtClean="0"/>
              <a:t> </a:t>
            </a:r>
            <a:r>
              <a:rPr lang="ru-RU" sz="1500" dirty="0" err="1" smtClean="0"/>
              <a:t>років</a:t>
            </a:r>
            <a:r>
              <a:rPr lang="ru-RU" sz="1500" dirty="0" smtClean="0"/>
              <a:t> </a:t>
            </a:r>
            <a:r>
              <a:rPr lang="ru-RU" sz="1500" dirty="0" err="1" smtClean="0"/>
              <a:t>скоротилася</a:t>
            </a:r>
            <a:r>
              <a:rPr lang="ru-RU" sz="1500" dirty="0" smtClean="0"/>
              <a:t> з 720 до 250 </a:t>
            </a:r>
            <a:r>
              <a:rPr lang="ru-RU" sz="1500" dirty="0" err="1" smtClean="0"/>
              <a:t>голів</a:t>
            </a:r>
            <a:r>
              <a:rPr lang="ru-RU" sz="1500" dirty="0" smtClean="0"/>
              <a:t>. </a:t>
            </a:r>
            <a:r>
              <a:rPr lang="ru-RU" sz="1500" dirty="0" err="1" smtClean="0"/>
              <a:t>Якщо</a:t>
            </a:r>
            <a:r>
              <a:rPr lang="ru-RU" sz="1500" dirty="0" smtClean="0"/>
              <a:t> </a:t>
            </a:r>
            <a:r>
              <a:rPr lang="ru-RU" sz="1500" dirty="0" err="1" smtClean="0"/>
              <a:t>така</a:t>
            </a:r>
            <a:r>
              <a:rPr lang="ru-RU" sz="1500" dirty="0" smtClean="0"/>
              <a:t> </a:t>
            </a:r>
            <a:r>
              <a:rPr lang="ru-RU" sz="1500" dirty="0" err="1" smtClean="0"/>
              <a:t>тенденція</a:t>
            </a:r>
            <a:r>
              <a:rPr lang="ru-RU" sz="1500" dirty="0" smtClean="0"/>
              <a:t> </a:t>
            </a:r>
            <a:r>
              <a:rPr lang="ru-RU" sz="1500" dirty="0" err="1" smtClean="0"/>
              <a:t>збережеться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й</a:t>
            </a:r>
            <a:r>
              <a:rPr lang="ru-RU" sz="1500" dirty="0" smtClean="0"/>
              <a:t> </a:t>
            </a:r>
            <a:r>
              <a:rPr lang="ru-RU" sz="1500" dirty="0" err="1" smtClean="0"/>
              <a:t>надалі</a:t>
            </a:r>
            <a:r>
              <a:rPr lang="ru-RU" sz="1500" dirty="0" smtClean="0"/>
              <a:t>, то </a:t>
            </a:r>
            <a:r>
              <a:rPr lang="ru-RU" sz="1500" dirty="0" err="1" smtClean="0"/>
              <a:t>екологи</a:t>
            </a:r>
            <a:r>
              <a:rPr lang="ru-RU" sz="1500" dirty="0" smtClean="0"/>
              <a:t> </a:t>
            </a:r>
            <a:r>
              <a:rPr lang="ru-RU" sz="1500" dirty="0" err="1" smtClean="0"/>
              <a:t>попереджають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до 2015 року на </a:t>
            </a:r>
            <a:r>
              <a:rPr lang="ru-RU" sz="1500" dirty="0" err="1" smtClean="0"/>
              <a:t>території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України</a:t>
            </a:r>
            <a:r>
              <a:rPr lang="ru-RU" sz="1500" dirty="0" smtClean="0"/>
              <a:t> не буде </a:t>
            </a:r>
            <a:r>
              <a:rPr lang="ru-RU" sz="1500" dirty="0" err="1" smtClean="0"/>
              <a:t>жодного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представника</a:t>
            </a:r>
            <a:r>
              <a:rPr lang="ru-RU" sz="1500" dirty="0" smtClean="0"/>
              <a:t> </a:t>
            </a:r>
            <a:r>
              <a:rPr lang="ru-RU" sz="1500" dirty="0" err="1" smtClean="0"/>
              <a:t>цього</a:t>
            </a:r>
            <a:r>
              <a:rPr lang="ru-RU" sz="1500" dirty="0" smtClean="0"/>
              <a:t> виду </a:t>
            </a:r>
            <a:r>
              <a:rPr lang="ru-RU" sz="1500" dirty="0" err="1" smtClean="0"/>
              <a:t>ссавців</a:t>
            </a:r>
            <a:r>
              <a:rPr lang="ru-RU" sz="1500" dirty="0" smtClean="0"/>
              <a:t>. До </a:t>
            </a:r>
            <a:r>
              <a:rPr lang="ru-RU" sz="1500" dirty="0" err="1" smtClean="0"/>
              <a:t>речі</a:t>
            </a:r>
            <a:r>
              <a:rPr lang="ru-RU" sz="1500" dirty="0" smtClean="0"/>
              <a:t>, Адам </a:t>
            </a:r>
            <a:r>
              <a:rPr lang="ru-RU" sz="1500" dirty="0" err="1" smtClean="0"/>
              <a:t>Міцкевич</a:t>
            </a:r>
            <a:r>
              <a:rPr lang="ru-RU" sz="1500" dirty="0" smtClean="0"/>
              <a:t> </a:t>
            </a:r>
            <a:r>
              <a:rPr lang="ru-RU" sz="1500" dirty="0" err="1" smtClean="0"/>
              <a:t>називав</a:t>
            </a:r>
            <a:r>
              <a:rPr lang="ru-RU" sz="1500" dirty="0" smtClean="0"/>
              <a:t> </a:t>
            </a:r>
            <a:r>
              <a:rPr lang="ru-RU" sz="1500" dirty="0" err="1" smtClean="0"/>
              <a:t>зубрів</a:t>
            </a:r>
            <a:r>
              <a:rPr lang="ru-RU" sz="1500" dirty="0" smtClean="0"/>
              <a:t> </a:t>
            </a:r>
            <a:r>
              <a:rPr lang="ru-RU" sz="1500" dirty="0" err="1" smtClean="0"/>
              <a:t>імператорами</a:t>
            </a:r>
            <a:r>
              <a:rPr lang="ru-RU" sz="1500" dirty="0" smtClean="0"/>
              <a:t> </a:t>
            </a:r>
            <a:r>
              <a:rPr lang="ru-RU" sz="1500" dirty="0" err="1" smtClean="0"/>
              <a:t>лісів</a:t>
            </a:r>
            <a:r>
              <a:rPr lang="ru-RU" sz="1500" dirty="0" smtClean="0"/>
              <a:t>. І </a:t>
            </a:r>
            <a:r>
              <a:rPr lang="ru-RU" sz="1500" dirty="0" err="1" smtClean="0"/>
              <a:t>недарма</a:t>
            </a:r>
            <a:r>
              <a:rPr lang="ru-RU" sz="1500" dirty="0" smtClean="0"/>
              <a:t>: вони </a:t>
            </a:r>
            <a:r>
              <a:rPr lang="ru-RU" sz="1500" dirty="0" err="1" smtClean="0"/>
              <a:t>вважаються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найбільшими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найдревнішими</a:t>
            </a:r>
            <a:r>
              <a:rPr lang="ru-RU" sz="1500" dirty="0" smtClean="0"/>
              <a:t> </a:t>
            </a:r>
            <a:r>
              <a:rPr lang="ru-RU" sz="1500" dirty="0" err="1" smtClean="0"/>
              <a:t>ссавцями</a:t>
            </a:r>
            <a:r>
              <a:rPr lang="ru-RU" sz="1500" dirty="0" smtClean="0"/>
              <a:t> </a:t>
            </a:r>
            <a:r>
              <a:rPr lang="ru-RU" sz="1500" dirty="0" err="1" smtClean="0"/>
              <a:t>Європи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— Колись </a:t>
            </a:r>
            <a:r>
              <a:rPr lang="ru-RU" sz="1500" dirty="0" err="1" smtClean="0"/>
              <a:t>Україна</a:t>
            </a:r>
            <a:r>
              <a:rPr lang="ru-RU" sz="1500" dirty="0" smtClean="0"/>
              <a:t> мала одну з </a:t>
            </a:r>
            <a:r>
              <a:rPr lang="ru-RU" sz="1500" dirty="0" err="1" smtClean="0"/>
              <a:t>найбільших</a:t>
            </a:r>
            <a:r>
              <a:rPr lang="ru-RU" sz="1500" dirty="0" smtClean="0"/>
              <a:t> </a:t>
            </a:r>
            <a:r>
              <a:rPr lang="ru-RU" sz="1500" dirty="0" err="1" smtClean="0"/>
              <a:t>популяцій</a:t>
            </a:r>
            <a:r>
              <a:rPr lang="ru-RU" sz="1500" dirty="0" smtClean="0"/>
              <a:t> </a:t>
            </a:r>
            <a:r>
              <a:rPr lang="ru-RU" sz="1500" dirty="0" err="1" smtClean="0"/>
              <a:t>зубрів</a:t>
            </a:r>
            <a:r>
              <a:rPr lang="ru-RU" sz="1500" dirty="0" smtClean="0"/>
              <a:t> у </a:t>
            </a:r>
            <a:r>
              <a:rPr lang="ru-RU" sz="1500" dirty="0" err="1" smtClean="0"/>
              <a:t>світі</a:t>
            </a:r>
            <a:r>
              <a:rPr lang="ru-RU" sz="1500" dirty="0" smtClean="0"/>
              <a:t>. </a:t>
            </a:r>
            <a:r>
              <a:rPr lang="ru-RU" sz="1500" dirty="0" err="1" smtClean="0"/>
              <a:t>Ще</a:t>
            </a:r>
            <a:r>
              <a:rPr lang="ru-RU" sz="1500" dirty="0" smtClean="0"/>
              <a:t> </a:t>
            </a:r>
            <a:r>
              <a:rPr lang="ru-RU" sz="1500" dirty="0" err="1" smtClean="0"/>
              <a:t>кілька</a:t>
            </a:r>
            <a:r>
              <a:rPr lang="ru-RU" sz="1500" dirty="0" smtClean="0"/>
              <a:t> </a:t>
            </a:r>
            <a:r>
              <a:rPr lang="ru-RU" sz="1500" dirty="0" err="1" smtClean="0"/>
              <a:t>років</a:t>
            </a:r>
            <a:r>
              <a:rPr lang="ru-RU" sz="1500" dirty="0" smtClean="0"/>
              <a:t> тому </a:t>
            </a:r>
            <a:r>
              <a:rPr lang="ru-RU" sz="1500" dirty="0" err="1" smtClean="0"/>
              <a:t>найбільше</a:t>
            </a:r>
            <a:r>
              <a:rPr lang="ru-RU" sz="1500" dirty="0" smtClean="0"/>
              <a:t> </a:t>
            </a:r>
            <a:r>
              <a:rPr lang="ru-RU" sz="1500" dirty="0" err="1" smtClean="0"/>
              <a:t>цих</a:t>
            </a:r>
            <a:r>
              <a:rPr lang="ru-RU" sz="1500" dirty="0" smtClean="0"/>
              <a:t> </a:t>
            </a:r>
            <a:r>
              <a:rPr lang="ru-RU" sz="1500" dirty="0" err="1" smtClean="0"/>
              <a:t>тварин</a:t>
            </a:r>
            <a:r>
              <a:rPr lang="ru-RU" sz="1500" dirty="0" smtClean="0"/>
              <a:t> </a:t>
            </a:r>
            <a:r>
              <a:rPr lang="ru-RU" sz="1500" dirty="0" err="1" smtClean="0"/>
              <a:t>було</a:t>
            </a:r>
            <a:r>
              <a:rPr lang="ru-RU" sz="1500" dirty="0" smtClean="0"/>
              <a:t> в </a:t>
            </a:r>
            <a:r>
              <a:rPr lang="ru-RU" sz="1500" dirty="0" err="1" smtClean="0"/>
              <a:t>Чернівецькій</a:t>
            </a:r>
            <a:r>
              <a:rPr lang="ru-RU" sz="1500" dirty="0" smtClean="0"/>
              <a:t> </a:t>
            </a:r>
            <a:r>
              <a:rPr lang="ru-RU" sz="1500" dirty="0" err="1" smtClean="0"/>
              <a:t>області</a:t>
            </a:r>
            <a:r>
              <a:rPr lang="ru-RU" sz="1500" dirty="0" smtClean="0"/>
              <a:t> — </a:t>
            </a:r>
            <a:r>
              <a:rPr lang="ru-RU" sz="1500" dirty="0" err="1" smtClean="0"/>
              <a:t>близько</a:t>
            </a:r>
            <a:r>
              <a:rPr lang="ru-RU" sz="1500" dirty="0" smtClean="0"/>
              <a:t> 70 </a:t>
            </a:r>
            <a:r>
              <a:rPr lang="ru-RU" sz="1500" dirty="0" err="1" smtClean="0"/>
              <a:t>голів</a:t>
            </a:r>
            <a:r>
              <a:rPr lang="ru-RU" sz="1500" dirty="0" smtClean="0"/>
              <a:t>. За </a:t>
            </a:r>
            <a:r>
              <a:rPr lang="ru-RU" sz="1500" dirty="0" err="1" smtClean="0"/>
              <a:t>ініціативи</a:t>
            </a:r>
            <a:r>
              <a:rPr lang="ru-RU" sz="1500" dirty="0" smtClean="0"/>
              <a:t> </a:t>
            </a:r>
            <a:r>
              <a:rPr lang="ru-RU" sz="1500" dirty="0" err="1" smtClean="0"/>
              <a:t>буковинських</a:t>
            </a:r>
            <a:r>
              <a:rPr lang="ru-RU" sz="1500" dirty="0" smtClean="0"/>
              <a:t> </a:t>
            </a:r>
            <a:r>
              <a:rPr lang="ru-RU" sz="1500" dirty="0" err="1" smtClean="0"/>
              <a:t>спеціалістів</a:t>
            </a:r>
            <a:r>
              <a:rPr lang="ru-RU" sz="1500" dirty="0" smtClean="0"/>
              <a:t>, </a:t>
            </a:r>
            <a:r>
              <a:rPr lang="ru-RU" sz="1500" dirty="0" err="1" smtClean="0"/>
              <a:t>науковців</a:t>
            </a:r>
            <a:r>
              <a:rPr lang="ru-RU" sz="1500" dirty="0" smtClean="0"/>
              <a:t> та </a:t>
            </a:r>
            <a:r>
              <a:rPr lang="ru-RU" sz="1500" dirty="0" err="1" smtClean="0"/>
              <a:t>громадськості</a:t>
            </a:r>
            <a:r>
              <a:rPr lang="ru-RU" sz="1500" dirty="0" smtClean="0"/>
              <a:t> в </a:t>
            </a:r>
            <a:r>
              <a:rPr lang="ru-RU" sz="1500" dirty="0" err="1" smtClean="0"/>
              <a:t>березні</a:t>
            </a:r>
            <a:r>
              <a:rPr lang="ru-RU" sz="1500" dirty="0" smtClean="0"/>
              <a:t> </a:t>
            </a:r>
            <a:r>
              <a:rPr lang="ru-RU" sz="1500" dirty="0" err="1" smtClean="0"/>
              <a:t>цього</a:t>
            </a:r>
            <a:r>
              <a:rPr lang="ru-RU" sz="1500" dirty="0" smtClean="0"/>
              <a:t> року </a:t>
            </a:r>
            <a:r>
              <a:rPr lang="ru-RU" sz="1500" dirty="0" err="1" smtClean="0"/>
              <a:t>було</a:t>
            </a:r>
            <a:r>
              <a:rPr lang="ru-RU" sz="1500" dirty="0" smtClean="0"/>
              <a:t> проведено </a:t>
            </a:r>
            <a:r>
              <a:rPr lang="ru-RU" sz="1500" dirty="0" err="1" smtClean="0"/>
              <a:t>інвентаризацію</a:t>
            </a:r>
            <a:r>
              <a:rPr lang="ru-RU" sz="1500" dirty="0" smtClean="0"/>
              <a:t> </a:t>
            </a:r>
            <a:r>
              <a:rPr lang="ru-RU" sz="1500" dirty="0" err="1" smtClean="0"/>
              <a:t>тварин</a:t>
            </a:r>
            <a:r>
              <a:rPr lang="ru-RU" sz="1500" dirty="0" smtClean="0"/>
              <a:t>. </a:t>
            </a:r>
            <a:r>
              <a:rPr lang="ru-RU" sz="1500" dirty="0" err="1" smtClean="0"/>
              <a:t>Всупереч</a:t>
            </a:r>
            <a:r>
              <a:rPr lang="ru-RU" sz="1500" dirty="0" smtClean="0"/>
              <a:t> </a:t>
            </a:r>
            <a:r>
              <a:rPr lang="ru-RU" sz="1500" dirty="0" err="1" smtClean="0"/>
              <a:t>інформації</a:t>
            </a:r>
            <a:r>
              <a:rPr lang="ru-RU" sz="1500" dirty="0" smtClean="0"/>
              <a:t>, яку надавав нам </a:t>
            </a:r>
            <a:r>
              <a:rPr lang="ru-RU" sz="1500" dirty="0" err="1" smtClean="0"/>
              <a:t>письмово</a:t>
            </a:r>
            <a:r>
              <a:rPr lang="ru-RU" sz="1500" dirty="0" smtClean="0"/>
              <a:t> </a:t>
            </a:r>
            <a:r>
              <a:rPr lang="ru-RU" sz="1500" dirty="0" err="1" smtClean="0"/>
              <a:t>Державний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комітет</a:t>
            </a:r>
            <a:r>
              <a:rPr lang="ru-RU" sz="1500" dirty="0" smtClean="0"/>
              <a:t> </a:t>
            </a:r>
            <a:r>
              <a:rPr lang="ru-RU" sz="1500" dirty="0" err="1" smtClean="0"/>
              <a:t>лісового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господарства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нібито</a:t>
            </a:r>
            <a:r>
              <a:rPr lang="ru-RU" sz="1500" dirty="0" smtClean="0"/>
              <a:t> там </a:t>
            </a:r>
            <a:r>
              <a:rPr lang="ru-RU" sz="1500" dirty="0" err="1" smtClean="0"/>
              <a:t>приблизно</a:t>
            </a:r>
            <a:r>
              <a:rPr lang="ru-RU" sz="1500" dirty="0" smtClean="0"/>
              <a:t> 80 </a:t>
            </a:r>
            <a:r>
              <a:rPr lang="ru-RU" sz="1500" dirty="0" err="1" smtClean="0"/>
              <a:t>зубрів</a:t>
            </a:r>
            <a:r>
              <a:rPr lang="ru-RU" sz="1500" dirty="0" smtClean="0"/>
              <a:t>, за </a:t>
            </a:r>
            <a:r>
              <a:rPr lang="ru-RU" sz="1500" dirty="0" err="1" smtClean="0"/>
              <a:t>даними</a:t>
            </a:r>
            <a:r>
              <a:rPr lang="ru-RU" sz="1500" dirty="0" smtClean="0"/>
              <a:t> </a:t>
            </a:r>
            <a:r>
              <a:rPr lang="ru-RU" sz="1500" dirty="0" err="1" smtClean="0"/>
              <a:t>інвентаризації</a:t>
            </a:r>
            <a:r>
              <a:rPr lang="ru-RU" sz="1500" dirty="0" smtClean="0"/>
              <a:t>, </a:t>
            </a:r>
            <a:r>
              <a:rPr lang="ru-RU" sz="1500" dirty="0" err="1" smtClean="0"/>
              <a:t>їх</a:t>
            </a:r>
            <a:r>
              <a:rPr lang="ru-RU" sz="1500" dirty="0" smtClean="0"/>
              <a:t> </a:t>
            </a:r>
            <a:r>
              <a:rPr lang="ru-RU" sz="1500" dirty="0" err="1" smtClean="0"/>
              <a:t>усього</a:t>
            </a:r>
            <a:r>
              <a:rPr lang="ru-RU" sz="1500" dirty="0" smtClean="0"/>
              <a:t> 20, — </a:t>
            </a:r>
            <a:r>
              <a:rPr lang="ru-RU" sz="1500" dirty="0" err="1" smtClean="0"/>
              <a:t>продовжив</a:t>
            </a:r>
            <a:r>
              <a:rPr lang="ru-RU" sz="1500" dirty="0" smtClean="0"/>
              <a:t> </a:t>
            </a:r>
            <a:r>
              <a:rPr lang="ru-RU" sz="1500" dirty="0" err="1" smtClean="0"/>
              <a:t>Іван</a:t>
            </a:r>
            <a:r>
              <a:rPr lang="ru-RU" sz="1500" dirty="0" smtClean="0"/>
              <a:t> </a:t>
            </a:r>
            <a:r>
              <a:rPr lang="ru-RU" sz="1500" dirty="0" err="1" smtClean="0"/>
              <a:t>Парнікоза</a:t>
            </a:r>
            <a:r>
              <a:rPr lang="ru-RU" sz="1500" dirty="0" smtClean="0"/>
              <a:t>. — </a:t>
            </a:r>
            <a:r>
              <a:rPr lang="ru-RU" sz="1500" dirty="0" err="1" smtClean="0"/>
              <a:t>Сумнівною</a:t>
            </a:r>
            <a:r>
              <a:rPr lang="ru-RU" sz="1500" dirty="0" smtClean="0"/>
              <a:t> </a:t>
            </a:r>
            <a:r>
              <a:rPr lang="ru-RU" sz="1500" dirty="0" err="1" smtClean="0"/>
              <a:t>є</a:t>
            </a:r>
            <a:r>
              <a:rPr lang="ru-RU" sz="1500" dirty="0" smtClean="0"/>
              <a:t> </a:t>
            </a:r>
            <a:r>
              <a:rPr lang="ru-RU" sz="1500" dirty="0" err="1" smtClean="0"/>
              <a:t>ситуація</a:t>
            </a:r>
            <a:r>
              <a:rPr lang="ru-RU" sz="1500" dirty="0" smtClean="0"/>
              <a:t> на </a:t>
            </a:r>
            <a:r>
              <a:rPr lang="ru-RU" sz="1500" dirty="0" err="1" smtClean="0"/>
              <a:t>Київщині</a:t>
            </a:r>
            <a:r>
              <a:rPr lang="ru-RU" sz="1500" dirty="0" smtClean="0"/>
              <a:t>. У </a:t>
            </a:r>
            <a:r>
              <a:rPr lang="ru-RU" sz="1500" dirty="0" err="1" smtClean="0"/>
              <a:t>національному</a:t>
            </a:r>
            <a:r>
              <a:rPr lang="ru-RU" sz="1500" dirty="0" smtClean="0"/>
              <a:t> парку «</a:t>
            </a:r>
            <a:r>
              <a:rPr lang="ru-RU" sz="1500" dirty="0" err="1" smtClean="0"/>
              <a:t>Залісся</a:t>
            </a:r>
            <a:r>
              <a:rPr lang="ru-RU" sz="1500" dirty="0" smtClean="0"/>
              <a:t>» </a:t>
            </a:r>
            <a:r>
              <a:rPr lang="ru-RU" sz="1500" dirty="0" err="1" smtClean="0"/>
              <a:t>теж</a:t>
            </a:r>
            <a:r>
              <a:rPr lang="ru-RU" sz="1500" dirty="0" smtClean="0"/>
              <a:t> </a:t>
            </a:r>
            <a:r>
              <a:rPr lang="ru-RU" sz="1500" dirty="0" err="1" smtClean="0"/>
              <a:t>було</a:t>
            </a:r>
            <a:r>
              <a:rPr lang="ru-RU" sz="1500" dirty="0" smtClean="0"/>
              <a:t> </a:t>
            </a:r>
            <a:r>
              <a:rPr lang="ru-RU" sz="1500" dirty="0" err="1" smtClean="0"/>
              <a:t>велике</a:t>
            </a:r>
            <a:r>
              <a:rPr lang="ru-RU" sz="1500" dirty="0" smtClean="0"/>
              <a:t> стадо </a:t>
            </a:r>
            <a:r>
              <a:rPr lang="ru-RU" sz="1500" dirty="0" err="1" smtClean="0"/>
              <a:t>зубрів</a:t>
            </a:r>
            <a:r>
              <a:rPr lang="ru-RU" sz="1500" dirty="0" smtClean="0"/>
              <a:t>. Про те, </a:t>
            </a:r>
            <a:r>
              <a:rPr lang="ru-RU" sz="1500" dirty="0" err="1" smtClean="0"/>
              <a:t>чи</a:t>
            </a:r>
            <a:r>
              <a:rPr lang="ru-RU" sz="1500" dirty="0" smtClean="0"/>
              <a:t> </a:t>
            </a:r>
            <a:r>
              <a:rPr lang="ru-RU" sz="1500" dirty="0" err="1" smtClean="0"/>
              <a:t>є</a:t>
            </a:r>
            <a:r>
              <a:rPr lang="ru-RU" sz="1500" dirty="0" smtClean="0"/>
              <a:t> </a:t>
            </a:r>
            <a:r>
              <a:rPr lang="ru-RU" sz="1500" dirty="0" err="1" smtClean="0"/>
              <a:t>воно</a:t>
            </a:r>
            <a:r>
              <a:rPr lang="ru-RU" sz="1500" dirty="0" smtClean="0"/>
              <a:t> таким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досі</a:t>
            </a:r>
            <a:r>
              <a:rPr lang="ru-RU" sz="1500" dirty="0" smtClean="0"/>
              <a:t>, </a:t>
            </a:r>
            <a:r>
              <a:rPr lang="ru-RU" sz="1500" dirty="0" err="1" smtClean="0"/>
              <a:t>ніхто</a:t>
            </a:r>
            <a:r>
              <a:rPr lang="ru-RU" sz="1500" dirty="0" smtClean="0"/>
              <a:t> з </a:t>
            </a:r>
            <a:r>
              <a:rPr lang="ru-RU" sz="1500" dirty="0" err="1" smtClean="0"/>
              <a:t>представників</a:t>
            </a:r>
            <a:r>
              <a:rPr lang="ru-RU" sz="1500" dirty="0" smtClean="0"/>
              <a:t> </a:t>
            </a:r>
            <a:r>
              <a:rPr lang="ru-RU" sz="1500" dirty="0" err="1" smtClean="0"/>
              <a:t>громадськості</a:t>
            </a:r>
            <a:r>
              <a:rPr lang="ru-RU" sz="1500" dirty="0" smtClean="0"/>
              <a:t>, </a:t>
            </a:r>
            <a:r>
              <a:rPr lang="ru-RU" sz="1500" dirty="0" err="1" smtClean="0"/>
              <a:t>науковців</a:t>
            </a:r>
            <a:r>
              <a:rPr lang="ru-RU" sz="1500" dirty="0" smtClean="0"/>
              <a:t> та </a:t>
            </a:r>
            <a:r>
              <a:rPr lang="ru-RU" sz="1500" dirty="0" err="1" smtClean="0"/>
              <a:t>журналістів</a:t>
            </a:r>
            <a:r>
              <a:rPr lang="ru-RU" sz="1500" dirty="0" smtClean="0"/>
              <a:t> не </a:t>
            </a:r>
            <a:r>
              <a:rPr lang="ru-RU" sz="1500" dirty="0" err="1" smtClean="0"/>
              <a:t>зміг</a:t>
            </a:r>
            <a:r>
              <a:rPr lang="ru-RU" sz="1500" dirty="0" smtClean="0"/>
              <a:t> </a:t>
            </a:r>
            <a:r>
              <a:rPr lang="ru-RU" sz="1500" dirty="0" err="1" smtClean="0"/>
              <a:t>отримати</a:t>
            </a:r>
            <a:r>
              <a:rPr lang="ru-RU" sz="1500" dirty="0" smtClean="0"/>
              <a:t> </a:t>
            </a:r>
            <a:r>
              <a:rPr lang="ru-RU" sz="1500" dirty="0" err="1" smtClean="0"/>
              <a:t>точних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даних</a:t>
            </a:r>
            <a:r>
              <a:rPr lang="ru-RU" sz="1500" dirty="0" smtClean="0"/>
              <a:t>. </a:t>
            </a:r>
            <a:r>
              <a:rPr lang="ru-RU" sz="1500" dirty="0" err="1" smtClean="0"/>
              <a:t>Отже</a:t>
            </a:r>
            <a:r>
              <a:rPr lang="ru-RU" sz="1500" dirty="0" smtClean="0"/>
              <a:t>, ми </a:t>
            </a:r>
            <a:r>
              <a:rPr lang="ru-RU" sz="1500" dirty="0" err="1" smtClean="0"/>
              <a:t>звернулися</a:t>
            </a:r>
            <a:r>
              <a:rPr lang="ru-RU" sz="1500" dirty="0" smtClean="0"/>
              <a:t> до </a:t>
            </a:r>
            <a:r>
              <a:rPr lang="ru-RU" sz="1500" dirty="0" err="1" smtClean="0"/>
              <a:t>Генеральної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прокуратури</a:t>
            </a:r>
            <a:r>
              <a:rPr lang="ru-RU" sz="1500" dirty="0" smtClean="0"/>
              <a:t> з </a:t>
            </a:r>
            <a:r>
              <a:rPr lang="ru-RU" sz="1500" dirty="0" err="1" smtClean="0"/>
              <a:t>проханням</a:t>
            </a:r>
            <a:r>
              <a:rPr lang="ru-RU" sz="1500" dirty="0" smtClean="0"/>
              <a:t> провести </a:t>
            </a:r>
            <a:r>
              <a:rPr lang="ru-RU" sz="1500" dirty="0" err="1" smtClean="0"/>
              <a:t>розслідування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притягнути</a:t>
            </a:r>
            <a:r>
              <a:rPr lang="ru-RU" sz="1500" dirty="0" smtClean="0"/>
              <a:t> до </a:t>
            </a:r>
            <a:r>
              <a:rPr lang="ru-RU" sz="1500" dirty="0" err="1" smtClean="0"/>
              <a:t>відповідальності</a:t>
            </a:r>
            <a:r>
              <a:rPr lang="ru-RU" sz="1500" dirty="0" smtClean="0"/>
              <a:t> </a:t>
            </a:r>
            <a:r>
              <a:rPr lang="ru-RU" sz="1500" dirty="0" err="1" smtClean="0"/>
              <a:t>службовців</a:t>
            </a:r>
            <a:r>
              <a:rPr lang="ru-RU" sz="1500" dirty="0" smtClean="0"/>
              <a:t> </a:t>
            </a:r>
            <a:r>
              <a:rPr lang="ru-RU" sz="1500" dirty="0" err="1" smtClean="0"/>
              <a:t>Держкомлісгоспу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України</a:t>
            </a:r>
            <a:r>
              <a:rPr lang="ru-RU" sz="1500" dirty="0" smtClean="0"/>
              <a:t>, </a:t>
            </a:r>
            <a:r>
              <a:rPr lang="ru-RU" sz="1500" dirty="0" err="1" smtClean="0"/>
              <a:t>які</a:t>
            </a:r>
            <a:r>
              <a:rPr lang="ru-RU" sz="1500" dirty="0" smtClean="0"/>
              <a:t> надавали </a:t>
            </a:r>
            <a:r>
              <a:rPr lang="ru-RU" sz="1500" dirty="0" err="1" smtClean="0"/>
              <a:t>неправдиву</a:t>
            </a:r>
            <a:r>
              <a:rPr lang="ru-RU" sz="1500" dirty="0" smtClean="0"/>
              <a:t> </a:t>
            </a:r>
            <a:r>
              <a:rPr lang="ru-RU" sz="1500" dirty="0" err="1" smtClean="0"/>
              <a:t>інформацію</a:t>
            </a:r>
            <a:r>
              <a:rPr lang="ru-RU" sz="1500" dirty="0" smtClean="0"/>
              <a:t> про </a:t>
            </a:r>
            <a:r>
              <a:rPr lang="ru-RU" sz="1500" dirty="0" err="1" smtClean="0"/>
              <a:t>кількість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зубрів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4482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2064"/>
            <a:ext cx="8075240" cy="914400"/>
          </a:xfrm>
        </p:spPr>
        <p:txBody>
          <a:bodyPr/>
          <a:lstStyle/>
          <a:p>
            <a:r>
              <a:rPr lang="uk-UA" sz="3600" dirty="0" smtClean="0"/>
              <a:t>Основні поняття про популяцію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196752"/>
            <a:ext cx="4474840" cy="5158808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Популяція</a:t>
            </a:r>
            <a:r>
              <a:rPr lang="ru-RU" dirty="0" smtClean="0"/>
              <a:t> —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 ареал (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якогось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),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за фенотипом та </a:t>
            </a:r>
            <a:r>
              <a:rPr lang="ru-RU" dirty="0" err="1" smtClean="0"/>
              <a:t>географічно</a:t>
            </a:r>
            <a:r>
              <a:rPr lang="ru-RU" dirty="0" smtClean="0"/>
              <a:t> </a:t>
            </a:r>
            <a:r>
              <a:rPr lang="ru-RU" dirty="0" err="1" smtClean="0"/>
              <a:t>ізольовані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популяцій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виду.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 —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народжуваності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смертності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</a:t>
            </a:r>
            <a:r>
              <a:rPr lang="ru-RU" dirty="0" err="1" smtClean="0"/>
              <a:t>еволюційній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, </a:t>
            </a:r>
            <a:r>
              <a:rPr lang="ru-RU" dirty="0" err="1" smtClean="0"/>
              <a:t>популяція</a:t>
            </a:r>
            <a:r>
              <a:rPr lang="ru-RU" dirty="0" smtClean="0"/>
              <a:t> -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</a:t>
            </a:r>
            <a:r>
              <a:rPr lang="ru-RU" dirty="0" err="1" smtClean="0"/>
              <a:t>здатна</a:t>
            </a:r>
            <a:r>
              <a:rPr lang="ru-RU" dirty="0" smtClean="0"/>
              <a:t> до </a:t>
            </a:r>
            <a:r>
              <a:rPr lang="ru-RU" dirty="0" err="1" smtClean="0"/>
              <a:t>більш-менш</a:t>
            </a:r>
            <a:r>
              <a:rPr lang="ru-RU" dirty="0" smtClean="0"/>
              <a:t> </a:t>
            </a:r>
            <a:r>
              <a:rPr lang="ru-RU" dirty="0" err="1" smtClean="0"/>
              <a:t>сталого</a:t>
            </a:r>
            <a:r>
              <a:rPr lang="ru-RU" dirty="0" smtClean="0"/>
              <a:t> </a:t>
            </a:r>
            <a:r>
              <a:rPr lang="ru-RU" dirty="0" err="1" smtClean="0"/>
              <a:t>самовідтворення</a:t>
            </a:r>
            <a:r>
              <a:rPr lang="ru-RU" dirty="0" smtClean="0"/>
              <a:t> (як </a:t>
            </a:r>
            <a:r>
              <a:rPr lang="ru-RU" dirty="0" err="1" smtClean="0"/>
              <a:t>статевого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безстатевого</a:t>
            </a:r>
            <a:r>
              <a:rPr lang="ru-RU" dirty="0" smtClean="0"/>
              <a:t>), вона </a:t>
            </a:r>
            <a:r>
              <a:rPr lang="ru-RU" dirty="0" err="1" smtClean="0"/>
              <a:t>відособлена</a:t>
            </a:r>
            <a:r>
              <a:rPr lang="ru-RU" dirty="0" smtClean="0"/>
              <a:t> (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географічно</a:t>
            </a:r>
            <a:r>
              <a:rPr lang="ru-RU" dirty="0" smtClean="0"/>
              <a:t>)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, з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(при </a:t>
            </a:r>
            <a:r>
              <a:rPr lang="ru-RU" dirty="0" err="1" smtClean="0"/>
              <a:t>статевій</a:t>
            </a:r>
            <a:r>
              <a:rPr lang="ru-RU" dirty="0" smtClean="0"/>
              <a:t> </a:t>
            </a:r>
            <a:r>
              <a:rPr lang="ru-RU" dirty="0" err="1" smtClean="0"/>
              <a:t>репродукції</a:t>
            </a:r>
            <a:r>
              <a:rPr lang="ru-RU" dirty="0" smtClean="0"/>
              <a:t>) </a:t>
            </a:r>
            <a:r>
              <a:rPr lang="ru-RU" dirty="0" err="1" smtClean="0"/>
              <a:t>потенційно</a:t>
            </a:r>
            <a:r>
              <a:rPr lang="ru-RU" dirty="0" smtClean="0"/>
              <a:t> </a:t>
            </a:r>
            <a:r>
              <a:rPr lang="ru-RU" dirty="0" err="1" smtClean="0"/>
              <a:t>можливий</a:t>
            </a:r>
            <a:r>
              <a:rPr lang="ru-RU" dirty="0" smtClean="0"/>
              <a:t> </a:t>
            </a:r>
            <a:r>
              <a:rPr lang="ru-RU" dirty="0" err="1" smtClean="0"/>
              <a:t>генетичний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. З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популяційної</a:t>
            </a:r>
            <a:r>
              <a:rPr lang="ru-RU" dirty="0" smtClean="0"/>
              <a:t> генетики, </a:t>
            </a:r>
            <a:r>
              <a:rPr lang="ru-RU" dirty="0" err="1" smtClean="0"/>
              <a:t>популяція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в межах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схрещування</a:t>
            </a:r>
            <a:r>
              <a:rPr lang="ru-RU" dirty="0" smtClean="0"/>
              <a:t> у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перевершує</a:t>
            </a:r>
            <a:r>
              <a:rPr lang="ru-RU" dirty="0" smtClean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схрещування</a:t>
            </a:r>
            <a:r>
              <a:rPr lang="ru-RU" dirty="0" smtClean="0"/>
              <a:t> з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 про </a:t>
            </a:r>
            <a:r>
              <a:rPr lang="ru-RU" dirty="0" err="1" smtClean="0"/>
              <a:t>популяції</a:t>
            </a:r>
            <a:r>
              <a:rPr lang="ru-RU" dirty="0" smtClean="0"/>
              <a:t> як про </a:t>
            </a:r>
            <a:r>
              <a:rPr lang="ru-RU" dirty="0" err="1" smtClean="0"/>
              <a:t>групи</a:t>
            </a:r>
            <a:r>
              <a:rPr lang="ru-RU" dirty="0" smtClean="0"/>
              <a:t> в </a:t>
            </a:r>
            <a:r>
              <a:rPr lang="ru-RU" dirty="0" err="1" smtClean="0"/>
              <a:t>складі</a:t>
            </a:r>
            <a:r>
              <a:rPr lang="ru-RU" dirty="0" smtClean="0"/>
              <a:t> виду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підвиду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7444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332656"/>
            <a:ext cx="5482952" cy="602290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Кожен</a:t>
            </a:r>
            <a:r>
              <a:rPr lang="ru-RU" dirty="0" smtClean="0"/>
              <a:t> вид </a:t>
            </a:r>
            <a:r>
              <a:rPr lang="ru-RU" dirty="0" err="1" smtClean="0"/>
              <a:t>організмів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історичного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пристосовується</a:t>
            </a:r>
            <a:r>
              <a:rPr lang="ru-RU" dirty="0" smtClean="0"/>
              <a:t> до </a:t>
            </a:r>
            <a:r>
              <a:rPr lang="ru-RU" dirty="0" err="1" smtClean="0"/>
              <a:t>певних</a:t>
            </a:r>
            <a:r>
              <a:rPr lang="ru-RU" dirty="0" smtClean="0"/>
              <a:t> умов існування,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ареал. </a:t>
            </a:r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 smtClean="0"/>
              <a:t>популяцій</a:t>
            </a:r>
            <a:r>
              <a:rPr lang="ru-RU" dirty="0" smtClean="0"/>
              <a:t> виду з </a:t>
            </a:r>
            <a:r>
              <a:rPr lang="ru-RU" dirty="0" err="1" smtClean="0"/>
              <a:t>усім</a:t>
            </a:r>
            <a:r>
              <a:rPr lang="ru-RU" dirty="0" smtClean="0"/>
              <a:t> комплексом </a:t>
            </a:r>
            <a:r>
              <a:rPr lang="ru-RU" dirty="0" err="1" smtClean="0"/>
              <a:t>екологічних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існування, в тому </a:t>
            </a:r>
            <a:r>
              <a:rPr lang="ru-RU" dirty="0" err="1" smtClean="0"/>
              <a:t>числі</a:t>
            </a:r>
            <a:r>
              <a:rPr lang="ru-RU" dirty="0" smtClean="0"/>
              <a:t> з </a:t>
            </a:r>
            <a:r>
              <a:rPr lang="ru-RU" dirty="0" err="1" smtClean="0"/>
              <a:t>популяціями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,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популяцій</a:t>
            </a:r>
            <a:r>
              <a:rPr lang="ru-RU" dirty="0" smtClean="0"/>
              <a:t> у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біогеоценозу</a:t>
            </a:r>
            <a:r>
              <a:rPr lang="ru-RU" dirty="0" smtClean="0"/>
              <a:t> - </a:t>
            </a:r>
            <a:r>
              <a:rPr lang="ru-RU" dirty="0" err="1" smtClean="0"/>
              <a:t>екологічну</a:t>
            </a:r>
            <a:r>
              <a:rPr lang="ru-RU" dirty="0" smtClean="0"/>
              <a:t> </a:t>
            </a:r>
            <a:r>
              <a:rPr lang="ru-RU" dirty="0" err="1" smtClean="0"/>
              <a:t>нішу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1683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356992"/>
            <a:ext cx="3168352" cy="274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68664"/>
          </a:xfrm>
        </p:spPr>
        <p:txBody>
          <a:bodyPr/>
          <a:lstStyle/>
          <a:p>
            <a:r>
              <a:rPr lang="uk-UA" dirty="0" smtClean="0"/>
              <a:t>     Екологічна ніша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412776"/>
            <a:ext cx="5915000" cy="544522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Екологічна</a:t>
            </a:r>
            <a:r>
              <a:rPr lang="ru-RU" dirty="0" smtClean="0"/>
              <a:t> </a:t>
            </a:r>
            <a:r>
              <a:rPr lang="ru-RU" dirty="0" err="1" smtClean="0"/>
              <a:t>ніша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просторове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трофічне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виду в </a:t>
            </a:r>
            <a:r>
              <a:rPr lang="ru-RU" dirty="0" err="1" smtClean="0"/>
              <a:t>біогеоценозі</a:t>
            </a:r>
            <a:r>
              <a:rPr lang="ru-RU" dirty="0" smtClean="0"/>
              <a:t>, комплекс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взаємозв'язків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видами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до умов </a:t>
            </a:r>
            <a:r>
              <a:rPr lang="ru-RU" dirty="0" err="1" smtClean="0"/>
              <a:t>довкілля</a:t>
            </a:r>
            <a:r>
              <a:rPr lang="ru-RU" dirty="0" smtClean="0"/>
              <a:t>. </a:t>
            </a:r>
            <a:r>
              <a:rPr lang="ru-RU" dirty="0" err="1" smtClean="0"/>
              <a:t>Екологічна</a:t>
            </a:r>
            <a:r>
              <a:rPr lang="ru-RU" dirty="0" smtClean="0"/>
              <a:t> </a:t>
            </a:r>
            <a:r>
              <a:rPr lang="ru-RU" dirty="0" err="1" smtClean="0"/>
              <a:t>ніша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виду в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біогеоценозі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як </a:t>
            </a:r>
            <a:r>
              <a:rPr lang="ru-RU" dirty="0" err="1" smtClean="0"/>
              <a:t>абіотичними</a:t>
            </a:r>
            <a:r>
              <a:rPr lang="ru-RU" dirty="0" smtClean="0"/>
              <a:t> факторами,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біотичними</a:t>
            </a:r>
            <a:r>
              <a:rPr lang="ru-RU" dirty="0" smtClean="0"/>
              <a:t> (</a:t>
            </a:r>
            <a:r>
              <a:rPr lang="ru-RU" dirty="0" err="1" smtClean="0"/>
              <a:t>взаємодіями</a:t>
            </a:r>
            <a:r>
              <a:rPr lang="ru-RU" dirty="0" smtClean="0"/>
              <a:t> з </a:t>
            </a:r>
            <a:r>
              <a:rPr lang="ru-RU" dirty="0" err="1" smtClean="0"/>
              <a:t>популяціями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).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біотичних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виду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реалізовані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конкретного </a:t>
            </a:r>
            <a:r>
              <a:rPr lang="ru-RU" dirty="0" err="1" smtClean="0"/>
              <a:t>біогеоценозу</a:t>
            </a:r>
            <a:r>
              <a:rPr lang="ru-RU" dirty="0" smtClean="0"/>
              <a:t>. Чим </a:t>
            </a:r>
            <a:r>
              <a:rPr lang="ru-RU" dirty="0" err="1" smtClean="0"/>
              <a:t>ближчі</a:t>
            </a:r>
            <a:r>
              <a:rPr lang="ru-RU" dirty="0" smtClean="0"/>
              <a:t>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ніші</a:t>
            </a:r>
            <a:r>
              <a:rPr lang="ru-RU" dirty="0" smtClean="0"/>
              <a:t> </a:t>
            </a:r>
            <a:r>
              <a:rPr lang="ru-RU" dirty="0" err="1" smtClean="0"/>
              <a:t>популяцій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в одному </a:t>
            </a:r>
            <a:r>
              <a:rPr lang="ru-RU" dirty="0" err="1" smtClean="0"/>
              <a:t>біогеоценозі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гостріша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 </a:t>
            </a:r>
            <a:r>
              <a:rPr lang="ru-RU" dirty="0" err="1" smtClean="0"/>
              <a:t>конкуренція</a:t>
            </a:r>
            <a:r>
              <a:rPr lang="ru-RU" dirty="0" smtClean="0"/>
              <a:t> за </a:t>
            </a:r>
            <a:r>
              <a:rPr lang="ru-RU" dirty="0" err="1" smtClean="0"/>
              <a:t>ресурси</a:t>
            </a:r>
            <a:r>
              <a:rPr lang="ru-RU" dirty="0" smtClean="0"/>
              <a:t>.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один вид </a:t>
            </a:r>
            <a:r>
              <a:rPr lang="ru-RU" dirty="0" err="1" smtClean="0"/>
              <a:t>витискує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з </a:t>
            </a:r>
            <a:r>
              <a:rPr lang="ru-RU" dirty="0" err="1" smtClean="0"/>
              <a:t>даного</a:t>
            </a:r>
            <a:r>
              <a:rPr lang="ru-RU" dirty="0" smtClean="0"/>
              <a:t> </a:t>
            </a:r>
            <a:r>
              <a:rPr lang="ru-RU" dirty="0" err="1" smtClean="0"/>
              <a:t>біогеоценозу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до умов </a:t>
            </a:r>
            <a:r>
              <a:rPr lang="ru-RU" dirty="0" err="1" smtClean="0"/>
              <a:t>довкілля</a:t>
            </a:r>
            <a:r>
              <a:rPr lang="ru-RU" dirty="0" smtClean="0"/>
              <a:t> (характеру </a:t>
            </a:r>
            <a:r>
              <a:rPr lang="ru-RU" dirty="0" err="1" smtClean="0"/>
              <a:t>їжі</a:t>
            </a:r>
            <a:r>
              <a:rPr lang="ru-RU" dirty="0" smtClean="0"/>
              <a:t>, </a:t>
            </a:r>
            <a:r>
              <a:rPr lang="ru-RU" dirty="0" err="1" smtClean="0"/>
              <a:t>просторового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, часу </a:t>
            </a:r>
            <a:r>
              <a:rPr lang="ru-RU" dirty="0" err="1" smtClean="0"/>
              <a:t>розмноження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 </a:t>
            </a:r>
            <a:r>
              <a:rPr lang="ru-RU" dirty="0" err="1" smtClean="0"/>
              <a:t>змінюються</a:t>
            </a:r>
            <a:r>
              <a:rPr lang="ru-RU" dirty="0" smtClean="0"/>
              <a:t> (мал. 127).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18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/>
          <a:lstStyle/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життєві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537321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Пристосування</a:t>
            </a:r>
            <a:r>
              <a:rPr lang="ru-RU" dirty="0" smtClean="0"/>
              <a:t> </a:t>
            </a:r>
            <a:r>
              <a:rPr lang="ru-RU" dirty="0" err="1" smtClean="0"/>
              <a:t>еукаріотичних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до </a:t>
            </a:r>
            <a:r>
              <a:rPr lang="ru-RU" dirty="0" err="1" smtClean="0"/>
              <a:t>певних</a:t>
            </a:r>
            <a:r>
              <a:rPr lang="ru-RU" dirty="0" smtClean="0"/>
              <a:t> умов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неодмінно</a:t>
            </a:r>
            <a:r>
              <a:rPr lang="ru-RU" dirty="0" smtClean="0"/>
              <a:t> </a:t>
            </a:r>
            <a:r>
              <a:rPr lang="ru-RU" dirty="0" err="1" smtClean="0"/>
              <a:t>позначається</a:t>
            </a:r>
            <a:r>
              <a:rPr lang="ru-RU" dirty="0" smtClean="0"/>
              <a:t> на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будові</a:t>
            </a:r>
            <a:r>
              <a:rPr lang="ru-RU" dirty="0" smtClean="0"/>
              <a:t> та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. Так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морфофізіологічні</a:t>
            </a:r>
            <a:r>
              <a:rPr lang="ru-RU" dirty="0" smtClean="0"/>
              <a:t> </a:t>
            </a:r>
            <a:r>
              <a:rPr lang="ru-RU" dirty="0" err="1" smtClean="0"/>
              <a:t>адаптації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успішному</a:t>
            </a:r>
            <a:r>
              <a:rPr lang="ru-RU" dirty="0" smtClean="0"/>
              <a:t> </a:t>
            </a:r>
            <a:r>
              <a:rPr lang="ru-RU" dirty="0" err="1" smtClean="0"/>
              <a:t>здійсненню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виживанню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кожного виду.</a:t>
            </a:r>
          </a:p>
          <a:p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 </a:t>
            </a:r>
            <a:r>
              <a:rPr lang="ru-RU" dirty="0" err="1" smtClean="0"/>
              <a:t>віддалених</a:t>
            </a:r>
            <a:r>
              <a:rPr lang="ru-RU" dirty="0" smtClean="0"/>
              <a:t> </a:t>
            </a:r>
            <a:r>
              <a:rPr lang="ru-RU" dirty="0" err="1" smtClean="0"/>
              <a:t>систематичних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мешкають</a:t>
            </a:r>
            <a:r>
              <a:rPr lang="ru-RU" dirty="0" smtClean="0"/>
              <a:t> у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них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формуватися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адаптації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ласти</a:t>
            </a:r>
            <a:r>
              <a:rPr lang="ru-RU" dirty="0" smtClean="0"/>
              <a:t> </a:t>
            </a:r>
            <a:r>
              <a:rPr lang="ru-RU" dirty="0" err="1" smtClean="0"/>
              <a:t>китоподібних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ластоногих (</a:t>
            </a:r>
            <a:r>
              <a:rPr lang="ru-RU" dirty="0" err="1" smtClean="0"/>
              <a:t>ссавців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пристосувалися</a:t>
            </a:r>
            <a:r>
              <a:rPr lang="ru-RU" dirty="0" smtClean="0"/>
              <a:t> до </a:t>
            </a:r>
            <a:r>
              <a:rPr lang="ru-RU" dirty="0" err="1" smtClean="0"/>
              <a:t>життя</a:t>
            </a:r>
            <a:r>
              <a:rPr lang="ru-RU" dirty="0" smtClean="0"/>
              <a:t> у водному </a:t>
            </a:r>
            <a:r>
              <a:rPr lang="ru-RU" dirty="0" err="1" smtClean="0"/>
              <a:t>середовищі</a:t>
            </a:r>
            <a:r>
              <a:rPr lang="ru-RU" dirty="0" smtClean="0"/>
              <a:t>) </a:t>
            </a:r>
            <a:r>
              <a:rPr lang="ru-RU" dirty="0" err="1" smtClean="0"/>
              <a:t>зовні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плавці</a:t>
            </a:r>
            <a:r>
              <a:rPr lang="ru-RU" dirty="0" smtClean="0"/>
              <a:t> акул (</a:t>
            </a:r>
            <a:r>
              <a:rPr lang="ru-RU" dirty="0" err="1" smtClean="0"/>
              <a:t>хрящові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). Тип </a:t>
            </a:r>
            <a:r>
              <a:rPr lang="ru-RU" dirty="0" err="1" smtClean="0"/>
              <a:t>морфофізіологічних</a:t>
            </a:r>
            <a:r>
              <a:rPr lang="ru-RU" dirty="0" smtClean="0"/>
              <a:t> </a:t>
            </a:r>
            <a:r>
              <a:rPr lang="ru-RU" dirty="0" err="1" smtClean="0"/>
              <a:t>пристосувань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до умов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способу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життєвою</a:t>
            </a:r>
            <a:r>
              <a:rPr lang="ru-RU" dirty="0" smtClean="0"/>
              <a:t> формою. </a:t>
            </a:r>
            <a:r>
              <a:rPr lang="ru-RU" dirty="0" err="1" smtClean="0"/>
              <a:t>Життєва</a:t>
            </a:r>
            <a:r>
              <a:rPr lang="ru-RU" dirty="0" smtClean="0"/>
              <a:t> форма </a:t>
            </a:r>
            <a:r>
              <a:rPr lang="ru-RU" dirty="0" err="1" smtClean="0"/>
              <a:t>свідчить</a:t>
            </a:r>
            <a:r>
              <a:rPr lang="ru-RU" dirty="0" smtClean="0"/>
              <a:t> про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виду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одиницею</a:t>
            </a:r>
            <a:r>
              <a:rPr lang="ru-RU" dirty="0" smtClean="0"/>
              <a:t> </a:t>
            </a:r>
            <a:r>
              <a:rPr lang="ru-RU" dirty="0" err="1" smtClean="0"/>
              <a:t>екологічної</a:t>
            </a:r>
            <a:r>
              <a:rPr lang="ru-RU" dirty="0" smtClean="0"/>
              <a:t> </a:t>
            </a:r>
            <a:r>
              <a:rPr lang="ru-RU" dirty="0" err="1" smtClean="0"/>
              <a:t>класифікації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88640"/>
            <a:ext cx="5266928" cy="3240360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форм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критерій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в </a:t>
            </a:r>
            <a:r>
              <a:rPr lang="ru-RU" dirty="0" err="1" smtClean="0"/>
              <a:t>її</a:t>
            </a:r>
            <a:r>
              <a:rPr lang="ru-RU" dirty="0" smtClean="0"/>
              <a:t> основу (тип </a:t>
            </a:r>
            <a:r>
              <a:rPr lang="ru-RU" dirty="0" err="1" smtClean="0"/>
              <a:t>живлення</a:t>
            </a:r>
            <a:r>
              <a:rPr lang="ru-RU" dirty="0" smtClean="0"/>
              <a:t>, характер </a:t>
            </a:r>
            <a:r>
              <a:rPr lang="ru-RU" dirty="0" err="1" smtClean="0"/>
              <a:t>місцеіснування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 </a:t>
            </a:r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2852936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ссавців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виділити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життєві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: </a:t>
            </a:r>
            <a:r>
              <a:rPr lang="ru-RU" sz="2400" dirty="0" err="1" smtClean="0"/>
              <a:t>наземні</a:t>
            </a:r>
            <a:r>
              <a:rPr lang="ru-RU" sz="2400" dirty="0" smtClean="0"/>
              <a:t> (</a:t>
            </a:r>
            <a:r>
              <a:rPr lang="ru-RU" sz="2400" dirty="0" err="1" smtClean="0"/>
              <a:t>коні</a:t>
            </a:r>
            <a:r>
              <a:rPr lang="ru-RU" sz="2400" dirty="0" smtClean="0"/>
              <a:t>, </a:t>
            </a:r>
            <a:r>
              <a:rPr lang="ru-RU" sz="2400" dirty="0" err="1" smtClean="0"/>
              <a:t>зебри</a:t>
            </a:r>
            <a:r>
              <a:rPr lang="ru-RU" sz="2400" dirty="0" smtClean="0"/>
              <a:t>, </a:t>
            </a:r>
            <a:r>
              <a:rPr lang="ru-RU" sz="2400" dirty="0" err="1" smtClean="0"/>
              <a:t>вовки</a:t>
            </a:r>
            <a:r>
              <a:rPr lang="ru-RU" sz="2400" dirty="0" smtClean="0"/>
              <a:t>), </a:t>
            </a:r>
            <a:r>
              <a:rPr lang="ru-RU" sz="2400" dirty="0" err="1" smtClean="0"/>
              <a:t>підземні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землериї</a:t>
            </a:r>
            <a:r>
              <a:rPr lang="ru-RU" sz="2400" dirty="0" smtClean="0"/>
              <a:t> (</a:t>
            </a:r>
            <a:r>
              <a:rPr lang="ru-RU" sz="2400" dirty="0" err="1" smtClean="0"/>
              <a:t>кріт</a:t>
            </a:r>
            <a:r>
              <a:rPr lang="ru-RU" sz="2400" dirty="0" smtClean="0"/>
              <a:t>, </a:t>
            </a:r>
            <a:r>
              <a:rPr lang="ru-RU" sz="2400" dirty="0" err="1" smtClean="0"/>
              <a:t>сліпак</a:t>
            </a:r>
            <a:r>
              <a:rPr lang="ru-RU" sz="2400" dirty="0" smtClean="0"/>
              <a:t>), </a:t>
            </a:r>
            <a:r>
              <a:rPr lang="ru-RU" sz="2400" dirty="0" err="1" smtClean="0"/>
              <a:t>деревні</a:t>
            </a:r>
            <a:r>
              <a:rPr lang="ru-RU" sz="2400" dirty="0" smtClean="0"/>
              <a:t> (</a:t>
            </a:r>
            <a:r>
              <a:rPr lang="ru-RU" sz="2400" dirty="0" err="1" smtClean="0"/>
              <a:t>білки</a:t>
            </a:r>
            <a:r>
              <a:rPr lang="ru-RU" sz="2400" dirty="0" smtClean="0"/>
              <a:t>), </a:t>
            </a:r>
            <a:r>
              <a:rPr lang="ru-RU" sz="2400" dirty="0" err="1" smtClean="0"/>
              <a:t>повітряні</a:t>
            </a:r>
            <a:r>
              <a:rPr lang="ru-RU" sz="2400" dirty="0" smtClean="0"/>
              <a:t> (</a:t>
            </a:r>
            <a:r>
              <a:rPr lang="ru-RU" sz="2400" dirty="0" err="1" smtClean="0"/>
              <a:t>кажани</a:t>
            </a:r>
            <a:r>
              <a:rPr lang="ru-RU" sz="2400" dirty="0" smtClean="0"/>
              <a:t>), </a:t>
            </a:r>
            <a:r>
              <a:rPr lang="ru-RU" sz="2400" dirty="0" err="1" smtClean="0"/>
              <a:t>водяні</a:t>
            </a:r>
            <a:r>
              <a:rPr lang="ru-RU" sz="2400" dirty="0" smtClean="0"/>
              <a:t> (</a:t>
            </a:r>
            <a:r>
              <a:rPr lang="ru-RU" sz="2400" dirty="0" err="1" smtClean="0"/>
              <a:t>китоподібні</a:t>
            </a:r>
            <a:r>
              <a:rPr lang="ru-RU" sz="2400" dirty="0" smtClean="0"/>
              <a:t>, </a:t>
            </a:r>
            <a:r>
              <a:rPr lang="ru-RU" sz="2400" dirty="0" err="1" smtClean="0"/>
              <a:t>ластоногі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316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476672"/>
            <a:ext cx="5050904" cy="58788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життєва</a:t>
            </a:r>
            <a:r>
              <a:rPr lang="ru-RU" dirty="0" smtClean="0"/>
              <a:t> форма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відображає</a:t>
            </a:r>
            <a:r>
              <a:rPr lang="ru-RU" dirty="0" smtClean="0"/>
              <a:t> характер </a:t>
            </a:r>
            <a:r>
              <a:rPr lang="ru-RU" dirty="0" err="1" smtClean="0"/>
              <a:t>пристосованості</a:t>
            </a:r>
            <a:r>
              <a:rPr lang="ru-RU" dirty="0" smtClean="0"/>
              <a:t> до умов </a:t>
            </a:r>
            <a:r>
              <a:rPr lang="ru-RU" dirty="0" err="1" smtClean="0"/>
              <a:t>середовища</a:t>
            </a:r>
            <a:r>
              <a:rPr lang="ru-RU" dirty="0" smtClean="0"/>
              <a:t>. Так, у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життєві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: дерева, </a:t>
            </a:r>
            <a:r>
              <a:rPr lang="ru-RU" dirty="0" err="1" smtClean="0"/>
              <a:t>кущі</a:t>
            </a:r>
            <a:r>
              <a:rPr lang="ru-RU" dirty="0" smtClean="0"/>
              <a:t>, </a:t>
            </a:r>
            <a:r>
              <a:rPr lang="ru-RU" dirty="0" err="1" smtClean="0"/>
              <a:t>напівкущі</a:t>
            </a:r>
            <a:r>
              <a:rPr lang="ru-RU" dirty="0" smtClean="0"/>
              <a:t>, трави (мал. 128).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форм </a:t>
            </a:r>
            <a:r>
              <a:rPr lang="ru-RU" dirty="0" err="1" smtClean="0"/>
              <a:t>незалежно</a:t>
            </a:r>
            <a:r>
              <a:rPr lang="ru-RU" dirty="0" smtClean="0"/>
              <a:t> один </a:t>
            </a:r>
            <a:r>
              <a:rPr lang="ru-RU" dirty="0" err="1" smtClean="0"/>
              <a:t>від</a:t>
            </a:r>
            <a:r>
              <a:rPr lang="ru-RU" dirty="0" smtClean="0"/>
              <a:t> одного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виникати</a:t>
            </a:r>
            <a:r>
              <a:rPr lang="ru-RU" dirty="0" smtClean="0"/>
              <a:t> </a:t>
            </a:r>
            <a:r>
              <a:rPr lang="ru-RU" dirty="0" err="1" smtClean="0"/>
              <a:t>ліаноподібні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сукуленти</a:t>
            </a:r>
            <a:r>
              <a:rPr lang="ru-RU" dirty="0" smtClean="0"/>
              <a:t> (</a:t>
            </a:r>
            <a:r>
              <a:rPr lang="ru-RU" dirty="0" err="1" smtClean="0"/>
              <a:t>багаторічні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соковитим</a:t>
            </a:r>
            <a:r>
              <a:rPr lang="ru-RU" dirty="0" smtClean="0"/>
              <a:t> стеблом </a:t>
            </a:r>
            <a:r>
              <a:rPr lang="ru-RU" dirty="0" err="1" smtClean="0"/>
              <a:t>або</a:t>
            </a:r>
            <a:r>
              <a:rPr lang="ru-RU" dirty="0" smtClean="0"/>
              <a:t> листками), </a:t>
            </a:r>
            <a:r>
              <a:rPr lang="ru-RU" dirty="0" err="1" smtClean="0"/>
              <a:t>сланкі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2376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404664"/>
            <a:ext cx="5987008" cy="595089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Популяція</a:t>
            </a:r>
            <a:r>
              <a:rPr lang="ru-RU" dirty="0" smtClean="0"/>
              <a:t> як структурна </a:t>
            </a:r>
            <a:r>
              <a:rPr lang="ru-RU" dirty="0" err="1" smtClean="0"/>
              <a:t>одиниця</a:t>
            </a:r>
            <a:r>
              <a:rPr lang="ru-RU" dirty="0" smtClean="0"/>
              <a:t> виду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певними</a:t>
            </a:r>
            <a:r>
              <a:rPr lang="ru-RU" dirty="0" smtClean="0"/>
              <a:t> </a:t>
            </a:r>
            <a:r>
              <a:rPr lang="ru-RU" dirty="0" err="1" smtClean="0"/>
              <a:t>показниками</a:t>
            </a:r>
            <a:r>
              <a:rPr lang="ru-RU" dirty="0" smtClean="0"/>
              <a:t>. Так,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популяція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популяція</a:t>
            </a:r>
            <a:r>
              <a:rPr lang="ru-RU" dirty="0" smtClean="0"/>
              <a:t> в </a:t>
            </a:r>
            <a:r>
              <a:rPr lang="ru-RU" dirty="0" err="1" smtClean="0"/>
              <a:t>біогеоценозі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площу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об'єм</a:t>
            </a:r>
            <a:r>
              <a:rPr lang="ru-RU" dirty="0" smtClean="0"/>
              <a:t> (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). Густота 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середньою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ru-RU" dirty="0" err="1" smtClean="0"/>
              <a:t>одиницю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об'єму</a:t>
            </a:r>
            <a:r>
              <a:rPr lang="ru-RU" dirty="0" smtClean="0"/>
              <a:t>. </a:t>
            </a:r>
            <a:r>
              <a:rPr lang="ru-RU" dirty="0" err="1" smtClean="0"/>
              <a:t>Біомаса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 у </a:t>
            </a:r>
            <a:r>
              <a:rPr lang="ru-RU" dirty="0" err="1" smtClean="0"/>
              <a:t>перерахунку</a:t>
            </a:r>
            <a:r>
              <a:rPr lang="ru-RU" dirty="0" smtClean="0"/>
              <a:t> на </a:t>
            </a:r>
            <a:r>
              <a:rPr lang="ru-RU" dirty="0" err="1" smtClean="0"/>
              <a:t>одиницю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об'єму</a:t>
            </a:r>
            <a:r>
              <a:rPr lang="ru-RU" dirty="0" smtClean="0"/>
              <a:t>. </a:t>
            </a:r>
            <a:r>
              <a:rPr lang="ru-RU" dirty="0" err="1" smtClean="0"/>
              <a:t>Народжуваність</a:t>
            </a:r>
            <a:r>
              <a:rPr lang="ru-RU" dirty="0" smtClean="0"/>
              <a:t> -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народилися</a:t>
            </a:r>
            <a:r>
              <a:rPr lang="ru-RU" dirty="0" smtClean="0"/>
              <a:t> за </a:t>
            </a:r>
            <a:r>
              <a:rPr lang="ru-RU" dirty="0" err="1" smtClean="0"/>
              <a:t>певний</a:t>
            </a:r>
            <a:r>
              <a:rPr lang="ru-RU" dirty="0" smtClean="0"/>
              <a:t> час, а </a:t>
            </a:r>
            <a:r>
              <a:rPr lang="ru-RU" dirty="0" err="1" smtClean="0"/>
              <a:t>смертність</a:t>
            </a:r>
            <a:r>
              <a:rPr lang="ru-RU" dirty="0" smtClean="0"/>
              <a:t> -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особин</a:t>
            </a:r>
            <a:r>
              <a:rPr lang="ru-RU" dirty="0" smtClean="0"/>
              <a:t>, яка </a:t>
            </a:r>
            <a:r>
              <a:rPr lang="ru-RU" dirty="0" err="1" smtClean="0"/>
              <a:t>гине</a:t>
            </a:r>
            <a:r>
              <a:rPr lang="ru-RU" dirty="0" smtClean="0"/>
              <a:t> за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самий</a:t>
            </a:r>
            <a:r>
              <a:rPr lang="ru-RU" dirty="0" smtClean="0"/>
              <a:t> час.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народжуваністю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смертністю</a:t>
            </a:r>
            <a:r>
              <a:rPr lang="ru-RU" dirty="0" smtClean="0"/>
              <a:t> становить </a:t>
            </a:r>
            <a:r>
              <a:rPr lang="ru-RU" dirty="0" err="1" smtClean="0"/>
              <a:t>приріст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. За </a:t>
            </a:r>
            <a:r>
              <a:rPr lang="ru-RU" dirty="0" err="1" smtClean="0"/>
              <a:t>певних</a:t>
            </a:r>
            <a:r>
              <a:rPr lang="ru-RU" dirty="0" smtClean="0"/>
              <a:t> умов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позитивним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негативним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448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967334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Цікаві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факти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</TotalTime>
  <Words>1084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                 Литвин Алевтина </vt:lpstr>
      <vt:lpstr>Основні поняття про популяцію</vt:lpstr>
      <vt:lpstr>Слайд 3</vt:lpstr>
      <vt:lpstr>     Екологічна ніша</vt:lpstr>
      <vt:lpstr>Що таке життєві форми організмів?</vt:lpstr>
      <vt:lpstr>Слайд 6</vt:lpstr>
      <vt:lpstr>Слайд 7</vt:lpstr>
      <vt:lpstr>Слайд 8</vt:lpstr>
      <vt:lpstr>Слайд 9</vt:lpstr>
      <vt:lpstr>У Чорнобилі відновлюється екосистема та зростають популяції рідкісних тварин</vt:lpstr>
      <vt:lpstr>Зникають імператори лісів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Литвин Алевтина</dc:title>
  <dc:creator>Region</dc:creator>
  <cp:lastModifiedBy>Region</cp:lastModifiedBy>
  <cp:revision>5</cp:revision>
  <dcterms:created xsi:type="dcterms:W3CDTF">2013-01-22T16:19:53Z</dcterms:created>
  <dcterms:modified xsi:type="dcterms:W3CDTF">2013-01-22T17:08:38Z</dcterms:modified>
</cp:coreProperties>
</file>