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0" r:id="rId10"/>
    <p:sldId id="265" r:id="rId11"/>
    <p:sldId id="266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02AF1-0F99-4FBE-A6F5-913998903B36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24EE3-00C5-4A06-965F-EA8B4E1ED8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021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8117A40-F935-46B3-8F8A-C9E2FE864022}" type="datetimeFigureOut">
              <a:rPr lang="ru-RU" smtClean="0"/>
              <a:pPr/>
              <a:t>12.04.2013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FB917D3-C82D-42CF-8D21-EAD523EB90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57;&#1077;&#1088;&#1076;&#1077;&#1095;&#1085;&#1099;&#1077;%20&#1079;&#1072;&#1073;&#1086;&#1083;&#1077;&#1074;&#1072;&#1085;&#1080;&#1103;-%20&#1087;&#1088;&#1077;&#1076;&#1091;&#1087;&#1088;&#1077;&#1078;&#1076;&#1077;&#1085;&#1080;&#1077;%20&#1080;%20&#1087;&#1088;&#1086;&#1092;&#1080;&#1083;&#1072;&#1082;&#1090;&#1080;&#1082;&#1072;.avi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40;&#1090;&#1077;&#1088;&#1086;&#1089;&#1082;&#1083;&#1077;&#1088;&#1086;&#1079;.%20&#1054;&#1073;&#1088;&#1072;&#1079;&#1086;&#1074;&#1072;&#1085;&#1080;&#1077;%20&#1072;&#1090;&#1077;&#1088;&#1086;&#1089;&#1082;&#1083;&#1077;&#1088;&#1086;&#1090;&#1080;&#1095;&#1077;&#1089;&#1082;&#1086;&#1081;%20&#1073;&#1083;&#1103;&#1096;&#1082;&#1080;.av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48;&#1085;&#1092;&#1072;&#1088;&#1082;&#1090;%20&#1084;&#1080;&#1086;&#1082;&#1072;&#1088;&#1076;&#1072;-&#1087;&#1086;&#1095;&#1077;&#1084;&#1091;.avi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6600" dirty="0" smtClean="0"/>
              <a:t>Серцево-судинні захворювання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 smtClean="0"/>
              <a:t>Тонкушиної</a:t>
            </a:r>
            <a:r>
              <a:rPr lang="uk-UA" dirty="0" smtClean="0"/>
              <a:t> Катерини 11-Ф клас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293532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80928"/>
            <a:ext cx="7200081" cy="3500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62270" y="404664"/>
            <a:ext cx="71374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Передчасна смерть </a:t>
            </a:r>
          </a:p>
          <a:p>
            <a:pPr algn="ctr"/>
            <a:r>
              <a:rPr lang="uk-U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від ССЗ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33918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32" y="404664"/>
            <a:ext cx="8464433" cy="8002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Профілактика</a:t>
            </a:r>
            <a:r>
              <a:rPr lang="ru-RU" sz="4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хвороб </a:t>
            </a:r>
            <a:r>
              <a:rPr lang="ru-RU" sz="4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серця</a:t>
            </a:r>
            <a:endParaRPr lang="ru-RU" sz="4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06084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Вести здоровий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активно </a:t>
            </a:r>
            <a:r>
              <a:rPr lang="ru-RU" dirty="0" err="1" smtClean="0"/>
              <a:t>займатись</a:t>
            </a:r>
            <a:r>
              <a:rPr lang="ru-RU" dirty="0" smtClean="0"/>
              <a:t> спортом, </a:t>
            </a:r>
            <a:r>
              <a:rPr lang="ru-RU" dirty="0" err="1" smtClean="0"/>
              <a:t>раціонально</a:t>
            </a:r>
            <a:r>
              <a:rPr lang="ru-RU" dirty="0" smtClean="0"/>
              <a:t> </a:t>
            </a:r>
            <a:r>
              <a:rPr lang="ru-RU" dirty="0" err="1" smtClean="0"/>
              <a:t>харчуватись</a:t>
            </a:r>
            <a:r>
              <a:rPr lang="ru-RU" dirty="0" smtClean="0"/>
              <a:t>, не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звичок</a:t>
            </a:r>
            <a:r>
              <a:rPr lang="ru-RU" dirty="0" smtClean="0"/>
              <a:t> (</a:t>
            </a:r>
            <a:r>
              <a:rPr lang="ru-RU" dirty="0" err="1" smtClean="0"/>
              <a:t>вживання</a:t>
            </a:r>
            <a:r>
              <a:rPr lang="ru-RU" dirty="0" smtClean="0"/>
              <a:t> алкоголю, </a:t>
            </a:r>
            <a:r>
              <a:rPr lang="ru-RU" dirty="0" err="1" smtClean="0"/>
              <a:t>тютюнопаління</a:t>
            </a:r>
            <a:r>
              <a:rPr lang="ru-RU" dirty="0" smtClean="0"/>
              <a:t>, наркотики), не </a:t>
            </a:r>
            <a:r>
              <a:rPr lang="ru-RU" dirty="0" err="1" smtClean="0"/>
              <a:t>переїдати</a:t>
            </a:r>
            <a:r>
              <a:rPr lang="ru-RU" dirty="0" smtClean="0"/>
              <a:t>, не </a:t>
            </a:r>
            <a:r>
              <a:rPr lang="ru-RU" dirty="0" err="1" smtClean="0"/>
              <a:t>знаходитись</a:t>
            </a:r>
            <a:r>
              <a:rPr lang="ru-RU" dirty="0" smtClean="0"/>
              <a:t> </a:t>
            </a:r>
            <a:r>
              <a:rPr lang="ru-RU" dirty="0" err="1" smtClean="0"/>
              <a:t>довго</a:t>
            </a:r>
            <a:r>
              <a:rPr lang="ru-RU" dirty="0" smtClean="0"/>
              <a:t> у </a:t>
            </a:r>
            <a:r>
              <a:rPr lang="ru-RU" dirty="0" err="1" smtClean="0"/>
              <a:t>сидячому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тренування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контролювати</a:t>
            </a:r>
            <a:r>
              <a:rPr lang="ru-RU" dirty="0" smtClean="0"/>
              <a:t> частоту пульсу. </a:t>
            </a:r>
            <a:r>
              <a:rPr lang="ru-RU" dirty="0" err="1" smtClean="0"/>
              <a:t>Він</a:t>
            </a:r>
            <a:r>
              <a:rPr lang="ru-RU" dirty="0" smtClean="0"/>
              <a:t> не повинен </a:t>
            </a:r>
            <a:r>
              <a:rPr lang="ru-RU" dirty="0" err="1" smtClean="0"/>
              <a:t>перевищувати</a:t>
            </a:r>
            <a:r>
              <a:rPr lang="ru-RU" dirty="0" smtClean="0"/>
              <a:t> 150 </a:t>
            </a:r>
            <a:r>
              <a:rPr lang="ru-RU" dirty="0" err="1" smtClean="0"/>
              <a:t>ударів</a:t>
            </a:r>
            <a:r>
              <a:rPr lang="ru-RU" dirty="0" smtClean="0"/>
              <a:t> за </a:t>
            </a:r>
            <a:r>
              <a:rPr lang="ru-RU" dirty="0" err="1" smtClean="0"/>
              <a:t>хвилину</a:t>
            </a:r>
            <a:r>
              <a:rPr lang="ru-RU" dirty="0" smtClean="0"/>
              <a:t>. </a:t>
            </a:r>
            <a:r>
              <a:rPr lang="ru-RU" dirty="0" err="1" smtClean="0"/>
              <a:t>Фізичні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робити</a:t>
            </a:r>
            <a:r>
              <a:rPr lang="ru-RU" dirty="0" smtClean="0"/>
              <a:t> на </a:t>
            </a:r>
            <a:r>
              <a:rPr lang="ru-RU" dirty="0" err="1" smtClean="0"/>
              <a:t>свіжому</a:t>
            </a:r>
            <a:r>
              <a:rPr lang="ru-RU" dirty="0" smtClean="0"/>
              <a:t> </a:t>
            </a:r>
            <a:r>
              <a:rPr lang="ru-RU" dirty="0" err="1" smtClean="0"/>
              <a:t>повітрі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у добре </a:t>
            </a:r>
            <a:r>
              <a:rPr lang="ru-RU" dirty="0" err="1" smtClean="0"/>
              <a:t>провітрюваному</a:t>
            </a:r>
            <a:r>
              <a:rPr lang="ru-RU" dirty="0" smtClean="0"/>
              <a:t> </a:t>
            </a:r>
            <a:r>
              <a:rPr lang="ru-RU" dirty="0" err="1" smtClean="0"/>
              <a:t>приміщені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56792"/>
            <a:ext cx="2160240" cy="2983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425" y="4768329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285552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05" y="476672"/>
            <a:ext cx="60104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ПМД при 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неврозі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700808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усередину</a:t>
            </a:r>
            <a:r>
              <a:rPr lang="ru-RU" dirty="0"/>
              <a:t> 25 </a:t>
            </a:r>
            <a:r>
              <a:rPr lang="ru-RU" dirty="0" err="1"/>
              <a:t>крапель</a:t>
            </a:r>
            <a:r>
              <a:rPr lang="ru-RU" dirty="0"/>
              <a:t> </a:t>
            </a:r>
            <a:r>
              <a:rPr lang="ru-RU" dirty="0" err="1"/>
              <a:t>корвалолу</a:t>
            </a:r>
            <a:r>
              <a:rPr lang="ru-RU" dirty="0"/>
              <a:t>, валокордину </a:t>
            </a:r>
            <a:r>
              <a:rPr lang="ru-RU" dirty="0" err="1"/>
              <a:t>або</a:t>
            </a:r>
            <a:r>
              <a:rPr lang="ru-RU" dirty="0"/>
              <a:t> настойки </a:t>
            </a:r>
            <a:r>
              <a:rPr lang="ru-RU" dirty="0" err="1"/>
              <a:t>валеріани</a:t>
            </a:r>
            <a:r>
              <a:rPr lang="ru-RU" dirty="0"/>
              <a:t>. На </a:t>
            </a:r>
            <a:r>
              <a:rPr lang="ru-RU" dirty="0" err="1"/>
              <a:t>ніч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заспокійливі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снодійні</a:t>
            </a:r>
            <a:r>
              <a:rPr lang="ru-RU" dirty="0"/>
              <a:t> </a:t>
            </a:r>
            <a:r>
              <a:rPr lang="ru-RU" dirty="0" err="1"/>
              <a:t>ліки</a:t>
            </a:r>
            <a:r>
              <a:rPr lang="ru-RU" dirty="0"/>
              <a:t> - седуксен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феназепам</a:t>
            </a:r>
            <a:r>
              <a:rPr lang="ru-RU" dirty="0"/>
              <a:t> по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таблетці</a:t>
            </a:r>
            <a:r>
              <a:rPr lang="ru-RU" dirty="0"/>
              <a:t>. </a:t>
            </a:r>
            <a:r>
              <a:rPr lang="ru-RU" dirty="0" err="1"/>
              <a:t>Припинити</a:t>
            </a:r>
            <a:r>
              <a:rPr lang="ru-RU" dirty="0"/>
              <a:t> </a:t>
            </a:r>
            <a:r>
              <a:rPr lang="ru-RU" dirty="0" err="1"/>
              <a:t>паління</a:t>
            </a:r>
            <a:r>
              <a:rPr lang="ru-RU" dirty="0"/>
              <a:t> і </a:t>
            </a:r>
            <a:r>
              <a:rPr lang="ru-RU" dirty="0" err="1"/>
              <a:t>вживання</a:t>
            </a:r>
            <a:r>
              <a:rPr lang="ru-RU" dirty="0"/>
              <a:t> алкоголю.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рекомендований</a:t>
            </a:r>
            <a:r>
              <a:rPr lang="ru-RU" dirty="0"/>
              <a:t> </a:t>
            </a:r>
            <a:r>
              <a:rPr lang="ru-RU" dirty="0" err="1"/>
              <a:t>точковий</a:t>
            </a:r>
            <a:r>
              <a:rPr lang="ru-RU" dirty="0"/>
              <a:t> </a:t>
            </a:r>
            <a:r>
              <a:rPr lang="ru-RU" dirty="0" err="1"/>
              <a:t>масаж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861" y="3192895"/>
            <a:ext cx="70699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ПМД при 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міокардиті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798" y="4581128"/>
            <a:ext cx="7128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Хворого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покласти</a:t>
            </a:r>
            <a:r>
              <a:rPr lang="ru-RU" dirty="0"/>
              <a:t> в </a:t>
            </a:r>
            <a:r>
              <a:rPr lang="ru-RU" dirty="0" err="1"/>
              <a:t>ліжко</a:t>
            </a:r>
            <a:r>
              <a:rPr lang="ru-RU" dirty="0"/>
              <a:t>. </a:t>
            </a:r>
            <a:r>
              <a:rPr lang="ru-RU" dirty="0" err="1"/>
              <a:t>Усередину</a:t>
            </a:r>
            <a:r>
              <a:rPr lang="ru-RU" dirty="0"/>
              <a:t> </a:t>
            </a:r>
            <a:r>
              <a:rPr lang="ru-RU" dirty="0" err="1"/>
              <a:t>призначити</a:t>
            </a:r>
            <a:r>
              <a:rPr lang="ru-RU" dirty="0"/>
              <a:t> </a:t>
            </a:r>
            <a:r>
              <a:rPr lang="ru-RU" dirty="0" err="1"/>
              <a:t>кордіамін</a:t>
            </a:r>
            <a:r>
              <a:rPr lang="ru-RU" dirty="0"/>
              <a:t> по 20-25 капель 3 рази в день, </a:t>
            </a:r>
            <a:r>
              <a:rPr lang="ru-RU" dirty="0" err="1"/>
              <a:t>кофеїн</a:t>
            </a:r>
            <a:r>
              <a:rPr lang="ru-RU" dirty="0"/>
              <a:t> по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таблетці</a:t>
            </a:r>
            <a:r>
              <a:rPr lang="ru-RU" dirty="0"/>
              <a:t> 3 рази в день.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викликати</a:t>
            </a:r>
            <a:r>
              <a:rPr lang="ru-RU" dirty="0"/>
              <a:t> </a:t>
            </a:r>
            <a:r>
              <a:rPr lang="ru-RU" dirty="0" err="1"/>
              <a:t>лікаря</a:t>
            </a:r>
            <a:r>
              <a:rPr lang="ru-RU" dirty="0"/>
              <a:t>.</a:t>
            </a:r>
          </a:p>
          <a:p>
            <a:r>
              <a:rPr lang="ru-RU" dirty="0" err="1"/>
              <a:t>Недотримання</a:t>
            </a:r>
            <a:r>
              <a:rPr lang="ru-RU" dirty="0"/>
              <a:t> </a:t>
            </a:r>
            <a:r>
              <a:rPr lang="ru-RU" dirty="0" err="1"/>
              <a:t>постільного</a:t>
            </a:r>
            <a:r>
              <a:rPr lang="ru-RU" dirty="0"/>
              <a:t> режиму при </a:t>
            </a:r>
            <a:r>
              <a:rPr lang="ru-RU" dirty="0" err="1"/>
              <a:t>міокардиті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привести до </a:t>
            </a:r>
            <a:r>
              <a:rPr lang="ru-RU" dirty="0" err="1"/>
              <a:t>хронічної</a:t>
            </a:r>
            <a:r>
              <a:rPr lang="ru-RU" dirty="0"/>
              <a:t> </a:t>
            </a:r>
            <a:r>
              <a:rPr lang="ru-RU" dirty="0" err="1"/>
              <a:t>серцевої</a:t>
            </a:r>
            <a:r>
              <a:rPr lang="ru-RU" dirty="0"/>
              <a:t> </a:t>
            </a:r>
            <a:r>
              <a:rPr lang="ru-RU" dirty="0" err="1"/>
              <a:t>недостатності</a:t>
            </a:r>
            <a:r>
              <a:rPr lang="ru-RU" dirty="0"/>
              <a:t>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089886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73216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ПМД при стенокардії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443841"/>
            <a:ext cx="88569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Хворого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негайно</a:t>
            </a:r>
            <a:r>
              <a:rPr lang="ru-RU" dirty="0" smtClean="0"/>
              <a:t> </a:t>
            </a:r>
            <a:r>
              <a:rPr lang="ru-RU" dirty="0" err="1" smtClean="0"/>
              <a:t>покласти</a:t>
            </a:r>
            <a:r>
              <a:rPr lang="ru-RU" dirty="0" smtClean="0"/>
              <a:t> в </a:t>
            </a:r>
            <a:r>
              <a:rPr lang="ru-RU" dirty="0" err="1" smtClean="0"/>
              <a:t>ліжко</a:t>
            </a:r>
            <a:r>
              <a:rPr lang="ru-RU" dirty="0" smtClean="0"/>
              <a:t>, </a:t>
            </a:r>
            <a:r>
              <a:rPr lang="ru-RU" dirty="0" err="1" smtClean="0"/>
              <a:t>дати</a:t>
            </a:r>
            <a:r>
              <a:rPr lang="ru-RU" dirty="0" smtClean="0"/>
              <a:t> таблетку </a:t>
            </a:r>
            <a:r>
              <a:rPr lang="ru-RU" dirty="0" err="1" smtClean="0"/>
              <a:t>нітрогліцерину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мову</a:t>
            </a:r>
            <a:r>
              <a:rPr lang="ru-RU" dirty="0" smtClean="0"/>
              <a:t>, </a:t>
            </a:r>
            <a:r>
              <a:rPr lang="ru-RU" dirty="0" err="1" smtClean="0"/>
              <a:t>повторювати</a:t>
            </a:r>
            <a:r>
              <a:rPr lang="ru-RU" dirty="0" smtClean="0"/>
              <a:t> </a:t>
            </a:r>
            <a:r>
              <a:rPr lang="ru-RU" dirty="0" err="1" smtClean="0"/>
              <a:t>прийом</a:t>
            </a:r>
            <a:r>
              <a:rPr lang="ru-RU" dirty="0" smtClean="0"/>
              <a:t> </a:t>
            </a:r>
            <a:r>
              <a:rPr lang="ru-RU" dirty="0" err="1" smtClean="0"/>
              <a:t>нітрогліцерину</a:t>
            </a:r>
            <a:r>
              <a:rPr lang="ru-RU" dirty="0" smtClean="0"/>
              <a:t> до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затихання</a:t>
            </a:r>
            <a:r>
              <a:rPr lang="ru-RU" dirty="0" smtClean="0"/>
              <a:t> </a:t>
            </a:r>
            <a:r>
              <a:rPr lang="ru-RU" dirty="0" err="1" smtClean="0"/>
              <a:t>повного</a:t>
            </a:r>
            <a:r>
              <a:rPr lang="ru-RU" dirty="0" smtClean="0"/>
              <a:t> </a:t>
            </a:r>
            <a:r>
              <a:rPr lang="ru-RU" dirty="0" err="1" smtClean="0"/>
              <a:t>зникнення</a:t>
            </a:r>
            <a:r>
              <a:rPr lang="ru-RU" dirty="0" smtClean="0"/>
              <a:t> болю. </a:t>
            </a:r>
            <a:r>
              <a:rPr lang="ru-RU" dirty="0" err="1" smtClean="0"/>
              <a:t>Додатково</a:t>
            </a:r>
            <a:r>
              <a:rPr lang="ru-RU" dirty="0" smtClean="0"/>
              <a:t>, при </a:t>
            </a:r>
            <a:r>
              <a:rPr lang="ru-RU" dirty="0" err="1" smtClean="0"/>
              <a:t>прискореному</a:t>
            </a:r>
            <a:r>
              <a:rPr lang="ru-RU" dirty="0" smtClean="0"/>
              <a:t> </a:t>
            </a:r>
            <a:r>
              <a:rPr lang="ru-RU" dirty="0" err="1" smtClean="0"/>
              <a:t>пульсі</a:t>
            </a:r>
            <a:r>
              <a:rPr lang="ru-RU" dirty="0" smtClean="0"/>
              <a:t>, </a:t>
            </a:r>
            <a:r>
              <a:rPr lang="ru-RU" dirty="0" err="1" smtClean="0"/>
              <a:t>дати</a:t>
            </a:r>
            <a:r>
              <a:rPr lang="ru-RU" dirty="0" smtClean="0"/>
              <a:t> одну таблетку </a:t>
            </a:r>
            <a:r>
              <a:rPr lang="ru-RU" dirty="0" err="1" smtClean="0"/>
              <a:t>обзидана</a:t>
            </a:r>
            <a:r>
              <a:rPr lang="ru-RU" dirty="0" smtClean="0"/>
              <a:t>. При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нітрогліцерину</a:t>
            </a:r>
            <a:r>
              <a:rPr lang="ru-RU" dirty="0" smtClean="0"/>
              <a:t>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валідол</a:t>
            </a:r>
            <a:r>
              <a:rPr lang="ru-RU" dirty="0" smtClean="0"/>
              <a:t>. Хвор показана </a:t>
            </a:r>
            <a:r>
              <a:rPr lang="ru-RU" dirty="0" err="1" smtClean="0"/>
              <a:t>госпіталізація</a:t>
            </a:r>
            <a:r>
              <a:rPr lang="ru-RU" dirty="0" smtClean="0"/>
              <a:t> </a:t>
            </a:r>
            <a:r>
              <a:rPr lang="ru-RU" dirty="0" err="1" smtClean="0"/>
              <a:t>санітарним</a:t>
            </a:r>
            <a:r>
              <a:rPr lang="ru-RU" dirty="0" smtClean="0"/>
              <a:t> транспортом.</a:t>
            </a:r>
          </a:p>
          <a:p>
            <a:endParaRPr lang="ru-RU" dirty="0" smtClean="0"/>
          </a:p>
          <a:p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пам'ятати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тривалий</a:t>
            </a:r>
            <a:r>
              <a:rPr lang="ru-RU" dirty="0" smtClean="0"/>
              <a:t> приступ </a:t>
            </a:r>
            <a:r>
              <a:rPr lang="ru-RU" dirty="0" err="1" smtClean="0"/>
              <a:t>стенокардії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привести до </a:t>
            </a:r>
            <a:r>
              <a:rPr lang="ru-RU" dirty="0" err="1" smtClean="0"/>
              <a:t>омертвляння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 </a:t>
            </a:r>
            <a:r>
              <a:rPr lang="ru-RU" dirty="0" err="1" smtClean="0"/>
              <a:t>серцевого</a:t>
            </a:r>
            <a:r>
              <a:rPr lang="ru-RU" dirty="0" smtClean="0"/>
              <a:t> </a:t>
            </a:r>
            <a:r>
              <a:rPr lang="ru-RU" dirty="0" err="1" smtClean="0"/>
              <a:t>м'яза</a:t>
            </a:r>
            <a:r>
              <a:rPr lang="ru-RU" dirty="0" smtClean="0"/>
              <a:t> - </a:t>
            </a:r>
            <a:r>
              <a:rPr lang="ru-RU" dirty="0" err="1" smtClean="0"/>
              <a:t>інфаркту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3875314"/>
            <a:ext cx="63097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ПМД при 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інфаркті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5085184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/>
              <a:t>Усередину</a:t>
            </a:r>
            <a:r>
              <a:rPr lang="ru-RU" sz="2000" dirty="0"/>
              <a:t>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прийняти</a:t>
            </a:r>
            <a:r>
              <a:rPr lang="ru-RU" sz="2000" dirty="0"/>
              <a:t> </a:t>
            </a:r>
            <a:r>
              <a:rPr lang="ru-RU" sz="2000" dirty="0" err="1"/>
              <a:t>нітрогліцерин</a:t>
            </a:r>
            <a:r>
              <a:rPr lang="ru-RU" sz="2000" dirty="0"/>
              <a:t> і </a:t>
            </a:r>
            <a:r>
              <a:rPr lang="ru-RU" sz="2000" dirty="0" err="1"/>
              <a:t>анальгін</a:t>
            </a:r>
            <a:r>
              <a:rPr lang="ru-RU" sz="2000" dirty="0"/>
              <a:t> </a:t>
            </a:r>
            <a:r>
              <a:rPr lang="ru-RU" sz="2000" dirty="0" err="1"/>
              <a:t>багаторазово</a:t>
            </a:r>
            <a:r>
              <a:rPr lang="ru-RU" sz="2000" dirty="0"/>
              <a:t>. </a:t>
            </a:r>
            <a:r>
              <a:rPr lang="ru-RU" sz="2000" dirty="0" err="1"/>
              <a:t>Корисне</a:t>
            </a:r>
            <a:r>
              <a:rPr lang="ru-RU" sz="2000" dirty="0"/>
              <a:t> </a:t>
            </a:r>
            <a:r>
              <a:rPr lang="ru-RU" sz="2000" dirty="0" err="1"/>
              <a:t>змазування</a:t>
            </a:r>
            <a:r>
              <a:rPr lang="ru-RU" sz="2000" dirty="0"/>
              <a:t> </a:t>
            </a:r>
            <a:r>
              <a:rPr lang="ru-RU" sz="2000" dirty="0" err="1"/>
              <a:t>області</a:t>
            </a:r>
            <a:r>
              <a:rPr lang="ru-RU" sz="2000" dirty="0"/>
              <a:t> </a:t>
            </a:r>
            <a:r>
              <a:rPr lang="ru-RU" sz="2000" dirty="0" err="1"/>
              <a:t>серця</a:t>
            </a:r>
            <a:r>
              <a:rPr lang="ru-RU" sz="2000" dirty="0"/>
              <a:t> </a:t>
            </a:r>
            <a:r>
              <a:rPr lang="ru-RU" sz="2000" dirty="0" err="1"/>
              <a:t>нітрогліцериновою</a:t>
            </a:r>
            <a:r>
              <a:rPr lang="ru-RU" sz="2000" dirty="0"/>
              <a:t> </a:t>
            </a:r>
            <a:r>
              <a:rPr lang="ru-RU" sz="2000" dirty="0" err="1"/>
              <a:t>маззю</a:t>
            </a:r>
            <a:r>
              <a:rPr lang="ru-RU" sz="2000" dirty="0" smtClean="0"/>
              <a:t>. Та </a:t>
            </a:r>
            <a:r>
              <a:rPr lang="ru-RU" sz="2000" dirty="0" err="1" smtClean="0"/>
              <a:t>викликати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лікаря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3496920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91" y="332656"/>
            <a:ext cx="84849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ПМД при </a:t>
            </a:r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непритомності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785324"/>
            <a:ext cx="87849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Потерпілого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негайно</a:t>
            </a:r>
            <a:r>
              <a:rPr lang="ru-RU" dirty="0" smtClean="0"/>
              <a:t> </a:t>
            </a:r>
            <a:r>
              <a:rPr lang="ru-RU" dirty="0" err="1" smtClean="0"/>
              <a:t>покласти</a:t>
            </a:r>
            <a:r>
              <a:rPr lang="ru-RU" dirty="0" smtClean="0"/>
              <a:t> з </a:t>
            </a:r>
            <a:r>
              <a:rPr lang="ru-RU" dirty="0" err="1" smtClean="0"/>
              <a:t>низько</a:t>
            </a:r>
            <a:r>
              <a:rPr lang="ru-RU" dirty="0" smtClean="0"/>
              <a:t> </a:t>
            </a:r>
            <a:r>
              <a:rPr lang="ru-RU" dirty="0" err="1" smtClean="0"/>
              <a:t>опущеною</a:t>
            </a:r>
            <a:r>
              <a:rPr lang="ru-RU" dirty="0" smtClean="0"/>
              <a:t> головою з метою </a:t>
            </a:r>
            <a:r>
              <a:rPr lang="ru-RU" dirty="0" err="1" smtClean="0"/>
              <a:t>припливу</a:t>
            </a:r>
            <a:r>
              <a:rPr lang="ru-RU" dirty="0" smtClean="0"/>
              <a:t> </a:t>
            </a:r>
            <a:r>
              <a:rPr lang="ru-RU" dirty="0" err="1" smtClean="0"/>
              <a:t>крові</a:t>
            </a:r>
            <a:r>
              <a:rPr lang="ru-RU" dirty="0" smtClean="0"/>
              <a:t> до 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розстібнути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одяг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стискує</a:t>
            </a:r>
            <a:r>
              <a:rPr lang="ru-RU" dirty="0" smtClean="0"/>
              <a:t>,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понюхати</a:t>
            </a:r>
            <a:r>
              <a:rPr lang="ru-RU" dirty="0" smtClean="0"/>
              <a:t> </a:t>
            </a:r>
            <a:r>
              <a:rPr lang="ru-RU" dirty="0" err="1" smtClean="0"/>
              <a:t>нашатирний</a:t>
            </a:r>
            <a:r>
              <a:rPr lang="ru-RU" dirty="0" smtClean="0"/>
              <a:t> спирт, </a:t>
            </a:r>
            <a:r>
              <a:rPr lang="ru-RU" dirty="0" err="1" smtClean="0"/>
              <a:t>обтерти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обприскати</a:t>
            </a:r>
            <a:r>
              <a:rPr lang="ru-RU" dirty="0" smtClean="0"/>
              <a:t> </a:t>
            </a:r>
            <a:r>
              <a:rPr lang="ru-RU" dirty="0" err="1" smtClean="0"/>
              <a:t>обличчя</a:t>
            </a:r>
            <a:r>
              <a:rPr lang="ru-RU" dirty="0" smtClean="0"/>
              <a:t> холодною водою,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приплив</a:t>
            </a:r>
            <a:r>
              <a:rPr lang="ru-RU" dirty="0" smtClean="0"/>
              <a:t> у </a:t>
            </a:r>
            <a:r>
              <a:rPr lang="ru-RU" dirty="0" err="1" smtClean="0"/>
              <a:t>приміщення</a:t>
            </a:r>
            <a:r>
              <a:rPr lang="ru-RU" dirty="0" smtClean="0"/>
              <a:t> </a:t>
            </a:r>
            <a:r>
              <a:rPr lang="ru-RU" dirty="0" err="1" smtClean="0"/>
              <a:t>свіжого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. </a:t>
            </a:r>
            <a:r>
              <a:rPr lang="ru-RU" dirty="0" err="1" smtClean="0"/>
              <a:t>Усередину</a:t>
            </a:r>
            <a:r>
              <a:rPr lang="ru-RU" dirty="0" smtClean="0"/>
              <a:t> </a:t>
            </a:r>
            <a:r>
              <a:rPr lang="ru-RU" dirty="0" err="1" smtClean="0"/>
              <a:t>дати</a:t>
            </a:r>
            <a:r>
              <a:rPr lang="ru-RU" dirty="0" smtClean="0"/>
              <a:t> 30 </a:t>
            </a:r>
            <a:r>
              <a:rPr lang="ru-RU" dirty="0" err="1" smtClean="0"/>
              <a:t>краплин</a:t>
            </a:r>
            <a:r>
              <a:rPr lang="ru-RU" dirty="0" smtClean="0"/>
              <a:t> </a:t>
            </a:r>
            <a:r>
              <a:rPr lang="ru-RU" dirty="0" err="1" smtClean="0"/>
              <a:t>кордіаміну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корвалолу</a:t>
            </a:r>
            <a:r>
              <a:rPr lang="ru-RU" dirty="0" smtClean="0"/>
              <a:t> і </a:t>
            </a:r>
            <a:r>
              <a:rPr lang="ru-RU" dirty="0" err="1" smtClean="0"/>
              <a:t>напоїти</a:t>
            </a:r>
            <a:r>
              <a:rPr lang="ru-RU" dirty="0" smtClean="0"/>
              <a:t> </a:t>
            </a:r>
            <a:r>
              <a:rPr lang="ru-RU" dirty="0" err="1" smtClean="0"/>
              <a:t>гарячим</a:t>
            </a:r>
            <a:r>
              <a:rPr lang="ru-RU" dirty="0" smtClean="0"/>
              <a:t> </a:t>
            </a:r>
            <a:r>
              <a:rPr lang="ru-RU" dirty="0" err="1" smtClean="0"/>
              <a:t>солодким</a:t>
            </a:r>
            <a:r>
              <a:rPr lang="ru-RU" dirty="0" smtClean="0"/>
              <a:t> </a:t>
            </a:r>
            <a:r>
              <a:rPr lang="ru-RU" dirty="0" err="1" smtClean="0"/>
              <a:t>чаєм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кава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Найефективнішим</a:t>
            </a:r>
            <a:r>
              <a:rPr lang="ru-RU" dirty="0" smtClean="0"/>
              <a:t> способом </a:t>
            </a:r>
            <a:r>
              <a:rPr lang="ru-RU" dirty="0" err="1" smtClean="0"/>
              <a:t>виведення</a:t>
            </a:r>
            <a:r>
              <a:rPr lang="ru-RU" dirty="0" smtClean="0"/>
              <a:t> </a:t>
            </a:r>
            <a:r>
              <a:rPr lang="ru-RU" dirty="0" err="1" smtClean="0"/>
              <a:t>потерпілого</a:t>
            </a:r>
            <a:r>
              <a:rPr lang="ru-RU" dirty="0" smtClean="0"/>
              <a:t> з </a:t>
            </a:r>
            <a:r>
              <a:rPr lang="ru-RU" dirty="0" err="1" smtClean="0"/>
              <a:t>непритомності</a:t>
            </a:r>
            <a:r>
              <a:rPr lang="ru-RU" dirty="0" smtClean="0"/>
              <a:t> є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тілу</a:t>
            </a:r>
            <a:r>
              <a:rPr lang="ru-RU" dirty="0" smtClean="0"/>
              <a:t> горизонтального </a:t>
            </a:r>
            <a:r>
              <a:rPr lang="ru-RU" dirty="0" err="1" smtClean="0"/>
              <a:t>положення</a:t>
            </a:r>
            <a:r>
              <a:rPr lang="ru-RU" dirty="0" smtClean="0"/>
              <a:t> з </a:t>
            </a:r>
            <a:r>
              <a:rPr lang="ru-RU" dirty="0" err="1" smtClean="0"/>
              <a:t>піднятими</a:t>
            </a:r>
            <a:r>
              <a:rPr lang="ru-RU" dirty="0" smtClean="0"/>
              <a:t> ногами!</a:t>
            </a:r>
          </a:p>
          <a:p>
            <a:endParaRPr lang="ru-RU" dirty="0" smtClean="0"/>
          </a:p>
          <a:p>
            <a:r>
              <a:rPr lang="ru-RU" dirty="0" err="1" smtClean="0"/>
              <a:t>Іноді</a:t>
            </a:r>
            <a:r>
              <a:rPr lang="ru-RU" dirty="0" smtClean="0"/>
              <a:t> при </a:t>
            </a:r>
            <a:r>
              <a:rPr lang="ru-RU" dirty="0" err="1" smtClean="0"/>
              <a:t>наданні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</a:t>
            </a: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  <a:r>
              <a:rPr lang="ru-RU" dirty="0" err="1" smtClean="0"/>
              <a:t>посадити</a:t>
            </a:r>
            <a:r>
              <a:rPr lang="ru-RU" dirty="0" smtClean="0"/>
              <a:t> хворого на </a:t>
            </a:r>
            <a:r>
              <a:rPr lang="ru-RU" dirty="0" err="1" smtClean="0"/>
              <a:t>стілець</a:t>
            </a:r>
            <a:r>
              <a:rPr lang="ru-RU" dirty="0" smtClean="0"/>
              <a:t>, </a:t>
            </a:r>
            <a:r>
              <a:rPr lang="ru-RU" dirty="0" err="1" smtClean="0"/>
              <a:t>напоїти</a:t>
            </a:r>
            <a:r>
              <a:rPr lang="ru-RU" dirty="0" smtClean="0"/>
              <a:t> холодною водою,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нерідко</a:t>
            </a:r>
            <a:r>
              <a:rPr lang="ru-RU" dirty="0" smtClean="0"/>
              <a:t> </a:t>
            </a:r>
            <a:r>
              <a:rPr lang="ru-RU" dirty="0" err="1" smtClean="0"/>
              <a:t>збільшує</a:t>
            </a:r>
            <a:r>
              <a:rPr lang="ru-RU" dirty="0" smtClean="0"/>
              <a:t> </a:t>
            </a:r>
            <a:r>
              <a:rPr lang="ru-RU" dirty="0" err="1" smtClean="0"/>
              <a:t>глибину</a:t>
            </a:r>
            <a:r>
              <a:rPr lang="ru-RU" dirty="0" smtClean="0"/>
              <a:t> </a:t>
            </a:r>
            <a:r>
              <a:rPr lang="ru-RU" dirty="0" err="1" smtClean="0"/>
              <a:t>непритомності</a:t>
            </a:r>
            <a:r>
              <a:rPr lang="ru-RU" dirty="0" smtClean="0"/>
              <a:t> і приводить до </a:t>
            </a:r>
            <a:r>
              <a:rPr lang="ru-RU" dirty="0" err="1" smtClean="0"/>
              <a:t>появи</a:t>
            </a:r>
            <a:r>
              <a:rPr lang="ru-RU" dirty="0" smtClean="0"/>
              <a:t> судорог.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хворий</a:t>
            </a:r>
            <a:r>
              <a:rPr lang="ru-RU" dirty="0" smtClean="0"/>
              <a:t> не приходить у себе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перерахованих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, </a:t>
            </a:r>
            <a:r>
              <a:rPr lang="ru-RU" dirty="0" err="1" smtClean="0"/>
              <a:t>негайно</a:t>
            </a:r>
            <a:r>
              <a:rPr lang="ru-RU" dirty="0" smtClean="0"/>
              <a:t> </a:t>
            </a:r>
            <a:r>
              <a:rPr lang="ru-RU" dirty="0" err="1" smtClean="0"/>
              <a:t>викликайте</a:t>
            </a:r>
            <a:r>
              <a:rPr lang="ru-RU" dirty="0" smtClean="0"/>
              <a:t> </a:t>
            </a:r>
            <a:r>
              <a:rPr lang="ru-RU" dirty="0" err="1" smtClean="0"/>
              <a:t>лікаря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322804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48680"/>
            <a:ext cx="79928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tx2"/>
                </a:solidFill>
              </a:rPr>
              <a:t>До серцево-судинної системи відносяться</a:t>
            </a:r>
            <a:r>
              <a:rPr lang="uk-UA" sz="2800" dirty="0" smtClean="0">
                <a:solidFill>
                  <a:srgbClr val="FFC000"/>
                </a:solidFill>
              </a:rPr>
              <a:t>:</a:t>
            </a:r>
          </a:p>
          <a:p>
            <a:endParaRPr lang="uk-UA" sz="2800" dirty="0" smtClean="0">
              <a:solidFill>
                <a:srgbClr val="FFC000"/>
              </a:solidFill>
            </a:endParaRPr>
          </a:p>
          <a:p>
            <a:r>
              <a:rPr lang="uk-UA" sz="2800" dirty="0" smtClean="0"/>
              <a:t>*серце</a:t>
            </a:r>
          </a:p>
          <a:p>
            <a:r>
              <a:rPr lang="uk-UA" sz="2800" dirty="0" smtClean="0"/>
              <a:t>*капіляри</a:t>
            </a:r>
          </a:p>
          <a:p>
            <a:r>
              <a:rPr lang="uk-UA" sz="2800" dirty="0" smtClean="0"/>
              <a:t>*артерії</a:t>
            </a:r>
          </a:p>
          <a:p>
            <a:r>
              <a:rPr lang="uk-UA" sz="2800" dirty="0" smtClean="0"/>
              <a:t>*вени</a:t>
            </a:r>
          </a:p>
          <a:p>
            <a:r>
              <a:rPr lang="uk-UA" sz="2800" dirty="0" smtClean="0"/>
              <a:t>*кров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778696"/>
            <a:ext cx="4580719" cy="2757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330761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06489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/>
              <a:t>Серцево-судинна</a:t>
            </a:r>
            <a:r>
              <a:rPr lang="ru-RU" sz="2000" dirty="0" smtClean="0"/>
              <a:t> система </a:t>
            </a:r>
            <a:r>
              <a:rPr lang="ru-RU" sz="2000" dirty="0" err="1" smtClean="0"/>
              <a:t>забезпечує</a:t>
            </a:r>
            <a:r>
              <a:rPr lang="ru-RU" sz="2000" dirty="0" smtClean="0"/>
              <a:t> </a:t>
            </a:r>
            <a:r>
              <a:rPr lang="ru-RU" sz="2000" dirty="0" err="1" smtClean="0"/>
              <a:t>обмін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</a:t>
            </a:r>
            <a:r>
              <a:rPr lang="ru-RU" sz="2000" dirty="0" smtClean="0"/>
              <a:t> в </a:t>
            </a:r>
            <a:r>
              <a:rPr lang="ru-RU" sz="2000" dirty="0" err="1" smtClean="0"/>
              <a:t>організмі</a:t>
            </a:r>
            <a:r>
              <a:rPr lang="ru-RU" sz="2000" dirty="0" smtClean="0"/>
              <a:t>. Вона переносить </a:t>
            </a:r>
            <a:r>
              <a:rPr lang="ru-RU" sz="2000" dirty="0" err="1" smtClean="0"/>
              <a:t>кисень</a:t>
            </a:r>
            <a:r>
              <a:rPr lang="ru-RU" sz="2000" dirty="0" smtClean="0"/>
              <a:t>, </a:t>
            </a:r>
            <a:r>
              <a:rPr lang="ru-RU" sz="2000" dirty="0" err="1" smtClean="0"/>
              <a:t>який</a:t>
            </a:r>
            <a:r>
              <a:rPr lang="ru-RU" sz="2000" dirty="0" smtClean="0"/>
              <a:t> </a:t>
            </a:r>
            <a:r>
              <a:rPr lang="ru-RU" sz="2000" dirty="0" err="1" smtClean="0"/>
              <a:t>зв'язується</a:t>
            </a:r>
            <a:r>
              <a:rPr lang="ru-RU" sz="2000" dirty="0" smtClean="0"/>
              <a:t> з </a:t>
            </a:r>
            <a:r>
              <a:rPr lang="ru-RU" sz="2000" dirty="0" err="1" smtClean="0"/>
              <a:t>гемоглобіном</a:t>
            </a:r>
            <a:r>
              <a:rPr lang="ru-RU" sz="2000" dirty="0" smtClean="0"/>
              <a:t> в </a:t>
            </a:r>
            <a:r>
              <a:rPr lang="ru-RU" sz="2000" dirty="0" err="1" smtClean="0"/>
              <a:t>легенях</a:t>
            </a:r>
            <a:r>
              <a:rPr lang="ru-RU" sz="2000" dirty="0" smtClean="0"/>
              <a:t>, </a:t>
            </a:r>
            <a:r>
              <a:rPr lang="ru-RU" sz="2000" dirty="0" err="1" smtClean="0"/>
              <a:t>гормони</a:t>
            </a:r>
            <a:r>
              <a:rPr lang="ru-RU" sz="2000" dirty="0" smtClean="0"/>
              <a:t>, </a:t>
            </a:r>
            <a:r>
              <a:rPr lang="ru-RU" sz="2000" dirty="0" err="1" smtClean="0"/>
              <a:t>медіатори</a:t>
            </a:r>
            <a:r>
              <a:rPr lang="ru-RU" sz="2000" dirty="0" smtClean="0"/>
              <a:t>, </a:t>
            </a:r>
            <a:r>
              <a:rPr lang="ru-RU" sz="2000" dirty="0" err="1" smtClean="0"/>
              <a:t>виводить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продукти</a:t>
            </a:r>
            <a:r>
              <a:rPr lang="ru-RU" sz="2000" dirty="0" smtClean="0"/>
              <a:t> </a:t>
            </a:r>
            <a:r>
              <a:rPr lang="ru-RU" sz="2000" dirty="0" err="1" smtClean="0"/>
              <a:t>обміну</a:t>
            </a:r>
            <a:r>
              <a:rPr lang="ru-RU" sz="2000" dirty="0" smtClean="0"/>
              <a:t> — </a:t>
            </a:r>
            <a:r>
              <a:rPr lang="ru-RU" sz="2000" dirty="0" err="1" smtClean="0"/>
              <a:t>вуглекислий</a:t>
            </a:r>
            <a:r>
              <a:rPr lang="ru-RU" sz="2000" dirty="0" smtClean="0"/>
              <a:t> газ, </a:t>
            </a:r>
            <a:r>
              <a:rPr lang="ru-RU" sz="2000" dirty="0" err="1" smtClean="0"/>
              <a:t>водні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розчини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азотистих</a:t>
            </a:r>
            <a:r>
              <a:rPr lang="ru-RU" sz="2000" dirty="0" smtClean="0"/>
              <a:t> </a:t>
            </a:r>
            <a:r>
              <a:rPr lang="ru-RU" sz="2000" dirty="0" err="1" smtClean="0"/>
              <a:t>шлаків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нирки</a:t>
            </a:r>
            <a:r>
              <a:rPr lang="ru-RU" sz="2000" dirty="0" smtClean="0"/>
              <a:t>. Тому </a:t>
            </a:r>
            <a:r>
              <a:rPr lang="ru-RU" sz="2000" dirty="0" err="1" smtClean="0"/>
              <a:t>ця</a:t>
            </a:r>
            <a:r>
              <a:rPr lang="ru-RU" sz="2000" dirty="0" smtClean="0"/>
              <a:t> система </a:t>
            </a:r>
            <a:r>
              <a:rPr lang="ru-RU" sz="2000" dirty="0" err="1" smtClean="0"/>
              <a:t>дуже</a:t>
            </a:r>
            <a:r>
              <a:rPr lang="ru-RU" sz="2000" dirty="0" smtClean="0"/>
              <a:t> </a:t>
            </a:r>
            <a:r>
              <a:rPr lang="ru-RU" sz="2000" dirty="0" err="1" smtClean="0"/>
              <a:t>важлива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нашого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організму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492896"/>
            <a:ext cx="2317031" cy="40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35721"/>
            <a:ext cx="3657858" cy="2022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7688092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8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chemeClr val="tx2"/>
                </a:solidFill>
              </a:rPr>
              <a:t>Серцеві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</a:rPr>
              <a:t>хвороби</a:t>
            </a:r>
            <a:r>
              <a:rPr lang="ru-RU" sz="2800" dirty="0" smtClean="0">
                <a:solidFill>
                  <a:schemeClr val="tx2"/>
                </a:solidFill>
              </a:rPr>
              <a:t>  </a:t>
            </a:r>
            <a:r>
              <a:rPr lang="ru-RU" sz="2800" dirty="0" smtClean="0"/>
              <a:t>— </a:t>
            </a:r>
            <a:r>
              <a:rPr lang="ru-RU" sz="2800" dirty="0" err="1" smtClean="0"/>
              <a:t>це</a:t>
            </a:r>
            <a:r>
              <a:rPr lang="ru-RU" sz="2800" dirty="0" smtClean="0"/>
              <a:t> </a:t>
            </a:r>
            <a:r>
              <a:rPr lang="ru-RU" sz="2800" dirty="0" err="1" smtClean="0"/>
              <a:t>цілий</a:t>
            </a:r>
            <a:r>
              <a:rPr lang="ru-RU" sz="2800" dirty="0" smtClean="0"/>
              <a:t> ряд </a:t>
            </a:r>
            <a:r>
              <a:rPr lang="ru-RU" sz="2800" dirty="0" err="1" smtClean="0"/>
              <a:t>різних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захворювань</a:t>
            </a:r>
            <a:r>
              <a:rPr lang="ru-RU" sz="2800" dirty="0" smtClean="0"/>
              <a:t>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вражають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серце</a:t>
            </a:r>
            <a:r>
              <a:rPr lang="ru-RU" sz="2800" dirty="0" smtClean="0"/>
              <a:t> та </a:t>
            </a:r>
            <a:r>
              <a:rPr lang="ru-RU" sz="2800" dirty="0" err="1" smtClean="0"/>
              <a:t>серцево-судинну</a:t>
            </a:r>
            <a:r>
              <a:rPr lang="ru-RU" sz="2800" dirty="0" smtClean="0"/>
              <a:t> систему.</a:t>
            </a:r>
            <a:endParaRPr lang="ru-RU" sz="2800" dirty="0"/>
          </a:p>
        </p:txBody>
      </p:sp>
      <p:pic>
        <p:nvPicPr>
          <p:cNvPr id="3" name="Сердечные заболевания- предупреждение и профилактика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267744" y="2708920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476687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 fullScrn="1"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3627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ПРИЧИНИ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613517"/>
            <a:ext cx="6768752" cy="43088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 smtClean="0"/>
              <a:t>*</a:t>
            </a:r>
            <a:r>
              <a:rPr lang="ru-RU" sz="2200" dirty="0" err="1" smtClean="0"/>
              <a:t>Підвищений</a:t>
            </a:r>
            <a:r>
              <a:rPr lang="ru-RU" sz="2200" dirty="0" smtClean="0"/>
              <a:t> </a:t>
            </a:r>
            <a:r>
              <a:rPr lang="ru-RU" sz="2200" dirty="0" err="1" smtClean="0"/>
              <a:t>артеріальний</a:t>
            </a:r>
            <a:r>
              <a:rPr lang="ru-RU" sz="2200" dirty="0" smtClean="0"/>
              <a:t> </a:t>
            </a:r>
            <a:r>
              <a:rPr lang="ru-RU" sz="2200" dirty="0" err="1" smtClean="0"/>
              <a:t>тиск</a:t>
            </a:r>
            <a:r>
              <a:rPr lang="ru-RU" sz="2200" dirty="0" smtClean="0"/>
              <a:t>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472" y="2312992"/>
            <a:ext cx="6768752" cy="43088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 smtClean="0"/>
              <a:t>*</a:t>
            </a:r>
            <a:r>
              <a:rPr lang="ru-RU" sz="2200" dirty="0" err="1" smtClean="0"/>
              <a:t>Порушення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ліпідного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обміну</a:t>
            </a:r>
            <a:r>
              <a:rPr lang="ru-RU" sz="2200" dirty="0" smtClean="0"/>
              <a:t>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472" y="2943124"/>
            <a:ext cx="6749280" cy="43088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 smtClean="0"/>
              <a:t>*</a:t>
            </a:r>
            <a:r>
              <a:rPr lang="ru-RU" sz="2200" dirty="0" err="1" smtClean="0"/>
              <a:t>Надлишкова</a:t>
            </a:r>
            <a:r>
              <a:rPr lang="ru-RU" sz="2200" dirty="0" smtClean="0"/>
              <a:t> </a:t>
            </a:r>
            <a:r>
              <a:rPr lang="ru-RU" sz="2200" dirty="0" err="1" smtClean="0"/>
              <a:t>маса</a:t>
            </a:r>
            <a:r>
              <a:rPr lang="ru-RU" sz="2200" dirty="0" smtClean="0"/>
              <a:t> </a:t>
            </a:r>
            <a:r>
              <a:rPr lang="ru-RU" sz="2200" dirty="0" err="1" smtClean="0"/>
              <a:t>тіла</a:t>
            </a:r>
            <a:r>
              <a:rPr lang="ru-RU" sz="2200" dirty="0" smtClean="0"/>
              <a:t>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472" y="3573016"/>
            <a:ext cx="6749280" cy="17851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 smtClean="0"/>
              <a:t>*Нездоровий </a:t>
            </a:r>
            <a:r>
              <a:rPr lang="ru-RU" sz="2200" dirty="0" err="1" smtClean="0"/>
              <a:t>спосіб</a:t>
            </a:r>
            <a:r>
              <a:rPr lang="ru-RU" sz="2200" dirty="0" smtClean="0"/>
              <a:t> </a:t>
            </a:r>
            <a:r>
              <a:rPr lang="ru-RU" sz="2200" dirty="0" err="1" smtClean="0"/>
              <a:t>життя</a:t>
            </a:r>
            <a:r>
              <a:rPr lang="ru-RU" sz="2200" dirty="0" smtClean="0"/>
              <a:t>:</a:t>
            </a:r>
          </a:p>
          <a:p>
            <a:r>
              <a:rPr lang="ru-RU" sz="2200" dirty="0" smtClean="0"/>
              <a:t>А)</a:t>
            </a:r>
            <a:r>
              <a:rPr lang="ru-RU" sz="2200" dirty="0" err="1" smtClean="0"/>
              <a:t>Тютюнопаління</a:t>
            </a:r>
            <a:r>
              <a:rPr lang="ru-RU" sz="2200" dirty="0" smtClean="0"/>
              <a:t>;</a:t>
            </a:r>
          </a:p>
          <a:p>
            <a:r>
              <a:rPr lang="ru-RU" sz="2200" dirty="0" smtClean="0"/>
              <a:t>Б)</a:t>
            </a:r>
            <a:r>
              <a:rPr lang="ru-RU" sz="2200" dirty="0" err="1" smtClean="0"/>
              <a:t>Нераціональне</a:t>
            </a:r>
            <a:r>
              <a:rPr lang="ru-RU" sz="2200" dirty="0" smtClean="0"/>
              <a:t> </a:t>
            </a:r>
            <a:r>
              <a:rPr lang="ru-RU" sz="2200" dirty="0" err="1" smtClean="0"/>
              <a:t>харчування</a:t>
            </a:r>
            <a:r>
              <a:rPr lang="ru-RU" sz="2200" dirty="0" smtClean="0"/>
              <a:t>;</a:t>
            </a:r>
          </a:p>
          <a:p>
            <a:r>
              <a:rPr lang="ru-RU" sz="2200" dirty="0" smtClean="0"/>
              <a:t>В)</a:t>
            </a:r>
            <a:r>
              <a:rPr lang="ru-RU" sz="2200" dirty="0" err="1" smtClean="0"/>
              <a:t>Зловживання</a:t>
            </a:r>
            <a:r>
              <a:rPr lang="ru-RU" sz="2200" dirty="0" smtClean="0"/>
              <a:t> алкоголем;</a:t>
            </a:r>
          </a:p>
          <a:p>
            <a:r>
              <a:rPr lang="ru-RU" sz="2200" dirty="0" smtClean="0"/>
              <a:t>Г)</a:t>
            </a:r>
            <a:r>
              <a:rPr lang="ru-RU" sz="2200" dirty="0" err="1" smtClean="0"/>
              <a:t>Недостатня</a:t>
            </a:r>
            <a:r>
              <a:rPr lang="ru-RU" sz="2200" dirty="0" smtClean="0"/>
              <a:t> </a:t>
            </a:r>
            <a:r>
              <a:rPr lang="ru-RU" sz="2200" dirty="0" err="1" smtClean="0"/>
              <a:t>фізична</a:t>
            </a:r>
            <a:r>
              <a:rPr lang="ru-RU" sz="2200" dirty="0" smtClean="0"/>
              <a:t> </a:t>
            </a:r>
            <a:r>
              <a:rPr lang="ru-RU" sz="2200" dirty="0" err="1" smtClean="0"/>
              <a:t>активність</a:t>
            </a:r>
            <a:r>
              <a:rPr lang="ru-RU" sz="2200" dirty="0" smtClean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5517232"/>
            <a:ext cx="6768752" cy="110799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 smtClean="0"/>
              <a:t>*</a:t>
            </a:r>
            <a:r>
              <a:rPr lang="ru-RU" sz="2200" dirty="0" err="1" smtClean="0"/>
              <a:t>Шкідливі</a:t>
            </a:r>
            <a:r>
              <a:rPr lang="ru-RU" sz="2200" dirty="0" smtClean="0"/>
              <a:t> </a:t>
            </a:r>
            <a:r>
              <a:rPr lang="ru-RU" sz="2200" dirty="0" err="1" smtClean="0"/>
              <a:t>фактори</a:t>
            </a:r>
            <a:r>
              <a:rPr lang="ru-RU" sz="2200" dirty="0" smtClean="0"/>
              <a:t>:</a:t>
            </a:r>
          </a:p>
          <a:p>
            <a:r>
              <a:rPr lang="ru-RU" sz="2200" dirty="0" smtClean="0"/>
              <a:t>А)</a:t>
            </a:r>
            <a:r>
              <a:rPr lang="ru-RU" sz="2200" dirty="0" err="1" smtClean="0"/>
              <a:t>Психоемоційні</a:t>
            </a:r>
            <a:r>
              <a:rPr lang="ru-RU" sz="2200" dirty="0" smtClean="0"/>
              <a:t> </a:t>
            </a:r>
            <a:r>
              <a:rPr lang="ru-RU" sz="2200" dirty="0" err="1" smtClean="0"/>
              <a:t>перевантаження</a:t>
            </a:r>
            <a:r>
              <a:rPr lang="ru-RU" sz="2200" dirty="0" smtClean="0"/>
              <a:t>;</a:t>
            </a:r>
          </a:p>
          <a:p>
            <a:r>
              <a:rPr lang="ru-RU" sz="2200" dirty="0" smtClean="0"/>
              <a:t>Б)</a:t>
            </a:r>
            <a:r>
              <a:rPr lang="ru-RU" sz="2200" dirty="0" err="1" smtClean="0"/>
              <a:t>Шкідливе</a:t>
            </a:r>
            <a:r>
              <a:rPr lang="ru-RU" sz="2200" dirty="0" smtClean="0"/>
              <a:t> </a:t>
            </a:r>
            <a:r>
              <a:rPr lang="ru-RU" sz="2200" dirty="0" err="1" smtClean="0"/>
              <a:t>довкілля</a:t>
            </a:r>
            <a:r>
              <a:rPr lang="ru-RU" sz="2200" dirty="0" smtClean="0"/>
              <a:t> на </a:t>
            </a:r>
            <a:r>
              <a:rPr lang="ru-RU" sz="2200" dirty="0" err="1" smtClean="0"/>
              <a:t>виробництві</a:t>
            </a:r>
            <a:r>
              <a:rPr lang="ru-RU" sz="2200" dirty="0" smtClean="0"/>
              <a:t> та в </a:t>
            </a:r>
            <a:r>
              <a:rPr lang="ru-RU" sz="2200" dirty="0" err="1" smtClean="0"/>
              <a:t>побуті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9096047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48680"/>
            <a:ext cx="31876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Хвороби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229" y="1988840"/>
            <a:ext cx="4572000" cy="39703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spAutoFit/>
          </a:bodyPr>
          <a:lstStyle/>
          <a:p>
            <a:r>
              <a:rPr lang="ru-RU" sz="2800" dirty="0" smtClean="0"/>
              <a:t>Атеросклероз</a:t>
            </a:r>
          </a:p>
          <a:p>
            <a:endParaRPr lang="uk-UA" sz="2800" dirty="0" smtClean="0"/>
          </a:p>
          <a:p>
            <a:r>
              <a:rPr lang="ru-RU" sz="2800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Інфаркт</a:t>
            </a:r>
            <a:r>
              <a:rPr lang="ru-RU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міокарда</a:t>
            </a:r>
            <a:endParaRPr lang="ru-RU" sz="2800" dirty="0" smtClean="0"/>
          </a:p>
          <a:p>
            <a:endParaRPr lang="uk-UA" sz="28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Аритмії серця</a:t>
            </a:r>
            <a:endParaRPr lang="uk-UA" sz="2800" dirty="0" smtClean="0"/>
          </a:p>
          <a:p>
            <a:endParaRPr lang="uk-UA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uk-UA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Ішемічна хвороба серця</a:t>
            </a:r>
          </a:p>
          <a:p>
            <a:endParaRPr lang="uk-UA" sz="2800" dirty="0" smtClean="0">
              <a:solidFill>
                <a:schemeClr val="tx2"/>
              </a:solidFill>
            </a:endParaRPr>
          </a:p>
          <a:p>
            <a:r>
              <a:rPr lang="uk-UA" sz="2800" dirty="0" smtClean="0">
                <a:solidFill>
                  <a:schemeClr val="tx2"/>
                </a:solidFill>
              </a:rPr>
              <a:t>Гіпертонічна хвороба</a:t>
            </a:r>
            <a:endParaRPr lang="uk-UA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224" y="2853754"/>
            <a:ext cx="2201739" cy="1893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273911"/>
            <a:ext cx="2035505" cy="1524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773754"/>
            <a:ext cx="2114268" cy="169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733522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59" y="1268760"/>
            <a:ext cx="9001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 smtClean="0">
                <a:solidFill>
                  <a:schemeClr val="tx2"/>
                </a:solidFill>
              </a:rPr>
              <a:t>Атеросклеро́з — хронічне захворювання, що уражає переважно великі артеріальні судини; здебільшого спостерігається у людей похилого віку.</a:t>
            </a:r>
            <a:endParaRPr lang="uk-UA" sz="2000" dirty="0" smtClean="0">
              <a:solidFill>
                <a:schemeClr val="tx2"/>
              </a:solidFill>
            </a:endParaRPr>
          </a:p>
          <a:p>
            <a:endParaRPr lang="uk-UA" sz="2000" dirty="0">
              <a:solidFill>
                <a:schemeClr val="tx2"/>
              </a:solidFill>
            </a:endParaRPr>
          </a:p>
          <a:p>
            <a:endParaRPr lang="vi-VN" sz="2000" dirty="0" smtClean="0">
              <a:solidFill>
                <a:schemeClr val="tx2"/>
              </a:solidFill>
            </a:endParaRPr>
          </a:p>
          <a:p>
            <a:r>
              <a:rPr lang="vi-VN" sz="2000" dirty="0" smtClean="0"/>
              <a:t>Атеросклероз характеризується ущільненням артеріальної стінки за рахунок розростання сполучної тканини через відкладення жовтої жирової речовини на поверхні стінок артерій, утворенням «атеросклеротичних бляшок». Потік крові зменшується і збільшується кров'яний тиск, що може привести до інфаркту, інсульту та деяких інших захворювань у середньому і літньому віці.</a:t>
            </a:r>
            <a:endParaRPr lang="ru-RU" sz="2000" dirty="0"/>
          </a:p>
        </p:txBody>
      </p:sp>
      <p:pic>
        <p:nvPicPr>
          <p:cNvPr id="3" name="Атеросклероз. Образование атеросклеротической бляшки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483768" y="4319718"/>
            <a:ext cx="3384376" cy="25382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585638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 fullScrn="1"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412776"/>
            <a:ext cx="8892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chemeClr val="tx2"/>
                </a:solidFill>
              </a:rPr>
              <a:t>Гострий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інфаркт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міокарда</a:t>
            </a:r>
            <a:r>
              <a:rPr lang="ru-RU" sz="2000" dirty="0" smtClean="0">
                <a:solidFill>
                  <a:schemeClr val="tx2"/>
                </a:solidFill>
              </a:rPr>
              <a:t> — </a:t>
            </a:r>
            <a:r>
              <a:rPr lang="ru-RU" sz="2000" dirty="0" err="1" smtClean="0">
                <a:solidFill>
                  <a:schemeClr val="tx2"/>
                </a:solidFill>
              </a:rPr>
              <a:t>крайня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ступінь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ішемічної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хвороби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серця</a:t>
            </a:r>
            <a:r>
              <a:rPr lang="ru-RU" sz="2000" dirty="0" smtClean="0">
                <a:solidFill>
                  <a:schemeClr val="tx2"/>
                </a:solidFill>
              </a:rPr>
              <a:t>, яка </a:t>
            </a:r>
            <a:r>
              <a:rPr lang="ru-RU" sz="2000" dirty="0" err="1" smtClean="0">
                <a:solidFill>
                  <a:schemeClr val="tx2"/>
                </a:solidFill>
              </a:rPr>
              <a:t>характеризується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розвитком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ішемічного</a:t>
            </a:r>
            <a:r>
              <a:rPr lang="ru-RU" sz="2000" dirty="0" smtClean="0">
                <a:solidFill>
                  <a:schemeClr val="tx2"/>
                </a:solidFill>
              </a:rPr>
              <a:t> некрозу </a:t>
            </a:r>
            <a:r>
              <a:rPr lang="ru-RU" sz="2000" dirty="0" err="1" smtClean="0">
                <a:solidFill>
                  <a:schemeClr val="tx2"/>
                </a:solidFill>
              </a:rPr>
              <a:t>ділянки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міокарда</a:t>
            </a:r>
            <a:r>
              <a:rPr lang="ru-RU" sz="2000" dirty="0" smtClean="0">
                <a:solidFill>
                  <a:schemeClr val="tx2"/>
                </a:solidFill>
              </a:rPr>
              <a:t>, </a:t>
            </a:r>
            <a:r>
              <a:rPr lang="ru-RU" sz="2000" dirty="0" err="1" smtClean="0">
                <a:solidFill>
                  <a:schemeClr val="tx2"/>
                </a:solidFill>
              </a:rPr>
              <a:t>що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виник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внаслідок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абсолютної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або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відносної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недостатності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кровопостачання</a:t>
            </a:r>
            <a:r>
              <a:rPr lang="ru-RU" sz="2000" dirty="0" smtClean="0">
                <a:solidFill>
                  <a:schemeClr val="tx2"/>
                </a:solidFill>
              </a:rPr>
              <a:t> у </a:t>
            </a:r>
            <a:r>
              <a:rPr lang="ru-RU" sz="2000" dirty="0" err="1" smtClean="0">
                <a:solidFill>
                  <a:schemeClr val="tx2"/>
                </a:solidFill>
              </a:rPr>
              <a:t>цій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ділянці</a:t>
            </a:r>
            <a:r>
              <a:rPr lang="ru-RU" sz="2000" dirty="0" smtClean="0"/>
              <a:t>.</a:t>
            </a:r>
          </a:p>
          <a:p>
            <a:endParaRPr lang="uk-UA" sz="2000" dirty="0"/>
          </a:p>
          <a:p>
            <a:endParaRPr lang="ru-RU" sz="2000" dirty="0" smtClean="0"/>
          </a:p>
          <a:p>
            <a:r>
              <a:rPr lang="ru-RU" sz="2000" dirty="0" err="1" smtClean="0"/>
              <a:t>Щорічно</a:t>
            </a:r>
            <a:r>
              <a:rPr lang="ru-RU" sz="2000" dirty="0" smtClean="0"/>
              <a:t> в США </a:t>
            </a:r>
            <a:r>
              <a:rPr lang="ru-RU" sz="2000" dirty="0" err="1" smtClean="0"/>
              <a:t>реєструється</a:t>
            </a:r>
            <a:r>
              <a:rPr lang="ru-RU" sz="2000" dirty="0" smtClean="0"/>
              <a:t> 800 000 людей з </a:t>
            </a:r>
            <a:r>
              <a:rPr lang="ru-RU" sz="2000" dirty="0" err="1" smtClean="0"/>
              <a:t>гострим</a:t>
            </a:r>
            <a:r>
              <a:rPr lang="ru-RU" sz="2000" dirty="0" smtClean="0"/>
              <a:t> </a:t>
            </a:r>
            <a:r>
              <a:rPr lang="ru-RU" sz="2000" dirty="0" err="1" smtClean="0"/>
              <a:t>інфарктом</a:t>
            </a:r>
            <a:r>
              <a:rPr lang="ru-RU" sz="2000" dirty="0" smtClean="0"/>
              <a:t> </a:t>
            </a:r>
            <a:r>
              <a:rPr lang="ru-RU" sz="2000" dirty="0" err="1" smtClean="0"/>
              <a:t>міокарда</a:t>
            </a:r>
            <a:r>
              <a:rPr lang="ru-RU" sz="2000" dirty="0" smtClean="0"/>
              <a:t>, з </a:t>
            </a:r>
            <a:r>
              <a:rPr lang="ru-RU" sz="2000" dirty="0" err="1" smtClean="0"/>
              <a:t>яких</a:t>
            </a:r>
            <a:r>
              <a:rPr lang="ru-RU" sz="2000" dirty="0" smtClean="0"/>
              <a:t> 213 000 </a:t>
            </a:r>
            <a:r>
              <a:rPr lang="ru-RU" sz="2000" dirty="0" err="1" smtClean="0"/>
              <a:t>помирають</a:t>
            </a:r>
            <a:r>
              <a:rPr lang="ru-RU" sz="2000" dirty="0" smtClean="0"/>
              <a:t>. У </a:t>
            </a:r>
            <a:r>
              <a:rPr lang="ru-RU" sz="2000" dirty="0" err="1" smtClean="0"/>
              <a:t>більшості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випадків</a:t>
            </a:r>
            <a:r>
              <a:rPr lang="ru-RU" sz="2000" dirty="0" smtClean="0"/>
              <a:t> причиною </a:t>
            </a:r>
            <a:r>
              <a:rPr lang="ru-RU" sz="2000" dirty="0" err="1" smtClean="0"/>
              <a:t>ранньої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смертності</a:t>
            </a:r>
            <a:r>
              <a:rPr lang="ru-RU" sz="2000" dirty="0" smtClean="0"/>
              <a:t> при </a:t>
            </a:r>
            <a:r>
              <a:rPr lang="ru-RU" sz="2000" dirty="0" err="1" smtClean="0"/>
              <a:t>гострому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інфаркті</a:t>
            </a:r>
            <a:r>
              <a:rPr lang="ru-RU" sz="2000" dirty="0" smtClean="0"/>
              <a:t> </a:t>
            </a:r>
            <a:r>
              <a:rPr lang="ru-RU" sz="2000" dirty="0" err="1" smtClean="0"/>
              <a:t>міокарда</a:t>
            </a:r>
            <a:r>
              <a:rPr lang="ru-RU" sz="2000" dirty="0" smtClean="0"/>
              <a:t> є </a:t>
            </a:r>
            <a:r>
              <a:rPr lang="ru-RU" sz="2000" dirty="0" err="1" smtClean="0"/>
              <a:t>шлуночкові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аритмії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3" name="Инфаркт миокарда-почему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627784" y="4653136"/>
            <a:ext cx="3719736" cy="209235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476270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 fullScrn="1"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052736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У 2007 </a:t>
            </a:r>
            <a:r>
              <a:rPr lang="ru-RU" dirty="0" err="1" smtClean="0"/>
              <a:t>році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— </a:t>
            </a:r>
            <a:r>
              <a:rPr lang="ru-RU" dirty="0" err="1" smtClean="0"/>
              <a:t>провідна</a:t>
            </a:r>
            <a:r>
              <a:rPr lang="ru-RU" dirty="0" smtClean="0"/>
              <a:t> причина </a:t>
            </a:r>
            <a:r>
              <a:rPr lang="ru-RU" dirty="0" err="1" smtClean="0"/>
              <a:t>смерті</a:t>
            </a:r>
            <a:r>
              <a:rPr lang="ru-RU" dirty="0" smtClean="0"/>
              <a:t> в </a:t>
            </a:r>
            <a:r>
              <a:rPr lang="ru-RU" dirty="0" err="1" smtClean="0"/>
              <a:t>Сполучених</a:t>
            </a:r>
            <a:r>
              <a:rPr lang="ru-RU" dirty="0" smtClean="0"/>
              <a:t> Штатах, </a:t>
            </a:r>
            <a:r>
              <a:rPr lang="ru-RU" dirty="0" err="1" smtClean="0"/>
              <a:t>Англії</a:t>
            </a:r>
            <a:r>
              <a:rPr lang="ru-RU" dirty="0" smtClean="0"/>
              <a:t>, </a:t>
            </a:r>
            <a:r>
              <a:rPr lang="ru-RU" dirty="0" err="1" smtClean="0"/>
              <a:t>Канаді</a:t>
            </a:r>
            <a:r>
              <a:rPr lang="ru-RU" dirty="0" smtClean="0"/>
              <a:t> і </a:t>
            </a:r>
            <a:r>
              <a:rPr lang="ru-RU" dirty="0" err="1" smtClean="0"/>
              <a:t>Уельсі</a:t>
            </a:r>
            <a:r>
              <a:rPr lang="ru-RU" dirty="0" smtClean="0"/>
              <a:t>. Лише </a:t>
            </a:r>
            <a:r>
              <a:rPr lang="ru-RU" dirty="0" err="1" smtClean="0"/>
              <a:t>тільки</a:t>
            </a:r>
            <a:r>
              <a:rPr lang="ru-RU" dirty="0" smtClean="0"/>
              <a:t> у </a:t>
            </a:r>
            <a:r>
              <a:rPr lang="ru-RU" dirty="0" err="1" smtClean="0"/>
              <a:t>Сполучених</a:t>
            </a:r>
            <a:r>
              <a:rPr lang="ru-RU" dirty="0" smtClean="0"/>
              <a:t> Штатах вони </a:t>
            </a:r>
            <a:r>
              <a:rPr lang="ru-RU" dirty="0" err="1" smtClean="0"/>
              <a:t>вбивають</a:t>
            </a:r>
            <a:r>
              <a:rPr lang="ru-RU" dirty="0" smtClean="0"/>
              <a:t> одну особу </a:t>
            </a:r>
            <a:r>
              <a:rPr lang="ru-RU" dirty="0" err="1" smtClean="0"/>
              <a:t>кожні</a:t>
            </a:r>
            <a:r>
              <a:rPr lang="ru-RU" dirty="0" smtClean="0"/>
              <a:t> 34 </a:t>
            </a:r>
            <a:r>
              <a:rPr lang="ru-RU" dirty="0" err="1" smtClean="0"/>
              <a:t>секунди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Щорічно</a:t>
            </a:r>
            <a:r>
              <a:rPr lang="ru-RU" dirty="0" smtClean="0"/>
              <a:t>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виявляється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2 млн. </a:t>
            </a:r>
            <a:r>
              <a:rPr lang="ru-RU" dirty="0" err="1" smtClean="0"/>
              <a:t>хворих</a:t>
            </a:r>
            <a:r>
              <a:rPr lang="ru-RU" dirty="0" smtClean="0"/>
              <a:t> з </a:t>
            </a:r>
            <a:r>
              <a:rPr lang="ru-RU" dirty="0" err="1" smtClean="0"/>
              <a:t>цією</a:t>
            </a:r>
            <a:r>
              <a:rPr lang="ru-RU" dirty="0" smtClean="0"/>
              <a:t> </a:t>
            </a:r>
            <a:r>
              <a:rPr lang="ru-RU" dirty="0" err="1" smtClean="0"/>
              <a:t>патологією</a:t>
            </a:r>
            <a:r>
              <a:rPr lang="ru-RU" dirty="0" smtClean="0"/>
              <a:t>. </a:t>
            </a:r>
            <a:r>
              <a:rPr lang="ru-RU" dirty="0" err="1" smtClean="0"/>
              <a:t>Смертність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хвороб </a:t>
            </a:r>
            <a:r>
              <a:rPr lang="ru-RU" dirty="0" err="1" smtClean="0"/>
              <a:t>серця</a:t>
            </a:r>
            <a:r>
              <a:rPr lang="ru-RU" dirty="0" smtClean="0"/>
              <a:t> та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кровообігу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перше </a:t>
            </a:r>
            <a:r>
              <a:rPr lang="ru-RU" dirty="0" err="1" smtClean="0"/>
              <a:t>місце</a:t>
            </a:r>
            <a:r>
              <a:rPr lang="ru-RU" dirty="0" smtClean="0"/>
              <a:t> і у 2-4 рази </a:t>
            </a:r>
            <a:r>
              <a:rPr lang="ru-RU" dirty="0" err="1" smtClean="0"/>
              <a:t>вища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у </a:t>
            </a:r>
            <a:r>
              <a:rPr lang="ru-RU" dirty="0" err="1" smtClean="0"/>
              <a:t>країнах</a:t>
            </a:r>
            <a:r>
              <a:rPr lang="ru-RU" dirty="0" smtClean="0"/>
              <a:t> ЄС та </a:t>
            </a:r>
            <a:r>
              <a:rPr lang="ru-RU" dirty="0" err="1" smtClean="0"/>
              <a:t>світу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Захворювання</a:t>
            </a:r>
            <a:r>
              <a:rPr lang="ru-RU" dirty="0" smtClean="0"/>
              <a:t> </a:t>
            </a:r>
            <a:r>
              <a:rPr lang="ru-RU" dirty="0" err="1" smtClean="0"/>
              <a:t>серця</a:t>
            </a:r>
            <a:r>
              <a:rPr lang="ru-RU" dirty="0" smtClean="0"/>
              <a:t> належать до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і </a:t>
            </a:r>
            <a:r>
              <a:rPr lang="ru-RU" dirty="0" err="1" smtClean="0"/>
              <a:t>життєвозагрозливих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. У 2004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зареєстровано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10 млн </a:t>
            </a:r>
            <a:r>
              <a:rPr lang="ru-RU" dirty="0" err="1" smtClean="0"/>
              <a:t>хворих</a:t>
            </a:r>
            <a:r>
              <a:rPr lang="ru-RU" dirty="0" smtClean="0"/>
              <a:t> на </a:t>
            </a:r>
            <a:r>
              <a:rPr lang="ru-RU" dirty="0" err="1" smtClean="0"/>
              <a:t>гіпертонічну</a:t>
            </a:r>
            <a:r>
              <a:rPr lang="ru-RU" dirty="0" smtClean="0"/>
              <a:t> хворобу, 7,6 млн. </a:t>
            </a:r>
            <a:r>
              <a:rPr lang="ru-RU" dirty="0" err="1" smtClean="0"/>
              <a:t>хворих</a:t>
            </a:r>
            <a:r>
              <a:rPr lang="ru-RU" dirty="0" smtClean="0"/>
              <a:t> — на </a:t>
            </a:r>
            <a:r>
              <a:rPr lang="ru-RU" dirty="0" err="1" smtClean="0"/>
              <a:t>ішемічну</a:t>
            </a:r>
            <a:r>
              <a:rPr lang="ru-RU" dirty="0" smtClean="0"/>
              <a:t> хворобу </a:t>
            </a:r>
            <a:r>
              <a:rPr lang="ru-RU" dirty="0" err="1" smtClean="0"/>
              <a:t>серця</a:t>
            </a:r>
            <a:r>
              <a:rPr lang="ru-RU" dirty="0" smtClean="0"/>
              <a:t> і </a:t>
            </a:r>
            <a:r>
              <a:rPr lang="ru-RU" dirty="0" err="1" smtClean="0"/>
              <a:t>майже</a:t>
            </a:r>
            <a:r>
              <a:rPr lang="ru-RU" dirty="0" smtClean="0"/>
              <a:t> 3 млн. </a:t>
            </a:r>
            <a:r>
              <a:rPr lang="ru-RU" dirty="0" err="1" smtClean="0"/>
              <a:t>осіб</a:t>
            </a:r>
            <a:r>
              <a:rPr lang="ru-RU" dirty="0" smtClean="0"/>
              <a:t> — з </a:t>
            </a:r>
            <a:r>
              <a:rPr lang="ru-RU" dirty="0" err="1" smtClean="0"/>
              <a:t>цереброваскулярними</a:t>
            </a:r>
            <a:r>
              <a:rPr lang="ru-RU" dirty="0" smtClean="0"/>
              <a:t> </a:t>
            </a:r>
            <a:r>
              <a:rPr lang="ru-RU" dirty="0" err="1" smtClean="0"/>
              <a:t>захворюваннями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583248"/>
            <a:ext cx="2880320" cy="401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152706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108</TotalTime>
  <Words>743</Words>
  <Application>Microsoft Office PowerPoint</Application>
  <PresentationFormat>Экран (4:3)</PresentationFormat>
  <Paragraphs>66</Paragraphs>
  <Slides>14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Перспектива</vt:lpstr>
      <vt:lpstr>Серцево-судинні захворювання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Серцево-судинні захворювання</dc:title>
  <dc:creator>лариса</dc:creator>
  <cp:lastModifiedBy>serg</cp:lastModifiedBy>
  <cp:revision>11</cp:revision>
  <dcterms:created xsi:type="dcterms:W3CDTF">2013-04-07T11:08:27Z</dcterms:created>
  <dcterms:modified xsi:type="dcterms:W3CDTF">2013-04-12T17:34:49Z</dcterms:modified>
</cp:coreProperties>
</file>