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56459-A64A-4A8A-9631-ACB30F39E609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36D5-D5B3-440A-A55E-BE35ECFD37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6029340" cy="2528904"/>
          </a:xfrm>
        </p:spPr>
        <p:txBody>
          <a:bodyPr>
            <a:noAutofit/>
          </a:bodyPr>
          <a:lstStyle/>
          <a:p>
            <a:r>
              <a:rPr lang="uk-UA" sz="7200" dirty="0" smtClean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llodsWest" pitchFamily="2" charset="0"/>
              </a:rPr>
              <a:t>Методи селекції</a:t>
            </a:r>
            <a:endParaRPr lang="ru-RU" sz="7200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llodsWes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500570"/>
            <a:ext cx="4429124" cy="1752600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lodsWest" pitchFamily="2" charset="0"/>
              </a:rPr>
              <a:t>Підготувала </a:t>
            </a:r>
          </a:p>
          <a:p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lodsWest" pitchFamily="2" charset="0"/>
              </a:rPr>
              <a:t>вчитель біології </a:t>
            </a:r>
          </a:p>
          <a:p>
            <a:r>
              <a:rPr lang="uk-UA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lodsWest" pitchFamily="2" charset="0"/>
              </a:rPr>
              <a:t>Сидорівського</a:t>
            </a:r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lodsWest" pitchFamily="2" charset="0"/>
              </a:rPr>
              <a:t> НВК</a:t>
            </a:r>
          </a:p>
          <a:p>
            <a:r>
              <a:rPr lang="uk-UA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llodsWest" pitchFamily="2" charset="0"/>
              </a:rPr>
              <a:t>Лагода Тетяна Сергіївна</a:t>
            </a:r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llodsWest" pitchFamily="2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uk-UA" sz="4800" b="1" i="1" u="sng" dirty="0" smtClean="0">
                <a:solidFill>
                  <a:srgbClr val="FFFF00"/>
                </a:solidFill>
                <a:latin typeface="AllodsWest" pitchFamily="2" charset="0"/>
              </a:rPr>
              <a:t>Віддалена </a:t>
            </a:r>
            <a:r>
              <a:rPr lang="uk-UA" sz="4800" b="1" i="1" u="sng" dirty="0" err="1" smtClean="0">
                <a:solidFill>
                  <a:srgbClr val="FFFF00"/>
                </a:solidFill>
                <a:latin typeface="AllodsWest" pitchFamily="2" charset="0"/>
              </a:rPr>
              <a:t>гібридизація-</a:t>
            </a:r>
            <a:r>
              <a:rPr lang="uk-UA" sz="4800" b="1" i="1" u="sng" dirty="0" smtClean="0">
                <a:solidFill>
                  <a:srgbClr val="FFFF00"/>
                </a:solidFill>
                <a:latin typeface="AllodsWest" pitchFamily="2" charset="0"/>
              </a:rPr>
              <a:t> </a:t>
            </a:r>
            <a:br>
              <a:rPr lang="uk-UA" sz="4800" b="1" i="1" u="sng" dirty="0" smtClean="0">
                <a:solidFill>
                  <a:srgbClr val="FFFF00"/>
                </a:solidFill>
                <a:latin typeface="AllodsWest" pitchFamily="2" charset="0"/>
              </a:rPr>
            </a:br>
            <a:r>
              <a:rPr lang="uk-UA" sz="4800" b="1" i="1" u="sng" dirty="0">
                <a:solidFill>
                  <a:srgbClr val="FFFF00"/>
                </a:solidFill>
                <a:latin typeface="AllodsWest" pitchFamily="2" charset="0"/>
              </a:rPr>
              <a:t/>
            </a:r>
            <a:br>
              <a:rPr lang="uk-UA" sz="4800" b="1" i="1" u="sng" dirty="0">
                <a:solidFill>
                  <a:srgbClr val="FFFF00"/>
                </a:solidFill>
                <a:latin typeface="AllodsWest" pitchFamily="2" charset="0"/>
              </a:rPr>
            </a:br>
            <a:r>
              <a:rPr lang="uk-UA" b="1" dirty="0" smtClean="0">
                <a:solidFill>
                  <a:srgbClr val="FFFF00"/>
                </a:solidFill>
                <a:latin typeface="AllodsWest" pitchFamily="2" charset="0"/>
              </a:rPr>
              <a:t>схрещування особин, які належать до різних видів і навіть родів</a:t>
            </a:r>
            <a:endParaRPr lang="ru-RU" b="1" dirty="0">
              <a:solidFill>
                <a:srgbClr val="FFFF0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4543428" cy="1582726"/>
          </a:xfrm>
        </p:spPr>
        <p:txBody>
          <a:bodyPr>
            <a:normAutofit fontScale="90000"/>
          </a:bodyPr>
          <a:lstStyle/>
          <a:p>
            <a:r>
              <a:rPr lang="uk-UA" sz="5400" b="1" dirty="0" smtClean="0">
                <a:solidFill>
                  <a:srgbClr val="FFFF00"/>
                </a:solidFill>
                <a:latin typeface="AllodsWest" pitchFamily="2" charset="0"/>
              </a:rPr>
              <a:t>Міжвидові</a:t>
            </a:r>
            <a:br>
              <a:rPr lang="uk-UA" sz="5400" b="1" dirty="0" smtClean="0">
                <a:solidFill>
                  <a:srgbClr val="FFFF00"/>
                </a:solidFill>
                <a:latin typeface="AllodsWest" pitchFamily="2" charset="0"/>
              </a:rPr>
            </a:br>
            <a:r>
              <a:rPr lang="uk-UA" sz="5400" b="1" dirty="0" smtClean="0">
                <a:solidFill>
                  <a:srgbClr val="FFFF00"/>
                </a:solidFill>
                <a:latin typeface="AllodsWest" pitchFamily="2" charset="0"/>
              </a:rPr>
              <a:t> гібриди:</a:t>
            </a:r>
            <a:endParaRPr lang="ru-RU" sz="54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071934" y="2786058"/>
            <a:ext cx="4643470" cy="364333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latin typeface="AllodsWest" pitchFamily="2" charset="0"/>
              </a:rPr>
              <a:t>Жито × пшениця &gt; </a:t>
            </a:r>
            <a:r>
              <a:rPr lang="uk-UA" sz="2800" b="1" dirty="0" err="1" smtClean="0">
                <a:solidFill>
                  <a:srgbClr val="0070C0"/>
                </a:solidFill>
                <a:latin typeface="AllodsWest" pitchFamily="2" charset="0"/>
              </a:rPr>
              <a:t>тритікале</a:t>
            </a:r>
            <a:endParaRPr lang="uk-UA" sz="2800" b="1" dirty="0" smtClean="0">
              <a:solidFill>
                <a:srgbClr val="0070C0"/>
              </a:solidFill>
              <a:latin typeface="AllodsWest" pitchFamily="2" charset="0"/>
            </a:endParaRPr>
          </a:p>
          <a:p>
            <a:pPr algn="ctr"/>
            <a:endParaRPr lang="uk-UA" sz="2800" b="1" dirty="0" smtClean="0">
              <a:solidFill>
                <a:srgbClr val="0070C0"/>
              </a:solidFill>
              <a:latin typeface="AllodsWest" pitchFamily="2" charset="0"/>
            </a:endParaRPr>
          </a:p>
          <a:p>
            <a:pPr algn="ctr"/>
            <a:r>
              <a:rPr lang="uk-UA" sz="2800" b="1" dirty="0" smtClean="0">
                <a:solidFill>
                  <a:srgbClr val="0070C0"/>
                </a:solidFill>
                <a:latin typeface="AllodsWest" pitchFamily="2" charset="0"/>
              </a:rPr>
              <a:t>Кобилиця × осел &gt; мул</a:t>
            </a:r>
          </a:p>
          <a:p>
            <a:pPr algn="ctr"/>
            <a:r>
              <a:rPr lang="uk-UA" sz="2800" b="1" dirty="0" smtClean="0">
                <a:solidFill>
                  <a:srgbClr val="0070C0"/>
                </a:solidFill>
                <a:latin typeface="AllodsWest" pitchFamily="2" charset="0"/>
              </a:rPr>
              <a:t> </a:t>
            </a:r>
          </a:p>
          <a:p>
            <a:pPr algn="ctr"/>
            <a:r>
              <a:rPr lang="uk-UA" sz="2800" b="1" dirty="0" smtClean="0">
                <a:solidFill>
                  <a:srgbClr val="0070C0"/>
                </a:solidFill>
                <a:latin typeface="AllodsWest" pitchFamily="2" charset="0"/>
              </a:rPr>
              <a:t>Білуга × стерлядь &gt; </a:t>
            </a:r>
            <a:r>
              <a:rPr lang="uk-UA" sz="2800" b="1" dirty="0" err="1" smtClean="0">
                <a:solidFill>
                  <a:srgbClr val="0070C0"/>
                </a:solidFill>
                <a:latin typeface="AllodsWest" pitchFamily="2" charset="0"/>
              </a:rPr>
              <a:t>бістер</a:t>
            </a:r>
            <a:r>
              <a:rPr lang="uk-UA" sz="2800" b="1" dirty="0" smtClean="0">
                <a:solidFill>
                  <a:srgbClr val="0070C0"/>
                </a:solidFill>
                <a:latin typeface="AllodsWest" pitchFamily="2" charset="0"/>
              </a:rPr>
              <a:t> </a:t>
            </a:r>
            <a:endParaRPr lang="ru-RU" sz="2800" b="1" dirty="0">
              <a:solidFill>
                <a:srgbClr val="0070C0"/>
              </a:solidFill>
              <a:latin typeface="AllodsWest" pitchFamily="2" charset="0"/>
            </a:endParaRPr>
          </a:p>
        </p:txBody>
      </p:sp>
      <p:pic>
        <p:nvPicPr>
          <p:cNvPr id="4" name="Рисунок 3" descr="1048565i.jpg"/>
          <p:cNvPicPr>
            <a:picLocks noChangeAspect="1"/>
          </p:cNvPicPr>
          <p:nvPr/>
        </p:nvPicPr>
        <p:blipFill>
          <a:blip r:embed="rId2" cstate="print"/>
          <a:srcRect l="18130" t="6426" r="3789" b="6426"/>
          <a:stretch>
            <a:fillRect/>
          </a:stretch>
        </p:blipFill>
        <p:spPr>
          <a:xfrm>
            <a:off x="785786" y="5000636"/>
            <a:ext cx="3500462" cy="15716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Рисунок 4" descr="mu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3286124"/>
            <a:ext cx="2466975" cy="184785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6" name="Рисунок 5" descr="fu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14546" y="1842542"/>
            <a:ext cx="2214546" cy="16295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r>
              <a:rPr lang="uk-UA" sz="7200" b="1" i="1" u="sng" dirty="0" smtClean="0">
                <a:solidFill>
                  <a:srgbClr val="0070C0"/>
                </a:solidFill>
                <a:latin typeface="HeinrichScript" pitchFamily="2" charset="0"/>
              </a:rPr>
              <a:t>Штучний мутагенез –</a:t>
            </a:r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/>
            </a:r>
            <a:b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</a:br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>це створений людиною процес виникнення мутацій</a:t>
            </a:r>
            <a:endParaRPr lang="ru-RU" sz="7200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>
            <a:normAutofit/>
          </a:bodyPr>
          <a:lstStyle/>
          <a:p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>Штучний мутагенез використовують в селекції  рослин та мікроорганізмів</a:t>
            </a:r>
            <a:endParaRPr lang="ru-RU" sz="7200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642918"/>
            <a:ext cx="5214974" cy="1143000"/>
          </a:xfrm>
        </p:spPr>
        <p:txBody>
          <a:bodyPr>
            <a:noAutofit/>
          </a:bodyPr>
          <a:lstStyle/>
          <a:p>
            <a:r>
              <a:rPr lang="uk-UA" sz="7200" b="1" u="sng" dirty="0" smtClean="0">
                <a:solidFill>
                  <a:srgbClr val="FFFF00"/>
                </a:solidFill>
                <a:latin typeface="HeinrichScript" pitchFamily="2" charset="0"/>
              </a:rPr>
              <a:t>Мутагени: </a:t>
            </a:r>
            <a:endParaRPr lang="ru-RU" sz="7200" b="1" u="sng" dirty="0">
              <a:solidFill>
                <a:srgbClr val="FFFF00"/>
              </a:solidFill>
              <a:latin typeface="HeinrichScript" pitchFamily="2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488" y="2500306"/>
            <a:ext cx="5829312" cy="362585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6000" b="1" i="1" dirty="0" smtClean="0">
                <a:solidFill>
                  <a:srgbClr val="0070C0"/>
                </a:solidFill>
                <a:latin typeface="HeinrichScript" pitchFamily="2" charset="0"/>
              </a:rPr>
              <a:t>I</a:t>
            </a:r>
            <a:r>
              <a:rPr lang="uk-UA" sz="6000" b="1" i="1" dirty="0" err="1" smtClean="0">
                <a:solidFill>
                  <a:srgbClr val="0070C0"/>
                </a:solidFill>
                <a:latin typeface="HeinrichScript" pitchFamily="2" charset="0"/>
              </a:rPr>
              <a:t>онізуюче</a:t>
            </a:r>
            <a:r>
              <a:rPr lang="uk-UA" sz="6000" b="1" i="1" dirty="0" smtClean="0">
                <a:solidFill>
                  <a:srgbClr val="0070C0"/>
                </a:solidFill>
                <a:latin typeface="HeinrichScript" pitchFamily="2" charset="0"/>
              </a:rPr>
              <a:t> випромінювання</a:t>
            </a:r>
          </a:p>
          <a:p>
            <a:pPr>
              <a:buFont typeface="Wingdings" pitchFamily="2" charset="2"/>
              <a:buChar char="q"/>
            </a:pPr>
            <a:r>
              <a:rPr lang="uk-UA" sz="6000" b="1" i="1" dirty="0" err="1" smtClean="0">
                <a:solidFill>
                  <a:srgbClr val="0070C0"/>
                </a:solidFill>
                <a:latin typeface="HeinrichScript" pitchFamily="2" charset="0"/>
              </a:rPr>
              <a:t>Колхіцин</a:t>
            </a:r>
            <a:r>
              <a:rPr lang="uk-UA" sz="6000" b="1" i="1" dirty="0" smtClean="0">
                <a:solidFill>
                  <a:srgbClr val="0070C0"/>
                </a:solidFill>
                <a:latin typeface="HeinrichScript" pitchFamily="2" charset="0"/>
              </a:rPr>
              <a:t> </a:t>
            </a:r>
            <a:endParaRPr lang="ru-RU" sz="6000" b="1" i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274638"/>
            <a:ext cx="6400816" cy="5940444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  <a:latin typeface="HeinrichScript" pitchFamily="2" charset="0"/>
              </a:rPr>
              <a:t>Понад </a:t>
            </a:r>
            <a:r>
              <a:rPr lang="uk-UA" sz="6000" b="1" u="sng" dirty="0" smtClean="0">
                <a:solidFill>
                  <a:srgbClr val="0070C0"/>
                </a:solidFill>
                <a:latin typeface="HeinrichScript" pitchFamily="2" charset="0"/>
              </a:rPr>
              <a:t>1920 </a:t>
            </a:r>
            <a:r>
              <a:rPr lang="uk-UA" sz="6000" b="1" dirty="0" smtClean="0">
                <a:solidFill>
                  <a:srgbClr val="0070C0"/>
                </a:solidFill>
                <a:latin typeface="HeinrichScript" pitchFamily="2" charset="0"/>
              </a:rPr>
              <a:t>сортів рослин створено за допомогою фізичного та хімічного мутагенезу</a:t>
            </a:r>
            <a:endParaRPr lang="ru-RU" sz="6000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2.jpg"/>
          <p:cNvPicPr>
            <a:picLocks noChangeAspect="1"/>
          </p:cNvPicPr>
          <p:nvPr/>
        </p:nvPicPr>
        <p:blipFill>
          <a:blip r:embed="rId2" cstate="print"/>
          <a:srcRect b="50000"/>
          <a:stretch>
            <a:fillRect/>
          </a:stretch>
        </p:blipFill>
        <p:spPr>
          <a:xfrm>
            <a:off x="500034" y="3071810"/>
            <a:ext cx="4085259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85728"/>
            <a:ext cx="5400684" cy="429737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HeinrichScript" pitchFamily="2" charset="0"/>
              </a:rPr>
              <a:t>В Україні  </a:t>
            </a:r>
            <a:r>
              <a:rPr lang="uk-UA" b="1" dirty="0" err="1" smtClean="0">
                <a:solidFill>
                  <a:srgbClr val="0070C0"/>
                </a:solidFill>
                <a:latin typeface="HeinrichScript" pitchFamily="2" charset="0"/>
              </a:rPr>
              <a:t>районовано</a:t>
            </a:r>
            <a:r>
              <a:rPr lang="uk-UA" b="1" dirty="0" smtClean="0">
                <a:solidFill>
                  <a:srgbClr val="0070C0"/>
                </a:solidFill>
                <a:latin typeface="HeinrichScript" pitchFamily="2" charset="0"/>
              </a:rPr>
              <a:t> </a:t>
            </a:r>
            <a:r>
              <a:rPr lang="uk-UA" b="1" u="sng" dirty="0" smtClean="0">
                <a:solidFill>
                  <a:srgbClr val="0070C0"/>
                </a:solidFill>
                <a:latin typeface="HeinrichScript" pitchFamily="2" charset="0"/>
              </a:rPr>
              <a:t>29 сортів </a:t>
            </a:r>
            <a:r>
              <a:rPr lang="uk-UA" b="1" dirty="0" smtClean="0">
                <a:solidFill>
                  <a:srgbClr val="0070C0"/>
                </a:solidFill>
                <a:latin typeface="HeinrichScript" pitchFamily="2" charset="0"/>
              </a:rPr>
              <a:t>озимої пшениці, створених на основі мутантних форм</a:t>
            </a:r>
            <a:endParaRPr lang="ru-RU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6297634"/>
          </a:xfrm>
        </p:spPr>
        <p:txBody>
          <a:bodyPr>
            <a:normAutofit/>
          </a:bodyPr>
          <a:lstStyle/>
          <a:p>
            <a:r>
              <a:rPr lang="uk-UA" sz="7200" b="1" u="sng" dirty="0" smtClean="0">
                <a:solidFill>
                  <a:srgbClr val="0070C0"/>
                </a:solidFill>
                <a:latin typeface="HeinrichScript" pitchFamily="2" charset="0"/>
              </a:rPr>
              <a:t>Поліплоїдія –</a:t>
            </a:r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/>
            </a:r>
            <a:b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</a:br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> це тип мутацій, </a:t>
            </a:r>
            <a:r>
              <a:rPr lang="uk-UA" sz="7200" b="1" dirty="0" err="1" smtClean="0">
                <a:solidFill>
                  <a:srgbClr val="0070C0"/>
                </a:solidFill>
                <a:latin typeface="HeinrichScript" pitchFamily="2" charset="0"/>
              </a:rPr>
              <a:t>пов</a:t>
            </a:r>
            <a:r>
              <a:rPr lang="en-US" sz="7200" b="1" dirty="0" smtClean="0">
                <a:solidFill>
                  <a:srgbClr val="0070C0"/>
                </a:solidFill>
                <a:latin typeface="HeinrichScript" pitchFamily="2" charset="0"/>
              </a:rPr>
              <a:t>’</a:t>
            </a:r>
            <a:r>
              <a:rPr lang="uk-UA" sz="7200" b="1" dirty="0" err="1" smtClean="0">
                <a:solidFill>
                  <a:srgbClr val="0070C0"/>
                </a:solidFill>
                <a:latin typeface="HeinrichScript" pitchFamily="2" charset="0"/>
              </a:rPr>
              <a:t>язаних</a:t>
            </a:r>
            <a:r>
              <a:rPr lang="uk-UA" sz="7200" b="1" dirty="0" smtClean="0">
                <a:solidFill>
                  <a:srgbClr val="0070C0"/>
                </a:solidFill>
                <a:latin typeface="HeinrichScript" pitchFamily="2" charset="0"/>
              </a:rPr>
              <a:t> з кратним збільшенням кількості хромосом</a:t>
            </a:r>
            <a:endParaRPr lang="ru-RU" sz="7200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496" y="274638"/>
            <a:ext cx="4686304" cy="6154758"/>
          </a:xfrm>
        </p:spPr>
        <p:txBody>
          <a:bodyPr>
            <a:normAutofit fontScale="90000"/>
          </a:bodyPr>
          <a:lstStyle/>
          <a:p>
            <a:r>
              <a:rPr lang="uk-UA" sz="6000" b="1" u="sng" dirty="0" smtClean="0">
                <a:solidFill>
                  <a:srgbClr val="0070C0"/>
                </a:solidFill>
                <a:latin typeface="HeinrichScript" pitchFamily="2" charset="0"/>
              </a:rPr>
              <a:t>Понад 30 років </a:t>
            </a:r>
            <a:r>
              <a:rPr lang="uk-UA" sz="6000" b="1" dirty="0" smtClean="0">
                <a:solidFill>
                  <a:srgbClr val="0070C0"/>
                </a:solidFill>
                <a:latin typeface="HeinrichScript" pitchFamily="2" charset="0"/>
              </a:rPr>
              <a:t>вирощують </a:t>
            </a:r>
            <a:r>
              <a:rPr lang="uk-UA" sz="6000" b="1" dirty="0" err="1" smtClean="0">
                <a:solidFill>
                  <a:srgbClr val="0070C0"/>
                </a:solidFill>
                <a:latin typeface="HeinrichScript" pitchFamily="2" charset="0"/>
              </a:rPr>
              <a:t>поліплоїдні</a:t>
            </a:r>
            <a:r>
              <a:rPr lang="uk-UA" sz="6000" b="1" dirty="0" smtClean="0">
                <a:solidFill>
                  <a:srgbClr val="0070C0"/>
                </a:solidFill>
                <a:latin typeface="HeinrichScript" pitchFamily="2" charset="0"/>
              </a:rPr>
              <a:t> гібриди цукрових буряків, жита, конюшини, соняшника, винограду тощо</a:t>
            </a:r>
            <a:endParaRPr lang="ru-RU" sz="6000" b="1" dirty="0">
              <a:solidFill>
                <a:srgbClr val="0070C0"/>
              </a:solidFill>
              <a:latin typeface="HeinrichScript" pitchFamily="2" charset="0"/>
            </a:endParaRPr>
          </a:p>
        </p:txBody>
      </p:sp>
      <p:pic>
        <p:nvPicPr>
          <p:cNvPr id="3" name="Содержимое 11" descr="Изображение 30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42852"/>
            <a:ext cx="1928826" cy="2596758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4" name="Содержимое 10" descr="Изображение 26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342134"/>
            <a:ext cx="2243667" cy="1673401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5" name="Рисунок 4" descr="Изображение 92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4357694"/>
            <a:ext cx="3786214" cy="2403962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6" name="Содержимое 13" descr="0003846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4348" y="2857496"/>
            <a:ext cx="2553529" cy="2000264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1470025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  <a:latin typeface="AllodsWest" pitchFamily="2" charset="0"/>
              </a:rPr>
              <a:t>Анотація </a:t>
            </a:r>
            <a:endParaRPr lang="ru-RU" dirty="0">
              <a:solidFill>
                <a:srgbClr val="0070C0"/>
              </a:solidFill>
              <a:latin typeface="AllodsWest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643182"/>
            <a:ext cx="7929618" cy="378621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Дана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презентація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є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супровідним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навчльним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матеріалом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до одного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з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уроків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біології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у 11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класі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.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Розроблена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та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втілена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на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уроці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біології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в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Сидорівському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навчально-виховному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комплексі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.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Структурована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за планом уроку,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ілюстрована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, вона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дає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змогу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учителю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зацікавити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учнів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,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спонукати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їх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до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активної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співпраці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 на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занятті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mpir Deco" pitchFamily="2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uk-UA" sz="6000" b="1" i="1" u="sng" dirty="0" smtClean="0">
                <a:solidFill>
                  <a:srgbClr val="00B0F0"/>
                </a:solidFill>
                <a:latin typeface="AllodsWest" pitchFamily="2" charset="0"/>
              </a:rPr>
              <a:t>Гібридизація</a:t>
            </a:r>
            <a:r>
              <a:rPr lang="uk-UA" sz="4800" b="1" dirty="0" smtClean="0">
                <a:solidFill>
                  <a:srgbClr val="00B0F0"/>
                </a:solidFill>
                <a:latin typeface="AllodsWest" pitchFamily="2" charset="0"/>
              </a:rPr>
              <a:t> – </a:t>
            </a:r>
            <a:br>
              <a:rPr lang="uk-UA" sz="4800" b="1" dirty="0" smtClean="0">
                <a:solidFill>
                  <a:srgbClr val="00B0F0"/>
                </a:solidFill>
                <a:latin typeface="AllodsWest" pitchFamily="2" charset="0"/>
              </a:rPr>
            </a:br>
            <a:r>
              <a:rPr lang="uk-UA" sz="4800" b="1" dirty="0">
                <a:solidFill>
                  <a:srgbClr val="00B0F0"/>
                </a:solidFill>
                <a:latin typeface="AllodsWest" pitchFamily="2" charset="0"/>
              </a:rPr>
              <a:t/>
            </a:r>
            <a:br>
              <a:rPr lang="uk-UA" sz="4800" b="1" dirty="0">
                <a:solidFill>
                  <a:srgbClr val="00B0F0"/>
                </a:solidFill>
                <a:latin typeface="AllodsWest" pitchFamily="2" charset="0"/>
              </a:rPr>
            </a:br>
            <a:r>
              <a:rPr lang="uk-UA" sz="4800" b="1" dirty="0" smtClean="0">
                <a:solidFill>
                  <a:srgbClr val="00B0F0"/>
                </a:solidFill>
                <a:latin typeface="AllodsWest" pitchFamily="2" charset="0"/>
              </a:rPr>
              <a:t>це процес одержання нащадків внаслідок поєднання генетичного матеріалу різних клітин або організмів</a:t>
            </a:r>
            <a:endParaRPr lang="ru-RU" sz="4800" b="1" dirty="0">
              <a:solidFill>
                <a:srgbClr val="00B0F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ссылка на другую страницу 2"/>
          <p:cNvSpPr/>
          <p:nvPr/>
        </p:nvSpPr>
        <p:spPr>
          <a:xfrm>
            <a:off x="2357422" y="500042"/>
            <a:ext cx="4000528" cy="1071570"/>
          </a:xfrm>
          <a:prstGeom prst="flowChartOffpageConnec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rgbClr val="FFFF00"/>
                </a:solidFill>
                <a:latin typeface="AllodsWest" pitchFamily="2" charset="0"/>
              </a:rPr>
              <a:t>Гібридизація </a:t>
            </a:r>
            <a:endParaRPr lang="ru-RU" sz="36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285992"/>
            <a:ext cx="3071834" cy="107157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err="1" smtClean="0">
                <a:solidFill>
                  <a:srgbClr val="FFFF00"/>
                </a:solidFill>
                <a:latin typeface="AllodsWest" pitchFamily="2" charset="0"/>
              </a:rPr>
              <a:t>Внутрішньо-видова</a:t>
            </a:r>
            <a:r>
              <a:rPr lang="uk-UA" sz="2800" b="1" dirty="0" smtClean="0">
                <a:solidFill>
                  <a:srgbClr val="FFFF00"/>
                </a:solidFill>
                <a:latin typeface="AllodsWest" pitchFamily="2" charset="0"/>
              </a:rPr>
              <a:t> </a:t>
            </a:r>
            <a:endParaRPr lang="ru-RU" sz="28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2285992"/>
            <a:ext cx="3057540" cy="107157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AllodsWest" pitchFamily="2" charset="0"/>
              </a:rPr>
              <a:t>Міжвидова </a:t>
            </a:r>
            <a:endParaRPr lang="ru-RU" sz="28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4500570"/>
            <a:ext cx="2428892" cy="128588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AllodsWest" pitchFamily="2" charset="0"/>
              </a:rPr>
              <a:t>Споріднене схрещування</a:t>
            </a:r>
            <a:endParaRPr lang="ru-RU" sz="24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4500570"/>
            <a:ext cx="2428892" cy="121444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AllodsWest" pitchFamily="2" charset="0"/>
              </a:rPr>
              <a:t>Неспоріднене схрещування</a:t>
            </a:r>
            <a:endParaRPr lang="ru-RU" sz="24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142844" y="5572140"/>
            <a:ext cx="2428892" cy="571504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інбридинг</a:t>
            </a:r>
            <a:endParaRPr lang="ru-RU" b="1" dirty="0">
              <a:solidFill>
                <a:srgbClr val="0070C0"/>
              </a:solidFill>
              <a:latin typeface="AllodsWest" pitchFamily="2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3143240" y="5572140"/>
            <a:ext cx="2428892" cy="571504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аутбридинг</a:t>
            </a:r>
            <a:endParaRPr lang="ru-RU" b="1" dirty="0">
              <a:solidFill>
                <a:srgbClr val="0070C0"/>
              </a:solidFill>
              <a:latin typeface="AllodsWest" pitchFamily="2" charset="0"/>
            </a:endParaRPr>
          </a:p>
        </p:txBody>
      </p:sp>
      <p:cxnSp>
        <p:nvCxnSpPr>
          <p:cNvPr id="12" name="Прямая соединительная линия 11"/>
          <p:cNvCxnSpPr>
            <a:stCxn id="3" idx="2"/>
            <a:endCxn id="4" idx="0"/>
          </p:cNvCxnSpPr>
          <p:nvPr/>
        </p:nvCxnSpPr>
        <p:spPr>
          <a:xfrm rot="5400000">
            <a:off x="3018224" y="946530"/>
            <a:ext cx="714380" cy="196454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5" idx="0"/>
          </p:cNvCxnSpPr>
          <p:nvPr/>
        </p:nvCxnSpPr>
        <p:spPr>
          <a:xfrm>
            <a:off x="4357686" y="1571612"/>
            <a:ext cx="2171712" cy="71438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2"/>
            <a:endCxn id="6" idx="0"/>
          </p:cNvCxnSpPr>
          <p:nvPr/>
        </p:nvCxnSpPr>
        <p:spPr>
          <a:xfrm rot="5400000">
            <a:off x="1303712" y="3411141"/>
            <a:ext cx="1143008" cy="103585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7" idx="0"/>
          </p:cNvCxnSpPr>
          <p:nvPr/>
        </p:nvCxnSpPr>
        <p:spPr>
          <a:xfrm>
            <a:off x="2357422" y="3357562"/>
            <a:ext cx="2000264" cy="114300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/>
          <a:lstStyle/>
          <a:p>
            <a: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  <a:t>Споріднене </a:t>
            </a:r>
            <a:r>
              <a:rPr lang="uk-UA" b="1" i="1" u="sng" dirty="0" err="1" smtClean="0">
                <a:solidFill>
                  <a:srgbClr val="0070C0"/>
                </a:solidFill>
                <a:latin typeface="AllodsWest" pitchFamily="2" charset="0"/>
              </a:rPr>
              <a:t>схрещування-</a:t>
            </a:r>
            <a: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  <a:t> </a:t>
            </a:r>
            <a:b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</a:br>
            <a:r>
              <a:rPr lang="uk-UA" b="1" i="1" u="sng" dirty="0">
                <a:solidFill>
                  <a:srgbClr val="0070C0"/>
                </a:solidFill>
                <a:latin typeface="AllodsWest" pitchFamily="2" charset="0"/>
              </a:rPr>
              <a:t/>
            </a:r>
            <a:br>
              <a:rPr lang="uk-UA" b="1" i="1" u="sng" dirty="0">
                <a:solidFill>
                  <a:srgbClr val="0070C0"/>
                </a:solidFill>
                <a:latin typeface="AllodsWest" pitchFamily="2" charset="0"/>
              </a:rPr>
            </a:b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це гібридизація організмів, які мають безпосередніх спільних предків</a:t>
            </a:r>
            <a:endParaRPr lang="ru-RU" b="1" dirty="0">
              <a:solidFill>
                <a:srgbClr val="0070C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/>
          <a:lstStyle/>
          <a:p>
            <a: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  <a:t>Неспоріднене </a:t>
            </a:r>
            <a:r>
              <a:rPr lang="uk-UA" b="1" i="1" u="sng" dirty="0" err="1" smtClean="0">
                <a:solidFill>
                  <a:srgbClr val="0070C0"/>
                </a:solidFill>
                <a:latin typeface="AllodsWest" pitchFamily="2" charset="0"/>
              </a:rPr>
              <a:t>схрещування-</a:t>
            </a:r>
            <a: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  <a:t/>
            </a:r>
            <a:b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</a:b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/>
            </a:r>
            <a:b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</a:b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це гібридизація організмів, які не мають тісних споріднених </a:t>
            </a:r>
            <a:r>
              <a:rPr lang="uk-UA" b="1" dirty="0" err="1" smtClean="0">
                <a:solidFill>
                  <a:srgbClr val="0070C0"/>
                </a:solidFill>
                <a:latin typeface="AllodsWest" pitchFamily="2" charset="0"/>
              </a:rPr>
              <a:t>зв</a:t>
            </a:r>
            <a:r>
              <a:rPr lang="en-US" b="1" dirty="0" smtClean="0">
                <a:solidFill>
                  <a:srgbClr val="0070C0"/>
                </a:solidFill>
                <a:latin typeface="AllodsWest" pitchFamily="2" charset="0"/>
              </a:rPr>
              <a:t>’</a:t>
            </a:r>
            <a:r>
              <a:rPr lang="uk-UA" b="1" dirty="0" err="1" smtClean="0">
                <a:solidFill>
                  <a:srgbClr val="0070C0"/>
                </a:solidFill>
                <a:latin typeface="AllodsWest" pitchFamily="2" charset="0"/>
              </a:rPr>
              <a:t>язків</a:t>
            </a: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, тобто представників різних ліній, сортів чи порід одного виду</a:t>
            </a:r>
            <a:endParaRPr lang="ru-RU" b="1" dirty="0">
              <a:solidFill>
                <a:srgbClr val="0070C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 fontScale="90000"/>
          </a:bodyPr>
          <a:lstStyle/>
          <a:p>
            <a:r>
              <a:rPr lang="uk-UA" b="1" i="1" u="sng" dirty="0" smtClean="0">
                <a:solidFill>
                  <a:srgbClr val="0070C0"/>
                </a:solidFill>
                <a:latin typeface="AllodsWest" pitchFamily="2" charset="0"/>
              </a:rPr>
              <a:t>Гетерозис – </a:t>
            </a: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/>
            </a:r>
            <a:b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</a:b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явище, за якого перше покоління гібридів, одержаних від неспорідненого </a:t>
            </a:r>
            <a:r>
              <a:rPr lang="uk-UA" b="1" dirty="0" err="1" smtClean="0">
                <a:solidFill>
                  <a:srgbClr val="0070C0"/>
                </a:solidFill>
                <a:latin typeface="AllodsWest" pitchFamily="2" charset="0"/>
              </a:rPr>
              <a:t>схрещуваннямає</a:t>
            </a:r>
            <a:r>
              <a:rPr lang="uk-UA" b="1" dirty="0" smtClean="0">
                <a:solidFill>
                  <a:srgbClr val="0070C0"/>
                </a:solidFill>
                <a:latin typeface="AllodsWest" pitchFamily="2" charset="0"/>
              </a:rPr>
              <a:t> підвищену життєздатність і продуктивність порівняно з вихідними батьківськими формами</a:t>
            </a:r>
            <a:endParaRPr lang="ru-RU" b="1" dirty="0">
              <a:solidFill>
                <a:srgbClr val="0070C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AllodsWest" pitchFamily="2" charset="0"/>
              </a:rPr>
              <a:t>Найчіткіше гетерозис проявляється в першому поколінні гібридів</a:t>
            </a:r>
            <a:endParaRPr lang="ru-RU" sz="2800" b="1" dirty="0">
              <a:solidFill>
                <a:srgbClr val="FFFF00"/>
              </a:solidFill>
              <a:latin typeface="AllodsWest" pitchFamily="2" charset="0"/>
            </a:endParaRPr>
          </a:p>
        </p:txBody>
      </p:sp>
      <p:pic>
        <p:nvPicPr>
          <p:cNvPr id="6" name="Рисунок 5" descr="19.4..JPG"/>
          <p:cNvPicPr>
            <a:picLocks noChangeAspect="1"/>
          </p:cNvPicPr>
          <p:nvPr/>
        </p:nvPicPr>
        <p:blipFill>
          <a:blip r:embed="rId2" cstate="print"/>
          <a:srcRect b="77084"/>
          <a:stretch>
            <a:fillRect/>
          </a:stretch>
        </p:blipFill>
        <p:spPr>
          <a:xfrm>
            <a:off x="714348" y="2506471"/>
            <a:ext cx="1785950" cy="2351289"/>
          </a:xfrm>
          <a:prstGeom prst="rect">
            <a:avLst/>
          </a:prstGeom>
        </p:spPr>
      </p:pic>
      <p:pic>
        <p:nvPicPr>
          <p:cNvPr id="7" name="Рисунок 6" descr="19.4..JPG"/>
          <p:cNvPicPr>
            <a:picLocks noChangeAspect="1"/>
          </p:cNvPicPr>
          <p:nvPr/>
        </p:nvPicPr>
        <p:blipFill>
          <a:blip r:embed="rId2" cstate="print"/>
          <a:srcRect t="22917" b="51042"/>
          <a:stretch>
            <a:fillRect/>
          </a:stretch>
        </p:blipFill>
        <p:spPr>
          <a:xfrm>
            <a:off x="3357554" y="2428868"/>
            <a:ext cx="1714512" cy="2409188"/>
          </a:xfrm>
          <a:prstGeom prst="rect">
            <a:avLst/>
          </a:prstGeom>
        </p:spPr>
      </p:pic>
      <p:pic>
        <p:nvPicPr>
          <p:cNvPr id="8" name="Рисунок 7" descr="19.4..JPG"/>
          <p:cNvPicPr>
            <a:picLocks noChangeAspect="1"/>
          </p:cNvPicPr>
          <p:nvPr/>
        </p:nvPicPr>
        <p:blipFill>
          <a:blip r:embed="rId2" cstate="print"/>
          <a:srcRect t="47917" b="18750"/>
          <a:stretch>
            <a:fillRect/>
          </a:stretch>
        </p:blipFill>
        <p:spPr>
          <a:xfrm>
            <a:off x="6500826" y="1928802"/>
            <a:ext cx="2071702" cy="3083761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143108" y="5357826"/>
            <a:ext cx="5072098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FF00"/>
                </a:solidFill>
                <a:latin typeface="AllodsWest" pitchFamily="2" charset="0"/>
              </a:rPr>
              <a:t>Явище гетерозису у ротиків</a:t>
            </a:r>
            <a:endParaRPr lang="ru-RU" b="1" dirty="0">
              <a:solidFill>
                <a:srgbClr val="FFFF0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1285860"/>
            <a:ext cx="5728447" cy="516987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86106" cy="401161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AllodsWest" pitchFamily="2" charset="0"/>
              </a:rPr>
              <a:t>Внаслідок явища гетерозису продуктивність кукурудзи на 20-25%</a:t>
            </a:r>
            <a:endParaRPr lang="ru-RU" sz="2800" b="1" dirty="0">
              <a:solidFill>
                <a:srgbClr val="FFFF00"/>
              </a:solidFill>
              <a:latin typeface="AllodsWes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25437C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173</Words>
  <Application>Microsoft Office PowerPoint</Application>
  <PresentationFormat>Экран (4:3)</PresentationFormat>
  <Paragraphs>37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Методи селекції</vt:lpstr>
      <vt:lpstr>Анотація </vt:lpstr>
      <vt:lpstr>Гібридизація –   це процес одержання нащадків внаслідок поєднання генетичного матеріалу різних клітин або організмів</vt:lpstr>
      <vt:lpstr>Слайд 4</vt:lpstr>
      <vt:lpstr>Споріднене схрещування-   це гібридизація організмів, які мають безпосередніх спільних предків</vt:lpstr>
      <vt:lpstr>Неспоріднене схрещування-  це гібридизація організмів, які не мають тісних споріднених зв’язків, тобто представників різних ліній, сортів чи порід одного виду</vt:lpstr>
      <vt:lpstr>Гетерозис –  явище, за якого перше покоління гібридів, одержаних від неспорідненого схрещуваннямає підвищену життєздатність і продуктивність порівняно з вихідними батьківськими формами</vt:lpstr>
      <vt:lpstr>Найчіткіше гетерозис проявляється в першому поколінні гібридів</vt:lpstr>
      <vt:lpstr>Внаслідок явища гетерозису продуктивність кукурудзи на 20-25%</vt:lpstr>
      <vt:lpstr>Віддалена гібридизація-   схрещування особин, які належать до різних видів і навіть родів</vt:lpstr>
      <vt:lpstr>Міжвидові  гібриди:</vt:lpstr>
      <vt:lpstr>Штучний мутагенез – це створений людиною процес виникнення мутацій</vt:lpstr>
      <vt:lpstr>Штучний мутагенез використовують в селекції  рослин та мікроорганізмів</vt:lpstr>
      <vt:lpstr>Мутагени: </vt:lpstr>
      <vt:lpstr>Понад 1920 сортів рослин створено за допомогою фізичного та хімічного мутагенезу</vt:lpstr>
      <vt:lpstr>В Україні  районовано 29 сортів озимої пшениці, створених на основі мутантних форм</vt:lpstr>
      <vt:lpstr>Поліплоїдія –  це тип мутацій, пов’язаних з кратним збільшенням кількості хромосом</vt:lpstr>
      <vt:lpstr>Понад 30 років вирощують поліплоїдні гібриди цукрових буряків, жита, конюшини, соняшника, винограду тощо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Niaska Niaska</dc:creator>
  <cp:lastModifiedBy>Niaska Niaska</cp:lastModifiedBy>
  <cp:revision>4</cp:revision>
  <dcterms:created xsi:type="dcterms:W3CDTF">2014-01-20T16:46:53Z</dcterms:created>
  <dcterms:modified xsi:type="dcterms:W3CDTF">2014-01-20T17:22:09Z</dcterms:modified>
</cp:coreProperties>
</file>