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68" r:id="rId4"/>
    <p:sldId id="270" r:id="rId5"/>
    <p:sldId id="269" r:id="rId6"/>
    <p:sldId id="272" r:id="rId7"/>
    <p:sldId id="273" r:id="rId8"/>
    <p:sldId id="274" r:id="rId9"/>
    <p:sldId id="276" r:id="rId10"/>
    <p:sldId id="279" r:id="rId11"/>
    <p:sldId id="275" r:id="rId12"/>
    <p:sldId id="277" r:id="rId13"/>
    <p:sldId id="278" r:id="rId14"/>
    <p:sldId id="265" r:id="rId15"/>
    <p:sldId id="263" r:id="rId16"/>
    <p:sldId id="26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00042"/>
            <a:ext cx="5051756" cy="857256"/>
          </a:xfrm>
        </p:spPr>
        <p:txBody>
          <a:bodyPr/>
          <a:lstStyle/>
          <a:p>
            <a:pPr algn="ctr"/>
            <a:r>
              <a:rPr lang="uk-UA" dirty="0" smtClean="0"/>
              <a:t>Рись Канадська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715016"/>
            <a:ext cx="7286676" cy="8953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Робота учениці 8 класу СШ № 273 </a:t>
            </a:r>
          </a:p>
          <a:p>
            <a:pPr algn="ctr"/>
            <a:r>
              <a:rPr lang="uk-UA" sz="3000" b="1" dirty="0" smtClean="0"/>
              <a:t>Гаврилюк Ольги</a:t>
            </a:r>
          </a:p>
          <a:p>
            <a:pPr algn="ctr"/>
            <a:r>
              <a:rPr lang="uk-UA" dirty="0" smtClean="0"/>
              <a:t>2013</a:t>
            </a:r>
            <a:endParaRPr lang="ru-RU" dirty="0"/>
          </a:p>
        </p:txBody>
      </p:sp>
      <p:pic>
        <p:nvPicPr>
          <p:cNvPr id="5" name="Рисунок 4" descr="50c7d1dc715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6286544" cy="418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496"/>
            <a:ext cx="7772400" cy="364094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Період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розмноження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припадає</a:t>
            </a:r>
            <a:r>
              <a:rPr lang="ru-RU" sz="3200" dirty="0" smtClean="0"/>
              <a:t> на </a:t>
            </a:r>
            <a:r>
              <a:rPr lang="ru-RU" sz="3200" dirty="0" err="1" smtClean="0"/>
              <a:t>кінець</a:t>
            </a:r>
            <a:r>
              <a:rPr lang="ru-RU" sz="3200" dirty="0" smtClean="0"/>
              <a:t> </a:t>
            </a:r>
            <a:r>
              <a:rPr lang="ru-RU" sz="3200" dirty="0" err="1" smtClean="0"/>
              <a:t>січня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лютий</a:t>
            </a:r>
            <a:r>
              <a:rPr lang="ru-RU" sz="3200" dirty="0" smtClean="0"/>
              <a:t>. </a:t>
            </a:r>
            <a:r>
              <a:rPr lang="ru-RU" sz="3200" dirty="0" err="1" smtClean="0"/>
              <a:t>Вагітність</a:t>
            </a:r>
            <a:r>
              <a:rPr lang="ru-RU" sz="3200" dirty="0" smtClean="0"/>
              <a:t> у самки </a:t>
            </a:r>
            <a:r>
              <a:rPr lang="ru-RU" sz="3200" dirty="0" err="1" smtClean="0"/>
              <a:t>триває</a:t>
            </a:r>
            <a:r>
              <a:rPr lang="ru-RU" sz="3200" dirty="0" smtClean="0"/>
              <a:t> 63-70 </a:t>
            </a:r>
            <a:r>
              <a:rPr lang="ru-RU" sz="3200" dirty="0" err="1" smtClean="0"/>
              <a:t>днів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В </a:t>
            </a:r>
            <a:r>
              <a:rPr lang="ru-RU" sz="3200" dirty="0" err="1" smtClean="0"/>
              <a:t>травні-червні</a:t>
            </a:r>
            <a:r>
              <a:rPr lang="ru-RU" sz="3200" dirty="0" smtClean="0"/>
              <a:t> (</a:t>
            </a:r>
            <a:r>
              <a:rPr lang="ru-RU" sz="3200" dirty="0" err="1" smtClean="0"/>
              <a:t>інколи</a:t>
            </a:r>
            <a:r>
              <a:rPr lang="ru-RU" sz="3200" dirty="0" smtClean="0"/>
              <a:t> в </a:t>
            </a:r>
            <a:r>
              <a:rPr lang="ru-RU" sz="3200" dirty="0" err="1" smtClean="0"/>
              <a:t>липні</a:t>
            </a:r>
            <a:r>
              <a:rPr lang="ru-RU" sz="3200" dirty="0" smtClean="0"/>
              <a:t>) </a:t>
            </a:r>
            <a:r>
              <a:rPr lang="ru-RU" sz="3200" dirty="0" err="1" smtClean="0"/>
              <a:t>в</a:t>
            </a:r>
            <a:r>
              <a:rPr lang="ru-RU" sz="3200" dirty="0" smtClean="0"/>
              <a:t> </a:t>
            </a:r>
            <a:r>
              <a:rPr lang="ru-RU" sz="3200" dirty="0" err="1" smtClean="0"/>
              <a:t>неї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народжується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1 до 5 </a:t>
            </a:r>
            <a:r>
              <a:rPr lang="ru-RU" sz="3200" dirty="0" err="1" smtClean="0"/>
              <a:t>кошенят</a:t>
            </a:r>
            <a:r>
              <a:rPr lang="ru-RU" sz="3200" dirty="0" smtClean="0"/>
              <a:t>, </a:t>
            </a:r>
            <a:r>
              <a:rPr lang="ru-RU" sz="3200" dirty="0" err="1" smtClean="0"/>
              <a:t>причому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залежить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того </a:t>
            </a:r>
            <a:r>
              <a:rPr lang="ru-RU" sz="3200" dirty="0" err="1" smtClean="0"/>
              <a:t>наскільки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забезпечена</a:t>
            </a:r>
            <a:r>
              <a:rPr lang="ru-RU" sz="3200" dirty="0" smtClean="0"/>
              <a:t> </a:t>
            </a:r>
            <a:r>
              <a:rPr lang="ru-RU" sz="3200" dirty="0" err="1" smtClean="0"/>
              <a:t>їжею</a:t>
            </a:r>
            <a:r>
              <a:rPr lang="ru-RU" sz="3200" dirty="0" smtClean="0"/>
              <a:t>.</a:t>
            </a:r>
          </a:p>
        </p:txBody>
      </p:sp>
      <p:pic>
        <p:nvPicPr>
          <p:cNvPr id="4" name="Рисунок 3" descr="ra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571480"/>
            <a:ext cx="3143252" cy="2357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71744"/>
            <a:ext cx="7772400" cy="378381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 smtClean="0"/>
              <a:t>Кошенята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народжуються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безпорадними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сліпими</a:t>
            </a:r>
            <a:r>
              <a:rPr lang="ru-RU" sz="3200" dirty="0" smtClean="0"/>
              <a:t>, вагою 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280 </a:t>
            </a:r>
            <a:r>
              <a:rPr lang="ru-RU" sz="3200" dirty="0" err="1" smtClean="0"/>
              <a:t>грамів</a:t>
            </a:r>
            <a:r>
              <a:rPr lang="ru-RU" sz="3200" dirty="0" smtClean="0"/>
              <a:t> та 25 см в </a:t>
            </a:r>
            <a:r>
              <a:rPr lang="ru-RU" sz="3200" dirty="0" err="1" smtClean="0"/>
              <a:t>довжину</a:t>
            </a:r>
            <a:r>
              <a:rPr lang="ru-RU" sz="3200" dirty="0" smtClean="0"/>
              <a:t>.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хутро</a:t>
            </a:r>
            <a:r>
              <a:rPr lang="ru-RU" sz="3200" dirty="0" smtClean="0"/>
              <a:t> </a:t>
            </a:r>
            <a:r>
              <a:rPr lang="ru-RU" sz="3200" dirty="0" err="1" smtClean="0"/>
              <a:t>вкрите</a:t>
            </a:r>
            <a:r>
              <a:rPr lang="ru-RU" sz="3200" dirty="0" smtClean="0"/>
              <a:t> </a:t>
            </a:r>
            <a:r>
              <a:rPr lang="ru-RU" sz="3200" dirty="0" err="1" smtClean="0"/>
              <a:t>плямами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в </a:t>
            </a:r>
            <a:r>
              <a:rPr lang="ru-RU" sz="3200" dirty="0" err="1" smtClean="0"/>
              <a:t>міру</a:t>
            </a:r>
            <a:r>
              <a:rPr lang="ru-RU" sz="3200" dirty="0" smtClean="0"/>
              <a:t> </a:t>
            </a:r>
            <a:r>
              <a:rPr lang="ru-RU" sz="3200" dirty="0" err="1" smtClean="0"/>
              <a:t>дорослішання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зникають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Очі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розплющуються</a:t>
            </a:r>
            <a:r>
              <a:rPr lang="ru-RU" sz="3200" dirty="0" smtClean="0"/>
              <a:t> на 10-17 день, а на 24-30 день вони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виходити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лігва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Мати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годує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молоком до 3-5 </a:t>
            </a:r>
            <a:r>
              <a:rPr lang="ru-RU" sz="3200" dirty="0" err="1" smtClean="0"/>
              <a:t>місячного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віку</a:t>
            </a:r>
            <a:r>
              <a:rPr lang="ru-RU" sz="3200" dirty="0" smtClean="0"/>
              <a:t>. </a:t>
            </a:r>
          </a:p>
        </p:txBody>
      </p:sp>
      <p:pic>
        <p:nvPicPr>
          <p:cNvPr id="4" name="Рисунок 3" descr="1341823256_rysenok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85728"/>
            <a:ext cx="3571900" cy="2343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786058"/>
            <a:ext cx="7772400" cy="356950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Перед пологами самки </a:t>
            </a:r>
            <a:r>
              <a:rPr lang="ru-RU" sz="3200" dirty="0" err="1" smtClean="0"/>
              <a:t>влаштовують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собі</a:t>
            </a:r>
            <a:r>
              <a:rPr lang="ru-RU" sz="3200" dirty="0" smtClean="0"/>
              <a:t> </a:t>
            </a:r>
            <a:r>
              <a:rPr lang="ru-RU" sz="3200" dirty="0" err="1" smtClean="0"/>
              <a:t>лігва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Як правило </a:t>
            </a:r>
            <a:r>
              <a:rPr lang="ru-RU" sz="3200" dirty="0" err="1" smtClean="0"/>
              <a:t>лігво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знаходиться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усередині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гущавини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кущів</a:t>
            </a:r>
            <a:r>
              <a:rPr lang="ru-RU" sz="3200" dirty="0" smtClean="0"/>
              <a:t>, дерев,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валунами, </a:t>
            </a:r>
            <a:r>
              <a:rPr lang="ru-RU" sz="3200" dirty="0" err="1" smtClean="0"/>
              <a:t>корінням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лісоповалу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в </a:t>
            </a:r>
            <a:r>
              <a:rPr lang="ru-RU" sz="3200" dirty="0" err="1" smtClean="0"/>
              <a:t>порожнистих</a:t>
            </a:r>
            <a:r>
              <a:rPr lang="ru-RU" sz="3200" dirty="0" smtClean="0"/>
              <a:t> </a:t>
            </a:r>
            <a:r>
              <a:rPr lang="ru-RU" sz="3200" dirty="0" err="1" smtClean="0"/>
              <a:t>стовбурах</a:t>
            </a:r>
            <a:r>
              <a:rPr lang="ru-RU" sz="3200" dirty="0" smtClean="0"/>
              <a:t> дерев. </a:t>
            </a:r>
            <a:r>
              <a:rPr lang="ru-RU" sz="3200" dirty="0" err="1" smtClean="0"/>
              <a:t>Розташовані</a:t>
            </a:r>
            <a:r>
              <a:rPr lang="ru-RU" sz="3200" dirty="0" smtClean="0"/>
              <a:t> 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середнім</a:t>
            </a:r>
            <a:r>
              <a:rPr lang="ru-RU" sz="3200" dirty="0" smtClean="0"/>
              <a:t> </a:t>
            </a:r>
            <a:r>
              <a:rPr lang="ru-RU" sz="3200" dirty="0" err="1" smtClean="0"/>
              <a:t>нахилом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виходять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південь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на</a:t>
            </a:r>
            <a:r>
              <a:rPr lang="ru-RU" sz="3200" dirty="0" smtClean="0"/>
              <a:t> </a:t>
            </a:r>
            <a:r>
              <a:rPr lang="ru-RU" sz="3200" dirty="0" err="1" smtClean="0"/>
              <a:t>південний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захід</a:t>
            </a:r>
            <a:r>
              <a:rPr lang="ru-RU" sz="3200" dirty="0" smtClean="0"/>
              <a:t>. </a:t>
            </a:r>
          </a:p>
        </p:txBody>
      </p:sp>
      <p:pic>
        <p:nvPicPr>
          <p:cNvPr id="4" name="Рисунок 3" descr="animals_092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500042"/>
            <a:ext cx="2962273" cy="222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071810"/>
            <a:ext cx="7772400" cy="335518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err="1" smtClean="0"/>
              <a:t>Кошенята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відділяться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</a:t>
            </a:r>
            <a:r>
              <a:rPr lang="ru-RU" sz="3200" dirty="0" smtClean="0"/>
              <a:t> у </a:t>
            </a:r>
            <a:r>
              <a:rPr lang="ru-RU" sz="3200" dirty="0" err="1" smtClean="0"/>
              <a:t>віці</a:t>
            </a:r>
            <a:r>
              <a:rPr lang="ru-RU" sz="3200" dirty="0" smtClean="0"/>
              <a:t> 10 </a:t>
            </a:r>
            <a:r>
              <a:rPr lang="ru-RU" sz="3200" dirty="0" err="1" smtClean="0"/>
              <a:t>місяців</a:t>
            </a:r>
            <a:r>
              <a:rPr lang="ru-RU" sz="3200" dirty="0" smtClean="0"/>
              <a:t> коли </a:t>
            </a:r>
            <a:r>
              <a:rPr lang="ru-RU" sz="3200" dirty="0" err="1" smtClean="0"/>
              <a:t>здатні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самостійно</a:t>
            </a:r>
            <a:r>
              <a:rPr lang="ru-RU" sz="3200" dirty="0" smtClean="0"/>
              <a:t> </a:t>
            </a:r>
            <a:r>
              <a:rPr lang="ru-RU" sz="3200" dirty="0" err="1" smtClean="0"/>
              <a:t>добувати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собі</a:t>
            </a:r>
            <a:r>
              <a:rPr lang="ru-RU" sz="3200" dirty="0" smtClean="0"/>
              <a:t> харч, </a:t>
            </a:r>
            <a:r>
              <a:rPr lang="ru-RU" sz="3200" dirty="0" err="1" smtClean="0"/>
              <a:t>зазвичай</a:t>
            </a:r>
            <a:r>
              <a:rPr lang="ru-RU" sz="3200" dirty="0" smtClean="0"/>
              <a:t>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березень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квітень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Статевої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зрілості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молоді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досягають</a:t>
            </a:r>
            <a:r>
              <a:rPr lang="ru-RU" sz="3200" dirty="0" smtClean="0"/>
              <a:t> у </a:t>
            </a:r>
            <a:r>
              <a:rPr lang="ru-RU" sz="3200" dirty="0" err="1" smtClean="0"/>
              <a:t>віці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10 до 23 </a:t>
            </a:r>
            <a:r>
              <a:rPr lang="ru-RU" sz="3200" dirty="0" err="1" smtClean="0"/>
              <a:t>місяців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В </a:t>
            </a:r>
            <a:r>
              <a:rPr lang="ru-RU" sz="3200" dirty="0" err="1" smtClean="0"/>
              <a:t>природних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умовах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середньому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живуть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10 до 15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.</a:t>
            </a:r>
          </a:p>
        </p:txBody>
      </p:sp>
      <p:pic>
        <p:nvPicPr>
          <p:cNvPr id="4" name="Рисунок 3" descr="animals_887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00042"/>
            <a:ext cx="3359872" cy="2518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asak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955253"/>
            <a:ext cx="4714909" cy="347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sva7p5mqaw7qm6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500042"/>
            <a:ext cx="4572033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3e2f110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57166"/>
            <a:ext cx="4714908" cy="3536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83b641efc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2571744"/>
            <a:ext cx="4776797" cy="3828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сь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98108"/>
            <a:ext cx="4865777" cy="3373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94877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76" y="2928934"/>
            <a:ext cx="4890821" cy="3709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z0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43434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43438" y="3571876"/>
            <a:ext cx="4194532" cy="1857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Я - рись канадська</a:t>
            </a:r>
            <a:endParaRPr kumimoji="0" lang="ru-RU" sz="5400" b="1" i="0" u="none" strike="noStrike" kern="120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Канадська</a:t>
            </a:r>
            <a:r>
              <a:rPr lang="ru-RU" dirty="0" smtClean="0"/>
              <a:t> </a:t>
            </a:r>
            <a:r>
              <a:rPr lang="ru-RU" dirty="0" err="1" smtClean="0"/>
              <a:t>рись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714620"/>
            <a:ext cx="7772400" cy="3640940"/>
          </a:xfrm>
        </p:spPr>
        <p:txBody>
          <a:bodyPr/>
          <a:lstStyle/>
          <a:p>
            <a:r>
              <a:rPr lang="ru-RU" sz="3200" dirty="0" err="1" smtClean="0"/>
              <a:t>Канадська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північноамериканська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рись</a:t>
            </a:r>
            <a:r>
              <a:rPr lang="en-US" sz="3200" dirty="0" smtClean="0"/>
              <a:t> -</a:t>
            </a:r>
            <a:r>
              <a:rPr lang="ru-RU" sz="3200" dirty="0" smtClean="0"/>
              <a:t> </a:t>
            </a:r>
            <a:r>
              <a:rPr lang="ru-RU" sz="3200" dirty="0" err="1" smtClean="0"/>
              <a:t>ссавець</a:t>
            </a:r>
            <a:r>
              <a:rPr lang="ru-RU" sz="3200" dirty="0" smtClean="0"/>
              <a:t> </a:t>
            </a:r>
            <a:r>
              <a:rPr lang="ru-RU" sz="3200" dirty="0" err="1" smtClean="0"/>
              <a:t>родини</a:t>
            </a:r>
            <a:r>
              <a:rPr lang="ru-RU" sz="3200" dirty="0" smtClean="0"/>
              <a:t> кот</a:t>
            </a:r>
            <a:r>
              <a:rPr lang="uk-UA" sz="3200" dirty="0" err="1" smtClean="0"/>
              <a:t>яч</a:t>
            </a:r>
            <a:r>
              <a:rPr lang="ru-RU" sz="3200" dirty="0" smtClean="0"/>
              <a:t>их.</a:t>
            </a:r>
          </a:p>
          <a:p>
            <a:r>
              <a:rPr lang="ru-RU" sz="3200" dirty="0" err="1" smtClean="0"/>
              <a:t>Це</a:t>
            </a:r>
            <a:r>
              <a:rPr lang="ru-RU" sz="3200" dirty="0" smtClean="0"/>
              <a:t> - </a:t>
            </a:r>
            <a:r>
              <a:rPr lang="ru-RU" sz="3200" dirty="0" err="1" smtClean="0"/>
              <a:t>близький</a:t>
            </a:r>
            <a:r>
              <a:rPr lang="ru-RU" sz="3200" dirty="0" smtClean="0"/>
              <a:t> родич </a:t>
            </a:r>
            <a:r>
              <a:rPr lang="ru-RU" sz="3200" dirty="0" err="1" smtClean="0"/>
              <a:t>євразійської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, </a:t>
            </a:r>
            <a:r>
              <a:rPr lang="ru-RU" sz="3200" dirty="0" err="1" smtClean="0"/>
              <a:t>хоча</a:t>
            </a:r>
            <a:r>
              <a:rPr lang="ru-RU" sz="3200" dirty="0" smtClean="0"/>
              <a:t> в </a:t>
            </a:r>
            <a:r>
              <a:rPr lang="ru-RU" sz="3200" dirty="0" err="1" smtClean="0"/>
              <a:t>деяких</a:t>
            </a:r>
            <a:r>
              <a:rPr lang="ru-RU" sz="3200" dirty="0" smtClean="0"/>
              <a:t> характеристиках </a:t>
            </a:r>
            <a:r>
              <a:rPr lang="ru-RU" sz="3200" dirty="0" err="1" smtClean="0"/>
              <a:t>канадська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подібніша</a:t>
            </a:r>
            <a:r>
              <a:rPr lang="ru-RU" sz="3200" dirty="0" smtClean="0"/>
              <a:t> до </a:t>
            </a:r>
            <a:r>
              <a:rPr lang="ru-RU" sz="3200" dirty="0" err="1" smtClean="0"/>
              <a:t>рудої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, </a:t>
            </a:r>
            <a:r>
              <a:rPr lang="ru-RU" sz="3200" dirty="0" err="1" smtClean="0"/>
              <a:t>ніж</a:t>
            </a:r>
            <a:r>
              <a:rPr lang="ru-RU" sz="3200" dirty="0" smtClean="0"/>
              <a:t> </a:t>
            </a:r>
            <a:r>
              <a:rPr lang="ru-RU" sz="3200" dirty="0" err="1" smtClean="0"/>
              <a:t>до</a:t>
            </a:r>
            <a:r>
              <a:rPr lang="ru-RU" sz="3200" dirty="0" smtClean="0"/>
              <a:t> </a:t>
            </a:r>
            <a:r>
              <a:rPr lang="ru-RU" sz="3200" dirty="0" err="1" smtClean="0"/>
              <a:t>євразійської</a:t>
            </a:r>
            <a:r>
              <a:rPr lang="ru-RU" sz="3200" dirty="0" smtClean="0"/>
              <a:t>.</a:t>
            </a:r>
          </a:p>
        </p:txBody>
      </p:sp>
      <p:pic>
        <p:nvPicPr>
          <p:cNvPr id="4" name="Рисунок 3" descr="рррии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03"/>
            <a:ext cx="2796023" cy="2740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Розміри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86124"/>
            <a:ext cx="7772400" cy="2788448"/>
          </a:xfrm>
        </p:spPr>
        <p:txBody>
          <a:bodyPr/>
          <a:lstStyle/>
          <a:p>
            <a:r>
              <a:rPr lang="ru-RU" sz="3200" dirty="0" err="1" smtClean="0"/>
              <a:t>Канадська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вдвічі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більша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розміром</a:t>
            </a:r>
            <a:r>
              <a:rPr lang="ru-RU" sz="3200" dirty="0" smtClean="0"/>
              <a:t> за кота </a:t>
            </a:r>
            <a:r>
              <a:rPr lang="ru-RU" sz="3200" dirty="0" err="1" smtClean="0"/>
              <a:t>свійського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Важить</a:t>
            </a:r>
            <a:r>
              <a:rPr lang="ru-RU" sz="3200" dirty="0" smtClean="0"/>
              <a:t> у </a:t>
            </a:r>
            <a:r>
              <a:rPr lang="ru-RU" sz="3200" dirty="0" err="1" smtClean="0"/>
              <a:t>середньому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біля</a:t>
            </a:r>
            <a:r>
              <a:rPr lang="ru-RU" sz="3200" dirty="0" smtClean="0"/>
              <a:t> 11 кг, </a:t>
            </a:r>
            <a:r>
              <a:rPr lang="ru-RU" sz="3200" dirty="0" err="1" smtClean="0"/>
              <a:t>досягає</a:t>
            </a:r>
            <a:r>
              <a:rPr lang="ru-RU" sz="3200" dirty="0" smtClean="0"/>
              <a:t> 90 см в </a:t>
            </a:r>
            <a:r>
              <a:rPr lang="ru-RU" sz="3200" dirty="0" err="1" smtClean="0"/>
              <a:t>довжину</a:t>
            </a:r>
            <a:r>
              <a:rPr lang="ru-RU" sz="3200" dirty="0" smtClean="0"/>
              <a:t> та 60 см </a:t>
            </a:r>
            <a:r>
              <a:rPr lang="ru-RU" sz="3200" dirty="0" err="1" smtClean="0"/>
              <a:t>висоти</a:t>
            </a:r>
            <a:r>
              <a:rPr lang="ru-RU" sz="3200" dirty="0" smtClean="0"/>
              <a:t> в плечах. </a:t>
            </a:r>
            <a:r>
              <a:rPr lang="ru-RU" sz="3200" dirty="0" err="1" smtClean="0"/>
              <a:t>Самці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більші</a:t>
            </a:r>
            <a:r>
              <a:rPr lang="ru-RU" sz="3200" dirty="0" smtClean="0"/>
              <a:t>, </a:t>
            </a:r>
            <a:r>
              <a:rPr lang="ru-RU" sz="3200" dirty="0" err="1" smtClean="0"/>
              <a:t>ніж</a:t>
            </a:r>
            <a:r>
              <a:rPr lang="ru-RU" sz="3200" dirty="0" smtClean="0"/>
              <a:t> самки.</a:t>
            </a:r>
          </a:p>
          <a:p>
            <a:endParaRPr lang="uk-UA" dirty="0"/>
          </a:p>
        </p:txBody>
      </p:sp>
      <p:pic>
        <p:nvPicPr>
          <p:cNvPr id="5" name="Рисунок 4" descr="lynx-1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00042"/>
            <a:ext cx="3810000" cy="283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Покриви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428868"/>
            <a:ext cx="7772400" cy="392669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густе</a:t>
            </a:r>
            <a:r>
              <a:rPr lang="ru-RU" sz="3200" dirty="0" smtClean="0"/>
              <a:t> </a:t>
            </a:r>
            <a:r>
              <a:rPr lang="ru-RU" sz="3200" dirty="0" err="1" smtClean="0"/>
              <a:t>сріблясто-коричневе</a:t>
            </a:r>
            <a:r>
              <a:rPr lang="ru-RU" sz="3200" dirty="0" smtClean="0"/>
              <a:t> </a:t>
            </a:r>
            <a:r>
              <a:rPr lang="ru-RU" sz="3200" dirty="0" err="1" smtClean="0"/>
              <a:t>хутро</a:t>
            </a:r>
            <a:r>
              <a:rPr lang="ru-RU" sz="3200" dirty="0" smtClean="0"/>
              <a:t>, на </a:t>
            </a:r>
            <a:r>
              <a:rPr lang="ru-RU" sz="3200" dirty="0" err="1" smtClean="0"/>
              <a:t>якому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бути </a:t>
            </a:r>
            <a:r>
              <a:rPr lang="ru-RU" sz="3200" dirty="0" err="1" smtClean="0"/>
              <a:t>чорнуваті</a:t>
            </a:r>
            <a:r>
              <a:rPr lang="ru-RU" sz="3200" dirty="0" smtClean="0"/>
              <a:t> </a:t>
            </a:r>
            <a:r>
              <a:rPr lang="ru-RU" sz="3200" dirty="0" err="1" smtClean="0"/>
              <a:t>плями</a:t>
            </a:r>
            <a:r>
              <a:rPr lang="ru-RU" sz="3200" dirty="0" smtClean="0"/>
              <a:t>. </a:t>
            </a:r>
            <a:r>
              <a:rPr lang="ru-RU" sz="3200" dirty="0" err="1" smtClean="0"/>
              <a:t>гривасту</a:t>
            </a:r>
            <a:r>
              <a:rPr lang="ru-RU" sz="3200" dirty="0" smtClean="0"/>
              <a:t> морду та </a:t>
            </a:r>
            <a:r>
              <a:rPr lang="ru-RU" sz="3200" dirty="0" err="1" smtClean="0"/>
              <a:t>китички</a:t>
            </a:r>
            <a:r>
              <a:rPr lang="ru-RU" sz="3200" dirty="0" smtClean="0"/>
              <a:t> на </a:t>
            </a:r>
            <a:r>
              <a:rPr lang="ru-RU" sz="3200" dirty="0" err="1" smtClean="0"/>
              <a:t>кінчиках</a:t>
            </a:r>
            <a:r>
              <a:rPr lang="ru-RU" sz="3200" dirty="0" smtClean="0"/>
              <a:t> </a:t>
            </a:r>
            <a:r>
              <a:rPr lang="ru-RU" sz="3200" dirty="0" err="1" smtClean="0"/>
              <a:t>вух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в </a:t>
            </a:r>
            <a:r>
              <a:rPr lang="ru-RU" sz="3200" dirty="0" err="1" smtClean="0"/>
              <a:t>цілому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нагадує</a:t>
            </a:r>
            <a:r>
              <a:rPr lang="ru-RU" sz="3200" dirty="0" smtClean="0"/>
              <a:t> </a:t>
            </a:r>
            <a:r>
              <a:rPr lang="ru-RU" sz="3200" dirty="0" err="1" smtClean="0"/>
              <a:t>інші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види</a:t>
            </a:r>
            <a:r>
              <a:rPr lang="ru-RU" sz="3200" dirty="0" smtClean="0"/>
              <a:t> роду </a:t>
            </a:r>
            <a:r>
              <a:rPr lang="ru-RU" sz="3200" dirty="0" err="1" smtClean="0"/>
              <a:t>рись</a:t>
            </a:r>
            <a:r>
              <a:rPr lang="en-US" sz="3200" dirty="0" smtClean="0"/>
              <a:t> </a:t>
            </a:r>
            <a:r>
              <a:rPr lang="ru-RU" sz="3200" dirty="0" err="1" smtClean="0"/>
              <a:t>середнього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розміру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Влітку</a:t>
            </a:r>
            <a:r>
              <a:rPr lang="ru-RU" sz="3200" dirty="0" smtClean="0"/>
              <a:t> </a:t>
            </a:r>
            <a:r>
              <a:rPr lang="ru-RU" sz="3200" dirty="0" err="1" smtClean="0"/>
              <a:t>хутро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канадських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рисей</a:t>
            </a:r>
            <a:r>
              <a:rPr lang="ru-RU" sz="3200" dirty="0" smtClean="0"/>
              <a:t> </a:t>
            </a:r>
            <a:r>
              <a:rPr lang="ru-RU" sz="3200" dirty="0" err="1" smtClean="0"/>
              <a:t>набуває</a:t>
            </a:r>
            <a:r>
              <a:rPr lang="ru-RU" sz="3200" dirty="0" smtClean="0"/>
              <a:t> </a:t>
            </a:r>
            <a:r>
              <a:rPr lang="ru-RU" sz="3200" dirty="0" err="1" smtClean="0"/>
              <a:t>червонувато-коричневого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забарвлення</a:t>
            </a:r>
            <a:r>
              <a:rPr lang="ru-RU" sz="3200" dirty="0" smtClean="0"/>
              <a:t>.</a:t>
            </a:r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28604"/>
            <a:ext cx="3240283" cy="2146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Покриви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857496"/>
            <a:ext cx="7772400" cy="3498064"/>
          </a:xfrm>
        </p:spPr>
        <p:txBody>
          <a:bodyPr>
            <a:normAutofit lnSpcReduction="10000"/>
          </a:bodyPr>
          <a:lstStyle/>
          <a:p>
            <a:r>
              <a:rPr lang="ru-RU" sz="3200" dirty="0" err="1" smtClean="0"/>
              <a:t>Ця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хутряний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комірець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нагадує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подвійно-конічну</a:t>
            </a:r>
            <a:r>
              <a:rPr lang="ru-RU" sz="3200" dirty="0" smtClean="0"/>
              <a:t> бороду, короткий </a:t>
            </a:r>
            <a:r>
              <a:rPr lang="ru-RU" sz="3200" dirty="0" err="1" smtClean="0"/>
              <a:t>хвіст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чорним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кінчиком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довгі</a:t>
            </a:r>
            <a:r>
              <a:rPr lang="ru-RU" sz="3200" dirty="0" smtClean="0"/>
              <a:t> </a:t>
            </a:r>
            <a:r>
              <a:rPr lang="ru-RU" sz="3200" dirty="0" err="1" smtClean="0"/>
              <a:t>китиці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вухах</a:t>
            </a:r>
            <a:r>
              <a:rPr lang="ru-RU" sz="3200" dirty="0" smtClean="0"/>
              <a:t>. </a:t>
            </a:r>
            <a:r>
              <a:rPr lang="ru-RU" sz="3200" dirty="0" err="1" smtClean="0"/>
              <a:t>Довгі</a:t>
            </a:r>
            <a:r>
              <a:rPr lang="ru-RU" sz="3200" dirty="0" smtClean="0"/>
              <a:t> </a:t>
            </a:r>
            <a:r>
              <a:rPr lang="ru-RU" sz="3200" dirty="0" err="1" smtClean="0"/>
              <a:t>лапи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вкриті</a:t>
            </a:r>
            <a:r>
              <a:rPr lang="ru-RU" sz="3200" dirty="0" smtClean="0"/>
              <a:t> </a:t>
            </a:r>
            <a:r>
              <a:rPr lang="ru-RU" sz="3200" dirty="0" err="1" smtClean="0"/>
              <a:t>хутром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ступні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допомагає</a:t>
            </a:r>
            <a:r>
              <a:rPr lang="ru-RU" sz="3200" dirty="0" smtClean="0"/>
              <a:t> </a:t>
            </a:r>
            <a:r>
              <a:rPr lang="ru-RU" sz="3200" dirty="0" err="1" smtClean="0"/>
              <a:t>тварині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пересуватися</a:t>
            </a:r>
            <a:r>
              <a:rPr lang="ru-RU" sz="3200" dirty="0" smtClean="0"/>
              <a:t> по </a:t>
            </a:r>
            <a:r>
              <a:rPr lang="ru-RU" sz="3200" dirty="0" err="1" smtClean="0"/>
              <a:t>глибокому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снігу</a:t>
            </a:r>
            <a:r>
              <a:rPr lang="ru-RU" sz="3200" dirty="0" smtClean="0"/>
              <a:t>.</a:t>
            </a:r>
          </a:p>
        </p:txBody>
      </p:sp>
      <p:pic>
        <p:nvPicPr>
          <p:cNvPr id="4" name="Рисунок 3" descr="рис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7166"/>
            <a:ext cx="3071570" cy="2600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Поведінка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14686"/>
            <a:ext cx="7772400" cy="3217076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Канадська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рись</a:t>
            </a:r>
            <a:r>
              <a:rPr lang="ru-RU" sz="3200" dirty="0" smtClean="0"/>
              <a:t> - </a:t>
            </a:r>
            <a:r>
              <a:rPr lang="ru-RU" sz="3200" dirty="0" err="1" smtClean="0"/>
              <a:t>тварина</a:t>
            </a:r>
            <a:r>
              <a:rPr lang="ru-RU" sz="3200" dirty="0" smtClean="0"/>
              <a:t> </a:t>
            </a:r>
            <a:r>
              <a:rPr lang="ru-RU" sz="3200" dirty="0" err="1" smtClean="0"/>
              <a:t>одинак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веде</a:t>
            </a:r>
            <a:r>
              <a:rPr lang="ru-RU" sz="3200" dirty="0" smtClean="0"/>
              <a:t> </a:t>
            </a:r>
            <a:r>
              <a:rPr lang="ru-RU" sz="3200" dirty="0" err="1" smtClean="0"/>
              <a:t>нічний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спосіб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займає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велику</a:t>
            </a:r>
            <a:r>
              <a:rPr lang="ru-RU" sz="3200" dirty="0" smtClean="0"/>
              <a:t> </a:t>
            </a:r>
            <a:r>
              <a:rPr lang="ru-RU" sz="3200" dirty="0" err="1" smtClean="0"/>
              <a:t>територію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Кордони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своєї</a:t>
            </a:r>
            <a:r>
              <a:rPr lang="ru-RU" sz="3200" dirty="0" smtClean="0"/>
              <a:t> </a:t>
            </a:r>
            <a:r>
              <a:rPr lang="ru-RU" sz="3200" dirty="0" err="1" smtClean="0"/>
              <a:t>ділянки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 регулярно </a:t>
            </a:r>
            <a:r>
              <a:rPr lang="ru-RU" sz="3200" dirty="0" err="1" smtClean="0"/>
              <a:t>мітять</a:t>
            </a:r>
            <a:r>
              <a:rPr lang="ru-RU" sz="3200" dirty="0" smtClean="0"/>
              <a:t> сечею, </a:t>
            </a:r>
            <a:r>
              <a:rPr lang="ru-RU" sz="3200" dirty="0" err="1" smtClean="0"/>
              <a:t>залишаючи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мітки</a:t>
            </a:r>
            <a:r>
              <a:rPr lang="ru-RU" sz="3200" dirty="0" smtClean="0"/>
              <a:t> на деревах та </a:t>
            </a:r>
            <a:r>
              <a:rPr lang="ru-RU" sz="3200" dirty="0" err="1" smtClean="0"/>
              <a:t>скелях</a:t>
            </a:r>
            <a:r>
              <a:rPr lang="ru-RU" sz="3200" dirty="0" smtClean="0"/>
              <a:t>.</a:t>
            </a:r>
          </a:p>
        </p:txBody>
      </p:sp>
      <p:pic>
        <p:nvPicPr>
          <p:cNvPr id="4" name="Рисунок 3" descr="canad_rys-3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71480"/>
            <a:ext cx="3810000" cy="25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Живлення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214686"/>
            <a:ext cx="7772400" cy="314087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 smtClean="0"/>
              <a:t>Канадська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полює</a:t>
            </a:r>
            <a:r>
              <a:rPr lang="ru-RU" sz="3200" dirty="0" smtClean="0"/>
              <a:t> на</a:t>
            </a:r>
            <a:r>
              <a:rPr lang="en-US" sz="3200" dirty="0" smtClean="0"/>
              <a:t> </a:t>
            </a:r>
            <a:r>
              <a:rPr lang="ru-RU" sz="3200" dirty="0" err="1" smtClean="0"/>
              <a:t>гризунів</a:t>
            </a:r>
            <a:r>
              <a:rPr lang="en-US" sz="3200" dirty="0" smtClean="0"/>
              <a:t>, </a:t>
            </a:r>
            <a:r>
              <a:rPr lang="ru-RU" sz="3200" dirty="0" err="1" smtClean="0"/>
              <a:t>птахів</a:t>
            </a:r>
            <a:r>
              <a:rPr lang="en-US" sz="3200" dirty="0" smtClean="0"/>
              <a:t>.</a:t>
            </a:r>
            <a:r>
              <a:rPr lang="uk-UA" sz="3200" dirty="0" smtClean="0"/>
              <a:t> </a:t>
            </a:r>
            <a:r>
              <a:rPr lang="ru-RU" sz="3200" dirty="0" err="1" smtClean="0"/>
              <a:t>Взимку</a:t>
            </a:r>
            <a:r>
              <a:rPr lang="ru-RU" sz="3200" dirty="0" smtClean="0"/>
              <a:t> </a:t>
            </a:r>
            <a:r>
              <a:rPr lang="ru-RU" sz="3200" dirty="0" err="1" smtClean="0"/>
              <a:t>завдяки</a:t>
            </a:r>
            <a:r>
              <a:rPr lang="ru-RU" sz="3200" dirty="0" smtClean="0"/>
              <a:t> </a:t>
            </a:r>
            <a:r>
              <a:rPr lang="ru-RU" sz="3200" dirty="0" err="1" smtClean="0"/>
              <a:t>глибокому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сніговому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покриву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полювати</a:t>
            </a:r>
            <a:r>
              <a:rPr lang="ru-RU" sz="3200" dirty="0" smtClean="0"/>
              <a:t> на </a:t>
            </a:r>
            <a:r>
              <a:rPr lang="ru-RU" sz="3200" dirty="0" err="1" smtClean="0"/>
              <a:t>копитних</a:t>
            </a:r>
            <a:r>
              <a:rPr lang="ru-RU" sz="3200" dirty="0" smtClean="0"/>
              <a:t> 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бути </a:t>
            </a:r>
            <a:r>
              <a:rPr lang="ru-RU" sz="3200" dirty="0" err="1" smtClean="0"/>
              <a:t>благородні</a:t>
            </a:r>
            <a:r>
              <a:rPr lang="ru-RU" sz="3200" dirty="0" smtClean="0"/>
              <a:t> </a:t>
            </a:r>
            <a:r>
              <a:rPr lang="ru-RU" sz="3200" dirty="0" err="1" smtClean="0"/>
              <a:t>олені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товстороги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У </a:t>
            </a:r>
            <a:r>
              <a:rPr lang="ru-RU" sz="3200" dirty="0" err="1" smtClean="0"/>
              <a:t>голодний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період</a:t>
            </a:r>
            <a:r>
              <a:rPr lang="ru-RU" sz="3200" dirty="0" smtClean="0"/>
              <a:t> живиться </a:t>
            </a:r>
            <a:r>
              <a:rPr lang="ru-RU" sz="3200" dirty="0" err="1" smtClean="0"/>
              <a:t>падаллю</a:t>
            </a:r>
            <a:r>
              <a:rPr lang="ru-RU" sz="3200" dirty="0" smtClean="0"/>
              <a:t> </a:t>
            </a:r>
            <a:r>
              <a:rPr lang="ru-RU" sz="3200" dirty="0" err="1" smtClean="0"/>
              <a:t>копитних</a:t>
            </a:r>
            <a:r>
              <a:rPr lang="ru-RU" sz="3200" dirty="0" smtClean="0"/>
              <a:t>: оленя, лося.</a:t>
            </a:r>
          </a:p>
        </p:txBody>
      </p:sp>
      <p:pic>
        <p:nvPicPr>
          <p:cNvPr id="4" name="Рисунок 3" descr="f71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28605"/>
            <a:ext cx="407196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Живлення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286124"/>
            <a:ext cx="7986714" cy="292895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деяких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місцевостях</a:t>
            </a:r>
            <a:r>
              <a:rPr lang="ru-RU" sz="3200" dirty="0" smtClean="0"/>
              <a:t> головною </a:t>
            </a:r>
            <a:r>
              <a:rPr lang="ru-RU" sz="3200" dirty="0" err="1" smtClean="0"/>
              <a:t>здобиччю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американський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заєць</a:t>
            </a:r>
            <a:r>
              <a:rPr lang="en-US" sz="3200" dirty="0" smtClean="0"/>
              <a:t> </a:t>
            </a:r>
            <a:r>
              <a:rPr lang="ru-RU" sz="3200" dirty="0" smtClean="0"/>
              <a:t>на </a:t>
            </a:r>
            <a:r>
              <a:rPr lang="ru-RU" sz="3200" dirty="0" err="1" smtClean="0"/>
              <a:t>якого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припадати</a:t>
            </a:r>
            <a:r>
              <a:rPr lang="ru-RU" sz="3200" dirty="0" smtClean="0"/>
              <a:t> до 75 %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раціону</a:t>
            </a:r>
            <a:r>
              <a:rPr lang="ru-RU" sz="3200" dirty="0" smtClean="0"/>
              <a:t>. </a:t>
            </a:r>
            <a:r>
              <a:rPr lang="ru-RU" sz="3200" dirty="0" err="1" smtClean="0"/>
              <a:t>Розмір</a:t>
            </a:r>
            <a:r>
              <a:rPr lang="ru-RU" sz="3200" dirty="0" smtClean="0"/>
              <a:t> </a:t>
            </a:r>
            <a:r>
              <a:rPr lang="ru-RU" sz="3200" dirty="0" err="1" smtClean="0"/>
              <a:t>популяції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канадської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коливається</a:t>
            </a:r>
            <a:r>
              <a:rPr lang="ru-RU" sz="3200" dirty="0" smtClean="0"/>
              <a:t> у </a:t>
            </a:r>
            <a:r>
              <a:rPr lang="ru-RU" sz="3200" dirty="0" err="1" smtClean="0"/>
              <a:t>слід</a:t>
            </a:r>
            <a:r>
              <a:rPr lang="ru-RU" sz="3200" dirty="0" smtClean="0"/>
              <a:t> за </a:t>
            </a:r>
            <a:r>
              <a:rPr lang="ru-RU" sz="3200" dirty="0" err="1" smtClean="0"/>
              <a:t>чисельність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американського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зайця</a:t>
            </a:r>
            <a:r>
              <a:rPr lang="ru-RU" sz="3200" dirty="0" smtClean="0"/>
              <a:t>.</a:t>
            </a:r>
          </a:p>
        </p:txBody>
      </p:sp>
      <p:pic>
        <p:nvPicPr>
          <p:cNvPr id="4" name="Рисунок 3" descr="живл рис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29190" y="500042"/>
            <a:ext cx="3972280" cy="2588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Розмноження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357562"/>
            <a:ext cx="7929618" cy="31408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шлюбний</a:t>
            </a:r>
            <a:r>
              <a:rPr lang="ru-RU" sz="3200" dirty="0" smtClean="0"/>
              <a:t> сезон один </a:t>
            </a:r>
            <a:r>
              <a:rPr lang="ru-RU" sz="3200" dirty="0" err="1" smtClean="0"/>
              <a:t>самець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злучитися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декількома</a:t>
            </a:r>
            <a:r>
              <a:rPr lang="ru-RU" sz="3200" dirty="0" smtClean="0"/>
              <a:t> самками,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живуть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ним по </a:t>
            </a:r>
            <a:r>
              <a:rPr lang="ru-RU" sz="3200" dirty="0" err="1" smtClean="0"/>
              <a:t>сусідству</a:t>
            </a:r>
            <a:r>
              <a:rPr lang="ru-RU" sz="3200" dirty="0" smtClean="0"/>
              <a:t>. Як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вони </a:t>
            </a:r>
            <a:r>
              <a:rPr lang="ru-RU" sz="3200" dirty="0" err="1" smtClean="0"/>
              <a:t>злучилися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самець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самка </a:t>
            </a:r>
            <a:r>
              <a:rPr lang="ru-RU" sz="3200" dirty="0" err="1" smtClean="0"/>
              <a:t>розходяться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Самці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беруть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жодної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участі</a:t>
            </a:r>
            <a:r>
              <a:rPr lang="ru-RU" sz="3200" dirty="0" smtClean="0"/>
              <a:t> у </a:t>
            </a:r>
            <a:r>
              <a:rPr lang="ru-RU" sz="3200" dirty="0" err="1" smtClean="0"/>
              <a:t>вирощуванні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молоді</a:t>
            </a:r>
            <a:r>
              <a:rPr lang="ru-RU" sz="3200" dirty="0" smtClean="0"/>
              <a:t>.</a:t>
            </a:r>
          </a:p>
        </p:txBody>
      </p:sp>
      <p:pic>
        <p:nvPicPr>
          <p:cNvPr id="5" name="Рисунок 4" descr="kanadskaj_ris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66"/>
            <a:ext cx="3500462" cy="2975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2">
      <a:dk1>
        <a:srgbClr val="703203"/>
      </a:dk1>
      <a:lt1>
        <a:sysClr val="window" lastClr="FFFFFF"/>
      </a:lt1>
      <a:dk2>
        <a:srgbClr val="4F271C"/>
      </a:dk2>
      <a:lt2>
        <a:srgbClr val="E7DEC9"/>
      </a:lt2>
      <a:accent1>
        <a:srgbClr val="00CC00"/>
      </a:accent1>
      <a:accent2>
        <a:srgbClr val="FFC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142</TotalTime>
  <Words>492</Words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Рись Канадська</vt:lpstr>
      <vt:lpstr>Канадська рись</vt:lpstr>
      <vt:lpstr>Розміри </vt:lpstr>
      <vt:lpstr>Покриви </vt:lpstr>
      <vt:lpstr>Покриви </vt:lpstr>
      <vt:lpstr>Поведінка </vt:lpstr>
      <vt:lpstr>Живлення </vt:lpstr>
      <vt:lpstr>Живлення </vt:lpstr>
      <vt:lpstr>Розмноження </vt:lpstr>
      <vt:lpstr>Розмноження </vt:lpstr>
      <vt:lpstr>Розмноження </vt:lpstr>
      <vt:lpstr>Розмноження </vt:lpstr>
      <vt:lpstr>Розмноження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Звичайна рись ( Євразійська)</dc:title>
  <cp:lastModifiedBy>Павленко</cp:lastModifiedBy>
  <cp:revision>45</cp:revision>
  <dcterms:modified xsi:type="dcterms:W3CDTF">2013-06-02T19:16:51Z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