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sldIdLst>
    <p:sldId id="256" r:id="rId3"/>
    <p:sldId id="273" r:id="rId4"/>
    <p:sldId id="266" r:id="rId5"/>
    <p:sldId id="257" r:id="rId6"/>
    <p:sldId id="274" r:id="rId7"/>
    <p:sldId id="261" r:id="rId8"/>
    <p:sldId id="268" r:id="rId9"/>
    <p:sldId id="275" r:id="rId10"/>
    <p:sldId id="276" r:id="rId11"/>
    <p:sldId id="277" r:id="rId12"/>
    <p:sldId id="278" r:id="rId13"/>
    <p:sldId id="279" r:id="rId14"/>
    <p:sldId id="281" r:id="rId15"/>
    <p:sldId id="282" r:id="rId16"/>
    <p:sldId id="283" r:id="rId17"/>
    <p:sldId id="285" r:id="rId18"/>
    <p:sldId id="284" r:id="rId19"/>
    <p:sldId id="286" r:id="rId20"/>
    <p:sldId id="280" r:id="rId21"/>
    <p:sldId id="287" r:id="rId22"/>
    <p:sldId id="288"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27" autoAdjust="0"/>
    <p:restoredTop sz="94660"/>
  </p:normalViewPr>
  <p:slideViewPr>
    <p:cSldViewPr>
      <p:cViewPr varScale="1">
        <p:scale>
          <a:sx n="74" d="100"/>
          <a:sy n="74" d="100"/>
        </p:scale>
        <p:origin x="-1020" y="-9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533401"/>
            <a:ext cx="7772400" cy="533399"/>
          </a:xfrm>
          <a:effectLst>
            <a:reflection blurRad="6350" stA="50000" endA="300" endPos="55000" dir="5400000" sy="-100000" algn="bl" rotWithShape="0"/>
          </a:effectLst>
        </p:spPr>
        <p:txBody>
          <a:bodyPr/>
          <a:lstStyle>
            <a:lvl1pPr>
              <a:defRPr b="1">
                <a:ln w="9525" cap="flat" cmpd="thickThin">
                  <a:solidFill>
                    <a:schemeClr val="tx1"/>
                  </a:solidFill>
                  <a:prstDash val="solid"/>
                  <a:miter lim="800000"/>
                </a:ln>
                <a:solidFill>
                  <a:schemeClr val="accent2"/>
                </a:solidFill>
                <a:effectLst/>
              </a:defRPr>
            </a:lvl1pPr>
          </a:lstStyle>
          <a:p>
            <a:r>
              <a:rPr lang="ru-RU" smtClean="0"/>
              <a:t>Образец заголовка</a:t>
            </a:r>
            <a:endParaRPr lang="en-US" dirty="0"/>
          </a:p>
        </p:txBody>
      </p:sp>
      <p:sp>
        <p:nvSpPr>
          <p:cNvPr id="3075" name="Rectangle 3"/>
          <p:cNvSpPr>
            <a:spLocks noGrp="1" noChangeArrowheads="1"/>
          </p:cNvSpPr>
          <p:nvPr>
            <p:ph type="subTitle" idx="1"/>
          </p:nvPr>
        </p:nvSpPr>
        <p:spPr>
          <a:xfrm>
            <a:off x="685800" y="4953000"/>
            <a:ext cx="5410200" cy="381000"/>
          </a:xfrm>
          <a:effectLst>
            <a:reflection blurRad="6350" stA="50000" endA="300" endPos="55000" dir="5400000" sy="-100000" algn="bl" rotWithShape="0"/>
          </a:effectLst>
        </p:spPr>
        <p:txBody>
          <a:bodyPr/>
          <a:lstStyle>
            <a:lvl1pPr marL="0" indent="0">
              <a:buFontTx/>
              <a:buNone/>
              <a:defRPr lang="en-US" sz="2400" b="1" dirty="0" smtClean="0">
                <a:ln w="9525" cap="flat" cmpd="thickThin">
                  <a:solidFill>
                    <a:schemeClr val="tx1"/>
                  </a:solidFill>
                  <a:prstDash val="solid"/>
                  <a:miter lim="800000"/>
                </a:ln>
                <a:solidFill>
                  <a:schemeClr val="accent3"/>
                </a:solidFill>
                <a:effectLst/>
                <a:latin typeface="+mj-lt"/>
                <a:ea typeface="+mj-ea"/>
                <a:cs typeface="+mj-cs"/>
              </a:defRPr>
            </a:lvl1pPr>
          </a:lstStyle>
          <a:p>
            <a:r>
              <a:rPr lang="ru-RU" smtClean="0"/>
              <a:t>Образец подзаголовка</a:t>
            </a:r>
            <a:endParaRPr lang="en-US" dirty="0"/>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pPr>
              <a:defRPr/>
            </a:pPr>
            <a:fld id="{41AE7A5D-7174-4ED1-9BC3-7FFC088113C5}" type="slidenum">
              <a:rPr lang="en-US"/>
              <a:pPr>
                <a:defRPr/>
              </a:pPr>
              <a:t>‹#›</a:t>
            </a:fld>
            <a:endParaRPr lang="en-US"/>
          </a:p>
        </p:txBody>
      </p:sp>
    </p:spTree>
    <p:extLst>
      <p:ext uri="{BB962C8B-B14F-4D97-AF65-F5344CB8AC3E}">
        <p14:creationId xmlns:p14="http://schemas.microsoft.com/office/powerpoint/2010/main" xmlns="" val="1310524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9FC1D04-671E-458B-B973-369C35D291F7}" type="slidenum">
              <a:rPr lang="en-US"/>
              <a:pPr>
                <a:defRPr/>
              </a:pPr>
              <a:t>‹#›</a:t>
            </a:fld>
            <a:endParaRPr lang="en-US"/>
          </a:p>
        </p:txBody>
      </p:sp>
    </p:spTree>
    <p:extLst>
      <p:ext uri="{BB962C8B-B14F-4D97-AF65-F5344CB8AC3E}">
        <p14:creationId xmlns:p14="http://schemas.microsoft.com/office/powerpoint/2010/main" xmlns="" val="40492558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722313" y="2719387"/>
            <a:ext cx="7772400" cy="1362075"/>
          </a:xfrm>
        </p:spPr>
        <p:txBody>
          <a:bodyPr anchor="t"/>
          <a:lstStyle>
            <a:lvl1pPr algn="l">
              <a:defRPr sz="4000" b="1" cap="all"/>
            </a:lvl1pPr>
          </a:lstStyle>
          <a:p>
            <a:r>
              <a:rPr lang="ru-RU" smtClean="0"/>
              <a:t>Образец заголовка</a:t>
            </a:r>
            <a:endParaRPr lang="en-US"/>
          </a:p>
        </p:txBody>
      </p:sp>
      <p:sp>
        <p:nvSpPr>
          <p:cNvPr id="3" name="Text Placeholder 2"/>
          <p:cNvSpPr>
            <a:spLocks noGrp="1"/>
          </p:cNvSpPr>
          <p:nvPr>
            <p:ph type="body" idx="1"/>
          </p:nvPr>
        </p:nvSpPr>
        <p:spPr>
          <a:xfrm>
            <a:off x="722313" y="1219200"/>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7EAEDB6-4F30-41F5-9A05-06959084239F}" type="slidenum">
              <a:rPr lang="en-US"/>
              <a:pPr>
                <a:defRPr/>
              </a:pPr>
              <a:t>‹#›</a:t>
            </a:fld>
            <a:endParaRPr lang="en-US"/>
          </a:p>
        </p:txBody>
      </p:sp>
    </p:spTree>
    <p:extLst>
      <p:ext uri="{BB962C8B-B14F-4D97-AF65-F5344CB8AC3E}">
        <p14:creationId xmlns:p14="http://schemas.microsoft.com/office/powerpoint/2010/main" xmlns="" val="2300299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9F767AB-FC17-4C9E-A98D-1D7998D87353}" type="slidenum">
              <a:rPr lang="en-US"/>
              <a:pPr>
                <a:defRPr/>
              </a:pPr>
              <a:t>‹#›</a:t>
            </a:fld>
            <a:endParaRPr lang="en-US"/>
          </a:p>
        </p:txBody>
      </p:sp>
    </p:spTree>
    <p:extLst>
      <p:ext uri="{BB962C8B-B14F-4D97-AF65-F5344CB8AC3E}">
        <p14:creationId xmlns:p14="http://schemas.microsoft.com/office/powerpoint/2010/main" xmlns="" val="2678623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E354D58-547C-4664-AEB8-EAD73B2BEC68}" type="slidenum">
              <a:rPr lang="en-US"/>
              <a:pPr>
                <a:defRPr/>
              </a:pPr>
              <a:t>‹#›</a:t>
            </a:fld>
            <a:endParaRPr lang="en-US"/>
          </a:p>
        </p:txBody>
      </p:sp>
    </p:spTree>
    <p:extLst>
      <p:ext uri="{BB962C8B-B14F-4D97-AF65-F5344CB8AC3E}">
        <p14:creationId xmlns:p14="http://schemas.microsoft.com/office/powerpoint/2010/main" xmlns="" val="1033571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lvl1pPr>
              <a:defRPr/>
            </a:lvl1pPr>
          </a:lstStyle>
          <a:p>
            <a:pPr>
              <a:defRPr/>
            </a:pPr>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E5C35D7D-C144-46BB-B21C-1F518476FD83}" type="slidenum">
              <a:rPr lang="en-US"/>
              <a:pPr>
                <a:defRPr/>
              </a:pPr>
              <a:t>‹#›</a:t>
            </a:fld>
            <a:endParaRPr lang="en-US"/>
          </a:p>
        </p:txBody>
      </p:sp>
    </p:spTree>
    <p:extLst>
      <p:ext uri="{BB962C8B-B14F-4D97-AF65-F5344CB8AC3E}">
        <p14:creationId xmlns:p14="http://schemas.microsoft.com/office/powerpoint/2010/main" xmlns="" val="2776527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A56C6DD-2681-40D6-8BF0-0770A3A9B0BD}" type="slidenum">
              <a:rPr lang="en-US"/>
              <a:pPr>
                <a:defRPr/>
              </a:pPr>
              <a:t>‹#›</a:t>
            </a:fld>
            <a:endParaRPr lang="en-US"/>
          </a:p>
        </p:txBody>
      </p:sp>
    </p:spTree>
    <p:extLst>
      <p:ext uri="{BB962C8B-B14F-4D97-AF65-F5344CB8AC3E}">
        <p14:creationId xmlns:p14="http://schemas.microsoft.com/office/powerpoint/2010/main" xmlns="" val="1669534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2_Blank">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E524A788-A367-42D4-828B-6716D89C6ECE}" type="slidenum">
              <a:rPr lang="en-US"/>
              <a:pPr>
                <a:defRPr/>
              </a:pPr>
              <a:t>‹#›</a:t>
            </a:fld>
            <a:endParaRPr lang="en-US"/>
          </a:p>
        </p:txBody>
      </p:sp>
    </p:spTree>
    <p:extLst>
      <p:ext uri="{BB962C8B-B14F-4D97-AF65-F5344CB8AC3E}">
        <p14:creationId xmlns:p14="http://schemas.microsoft.com/office/powerpoint/2010/main" xmlns="" val="91555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78E6AEAD-89D5-4F2D-B566-2AE9610AE0AD}" type="slidenum">
              <a:rPr lang="en-US"/>
              <a:pPr>
                <a:defRPr/>
              </a:pPr>
              <a:t>‹#›</a:t>
            </a:fld>
            <a:endParaRPr lang="en-US"/>
          </a:p>
        </p:txBody>
      </p:sp>
    </p:spTree>
    <p:extLst>
      <p:ext uri="{BB962C8B-B14F-4D97-AF65-F5344CB8AC3E}">
        <p14:creationId xmlns:p14="http://schemas.microsoft.com/office/powerpoint/2010/main" xmlns="" val="3446600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346DAA8-286B-46D8-806C-879CBE78604E}" type="slidenum">
              <a:rPr lang="en-US"/>
              <a:pPr>
                <a:defRPr/>
              </a:pPr>
              <a:t>‹#›</a:t>
            </a:fld>
            <a:endParaRPr lang="en-US"/>
          </a:p>
        </p:txBody>
      </p:sp>
    </p:spTree>
    <p:extLst>
      <p:ext uri="{BB962C8B-B14F-4D97-AF65-F5344CB8AC3E}">
        <p14:creationId xmlns:p14="http://schemas.microsoft.com/office/powerpoint/2010/main" xmlns="" val="4292699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27C8D454-6F9F-4708-B389-C921E74CB1BA}" type="slidenum">
              <a:rPr lang="en-US"/>
              <a:pPr>
                <a:defRPr/>
              </a:pPr>
              <a:t>‹#›</a:t>
            </a:fld>
            <a:endParaRPr lang="en-US"/>
          </a:p>
        </p:txBody>
      </p:sp>
    </p:spTree>
    <p:extLst>
      <p:ext uri="{BB962C8B-B14F-4D97-AF65-F5344CB8AC3E}">
        <p14:creationId xmlns:p14="http://schemas.microsoft.com/office/powerpoint/2010/main" xmlns="" val="30714833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1600201"/>
            <a:ext cx="8229600" cy="4114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33535F-68A7-4CDB-974E-C7AF87DC0E14}" type="slidenum">
              <a:rPr lang="en-US"/>
              <a:pPr>
                <a:defRPr/>
              </a:pPr>
              <a:t>‹#›</a:t>
            </a:fld>
            <a:endParaRPr lang="en-US"/>
          </a:p>
        </p:txBody>
      </p:sp>
    </p:spTree>
    <p:extLst>
      <p:ext uri="{BB962C8B-B14F-4D97-AF65-F5344CB8AC3E}">
        <p14:creationId xmlns:p14="http://schemas.microsoft.com/office/powerpoint/2010/main" xmlns="" val="42312800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0593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9"/>
            <a:ext cx="6019800" cy="50593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1532C62-F811-4BDD-B485-977A28B03039}" type="slidenum">
              <a:rPr lang="en-US"/>
              <a:pPr>
                <a:defRPr/>
              </a:pPr>
              <a:t>‹#›</a:t>
            </a:fld>
            <a:endParaRPr lang="en-US"/>
          </a:p>
        </p:txBody>
      </p:sp>
    </p:spTree>
    <p:extLst>
      <p:ext uri="{BB962C8B-B14F-4D97-AF65-F5344CB8AC3E}">
        <p14:creationId xmlns:p14="http://schemas.microsoft.com/office/powerpoint/2010/main" xmlns="" val="501650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Заголовок и четыре объекта">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ru-RU" smtClean="0"/>
              <a:t>Образец заголовка</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7A3A6E2F-B4CB-4967-9002-1A74E9180048}" type="slidenum">
              <a:rPr lang="en-US"/>
              <a:pPr>
                <a:defRPr/>
              </a:pPr>
              <a:t>‹#›</a:t>
            </a:fld>
            <a:endParaRPr lang="en-US"/>
          </a:p>
        </p:txBody>
      </p:sp>
    </p:spTree>
    <p:extLst>
      <p:ext uri="{BB962C8B-B14F-4D97-AF65-F5344CB8AC3E}">
        <p14:creationId xmlns:p14="http://schemas.microsoft.com/office/powerpoint/2010/main" xmlns="" val="13047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B763270B-FB17-4A87-9B21-95C40213FD8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7" r:id="rId1"/>
    <p:sldLayoutId id="2147483668" r:id="rId2"/>
    <p:sldLayoutId id="2147483669" r:id="rId3"/>
    <p:sldLayoutId id="2147483670" r:id="rId4"/>
    <p:sldLayoutId id="2147483671" r:id="rId5"/>
    <p:sldLayoutId id="2147483678" r:id="rId6"/>
    <p:sldLayoutId id="2147483672" r:id="rId7"/>
    <p:sldLayoutId id="2147483679" r:id="rId8"/>
    <p:sldLayoutId id="2147483680" r:id="rId9"/>
    <p:sldLayoutId id="2147483673" r:id="rId10"/>
    <p:sldLayoutId id="2147483681" r:id="rId11"/>
    <p:sldLayoutId id="2147483674" r:id="rId12"/>
    <p:sldLayoutId id="2147483675" r:id="rId13"/>
    <p:sldLayoutId id="2147483676" r:id="rId14"/>
  </p:sldLayoutIdLst>
  <p:txStyles>
    <p:titleStyle>
      <a:lvl1pPr algn="ctr" rtl="0" eaLnBrk="1" fontAlgn="base" hangingPunct="1">
        <a:spcBef>
          <a:spcPct val="0"/>
        </a:spcBef>
        <a:spcAft>
          <a:spcPct val="0"/>
        </a:spcAft>
        <a:defRPr sz="4400">
          <a:solidFill>
            <a:schemeClr val="accent2"/>
          </a:solidFill>
          <a:latin typeface="+mj-lt"/>
          <a:ea typeface="+mj-ea"/>
          <a:cs typeface="+mj-cs"/>
        </a:defRPr>
      </a:lvl1pPr>
      <a:lvl2pPr algn="ctr" rtl="0" eaLnBrk="1" fontAlgn="base" hangingPunct="1">
        <a:spcBef>
          <a:spcPct val="0"/>
        </a:spcBef>
        <a:spcAft>
          <a:spcPct val="0"/>
        </a:spcAft>
        <a:defRPr sz="4400">
          <a:solidFill>
            <a:schemeClr val="accent2"/>
          </a:solidFill>
          <a:latin typeface="Arial" charset="0"/>
        </a:defRPr>
      </a:lvl2pPr>
      <a:lvl3pPr algn="ctr" rtl="0" eaLnBrk="1" fontAlgn="base" hangingPunct="1">
        <a:spcBef>
          <a:spcPct val="0"/>
        </a:spcBef>
        <a:spcAft>
          <a:spcPct val="0"/>
        </a:spcAft>
        <a:defRPr sz="4400">
          <a:solidFill>
            <a:schemeClr val="accent2"/>
          </a:solidFill>
          <a:latin typeface="Arial" charset="0"/>
        </a:defRPr>
      </a:lvl3pPr>
      <a:lvl4pPr algn="ctr" rtl="0" eaLnBrk="1" fontAlgn="base" hangingPunct="1">
        <a:spcBef>
          <a:spcPct val="0"/>
        </a:spcBef>
        <a:spcAft>
          <a:spcPct val="0"/>
        </a:spcAft>
        <a:defRPr sz="4400">
          <a:solidFill>
            <a:schemeClr val="accent2"/>
          </a:solidFill>
          <a:latin typeface="Arial" charset="0"/>
        </a:defRPr>
      </a:lvl4pPr>
      <a:lvl5pPr algn="ctr" rtl="0" eaLnBrk="1" fontAlgn="base" hangingPunct="1">
        <a:spcBef>
          <a:spcPct val="0"/>
        </a:spcBef>
        <a:spcAft>
          <a:spcPct val="0"/>
        </a:spcAft>
        <a:defRPr sz="4400">
          <a:solidFill>
            <a:schemeClr val="accent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rgbClr val="EB641B"/>
          </a:solidFill>
          <a:latin typeface="+mn-lt"/>
          <a:ea typeface="+mn-ea"/>
          <a:cs typeface="+mn-cs"/>
        </a:defRPr>
      </a:lvl1pPr>
      <a:lvl2pPr marL="742950" indent="-285750" algn="l" rtl="0" eaLnBrk="1" fontAlgn="base" hangingPunct="1">
        <a:spcBef>
          <a:spcPct val="20000"/>
        </a:spcBef>
        <a:spcAft>
          <a:spcPct val="0"/>
        </a:spcAft>
        <a:buChar char="–"/>
        <a:defRPr sz="2800">
          <a:solidFill>
            <a:srgbClr val="EB641B"/>
          </a:solidFill>
          <a:latin typeface="+mn-lt"/>
        </a:defRPr>
      </a:lvl2pPr>
      <a:lvl3pPr marL="1143000" indent="-228600" algn="l" rtl="0" eaLnBrk="1" fontAlgn="base" hangingPunct="1">
        <a:spcBef>
          <a:spcPct val="20000"/>
        </a:spcBef>
        <a:spcAft>
          <a:spcPct val="0"/>
        </a:spcAft>
        <a:buChar char="•"/>
        <a:defRPr sz="2400">
          <a:solidFill>
            <a:srgbClr val="EB641B"/>
          </a:solidFill>
          <a:latin typeface="+mn-lt"/>
        </a:defRPr>
      </a:lvl3pPr>
      <a:lvl4pPr marL="1600200" indent="-228600" algn="l" rtl="0" eaLnBrk="1" fontAlgn="base" hangingPunct="1">
        <a:spcBef>
          <a:spcPct val="20000"/>
        </a:spcBef>
        <a:spcAft>
          <a:spcPct val="0"/>
        </a:spcAft>
        <a:buChar char="–"/>
        <a:defRPr sz="2000">
          <a:solidFill>
            <a:srgbClr val="EB641B"/>
          </a:solidFill>
          <a:latin typeface="+mn-lt"/>
        </a:defRPr>
      </a:lvl4pPr>
      <a:lvl5pPr marL="2057400" indent="-228600" algn="l" rtl="0" eaLnBrk="1" fontAlgn="base" hangingPunct="1">
        <a:spcBef>
          <a:spcPct val="20000"/>
        </a:spcBef>
        <a:spcAft>
          <a:spcPct val="0"/>
        </a:spcAft>
        <a:buChar char="»"/>
        <a:defRPr sz="2000">
          <a:solidFill>
            <a:srgbClr val="EB641B"/>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533401"/>
            <a:ext cx="7772400" cy="1038211"/>
          </a:xfrm>
          <a:ln>
            <a:miter lim="800000"/>
            <a:headEnd/>
            <a:tailEnd/>
          </a:ln>
        </p:spPr>
        <p:txBody>
          <a:bodyPr/>
          <a:lstStyle/>
          <a:p>
            <a:r>
              <a:rPr lang="ru-RU" sz="6600" dirty="0" smtClean="0"/>
              <a:t>Світ запахів</a:t>
            </a:r>
            <a:endParaRPr lang="ru-RU" sz="6600" dirty="0"/>
          </a:p>
        </p:txBody>
      </p:sp>
      <p:sp>
        <p:nvSpPr>
          <p:cNvPr id="2051" name="Rectangle 3"/>
          <p:cNvSpPr>
            <a:spLocks noGrp="1" noChangeArrowheads="1"/>
          </p:cNvSpPr>
          <p:nvPr>
            <p:ph type="subTitle" idx="1"/>
          </p:nvPr>
        </p:nvSpPr>
        <p:spPr>
          <a:xfrm>
            <a:off x="428596" y="4857760"/>
            <a:ext cx="3187331" cy="1716360"/>
          </a:xfrm>
          <a:ln>
            <a:miter lim="800000"/>
            <a:headEnd/>
            <a:tailEnd/>
          </a:ln>
          <a:effectLst/>
        </p:spPr>
        <p:txBody>
          <a:bodyPr/>
          <a:lstStyle/>
          <a:p>
            <a:pPr algn="ctr">
              <a:defRPr/>
            </a:pPr>
            <a:r>
              <a:rPr lang="uk-UA" sz="2000" dirty="0" smtClean="0"/>
              <a:t>Роботу виконала:</a:t>
            </a:r>
          </a:p>
          <a:p>
            <a:pPr algn="ctr">
              <a:defRPr/>
            </a:pPr>
            <a:r>
              <a:rPr lang="uk-UA" sz="2000" dirty="0"/>
              <a:t>у</a:t>
            </a:r>
            <a:r>
              <a:rPr lang="uk-UA" sz="2000" dirty="0" smtClean="0"/>
              <a:t>чениця 9-б класу</a:t>
            </a:r>
          </a:p>
          <a:p>
            <a:pPr algn="ctr">
              <a:defRPr/>
            </a:pPr>
            <a:r>
              <a:rPr lang="uk-UA" sz="2000" dirty="0" smtClean="0"/>
              <a:t>СШ №273 м.Києва</a:t>
            </a:r>
          </a:p>
          <a:p>
            <a:pPr algn="ctr">
              <a:defRPr/>
            </a:pPr>
            <a:r>
              <a:rPr lang="uk-UA" dirty="0" smtClean="0"/>
              <a:t>Опятюк Анастасія</a:t>
            </a:r>
          </a:p>
        </p:txBody>
      </p:sp>
    </p:spTree>
  </p:cSld>
  <p:clrMapOvr>
    <a:masterClrMapping/>
  </p:clrMapOvr>
  <p:transition>
    <p:pull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214422"/>
            <a:ext cx="8358246" cy="3286148"/>
          </a:xfrm>
        </p:spPr>
        <p:txBody>
          <a:bodyPr/>
          <a:lstStyle/>
          <a:p>
            <a:pPr>
              <a:buNone/>
            </a:pPr>
            <a:r>
              <a:rPr lang="uk-UA" sz="2000" dirty="0" smtClean="0">
                <a:solidFill>
                  <a:srgbClr val="C00000"/>
                </a:solidFill>
              </a:rPr>
              <a:t>Запахи оточують нас всюди. Люди звикли думати, що запахи - це всього лише комбінації молекул, які при попаданні в ніс дратують нервові закінчення, і потім передають інформацію в головний мозок. </a:t>
            </a:r>
            <a:r>
              <a:rPr lang="vi-VN" sz="2000" dirty="0" smtClean="0">
                <a:solidFill>
                  <a:srgbClr val="C00000"/>
                </a:solidFill>
                <a:cs typeface="Arial" charset="0"/>
                <a:sym typeface="Arial" charset="0"/>
              </a:rPr>
              <a:t>Запах </a:t>
            </a:r>
            <a:r>
              <a:rPr lang="uk-UA" sz="2000" dirty="0" smtClean="0">
                <a:solidFill>
                  <a:srgbClr val="C00000"/>
                </a:solidFill>
                <a:cs typeface="Arial" charset="0"/>
                <a:sym typeface="Arial" charset="0"/>
              </a:rPr>
              <a:t>-</a:t>
            </a:r>
            <a:r>
              <a:rPr lang="vi-VN" sz="2000" dirty="0" smtClean="0">
                <a:solidFill>
                  <a:srgbClr val="C00000"/>
                </a:solidFill>
                <a:cs typeface="Arial" charset="0"/>
                <a:sym typeface="Arial" charset="0"/>
              </a:rPr>
              <a:t> особливе відчуття </a:t>
            </a:r>
            <a:r>
              <a:rPr lang="uk-UA" sz="2000" dirty="0" smtClean="0">
                <a:solidFill>
                  <a:srgbClr val="C00000"/>
                </a:solidFill>
                <a:cs typeface="Arial" charset="0"/>
                <a:sym typeface="Arial" charset="0"/>
              </a:rPr>
              <a:t>про </a:t>
            </a:r>
            <a:r>
              <a:rPr lang="vi-VN" sz="2000" dirty="0" smtClean="0">
                <a:solidFill>
                  <a:srgbClr val="C00000"/>
                </a:solidFill>
                <a:cs typeface="Arial" charset="0"/>
                <a:sym typeface="Arial" charset="0"/>
              </a:rPr>
              <a:t>присутн</a:t>
            </a:r>
            <a:r>
              <a:rPr lang="uk-UA" sz="2000" dirty="0" err="1" smtClean="0">
                <a:solidFill>
                  <a:srgbClr val="C00000"/>
                </a:solidFill>
                <a:cs typeface="Arial" charset="0"/>
                <a:sym typeface="Arial" charset="0"/>
              </a:rPr>
              <a:t>ість</a:t>
            </a:r>
            <a:r>
              <a:rPr lang="vi-VN" sz="2000" dirty="0" smtClean="0">
                <a:solidFill>
                  <a:srgbClr val="C00000"/>
                </a:solidFill>
                <a:cs typeface="Arial" charset="0"/>
                <a:sym typeface="Arial" charset="0"/>
              </a:rPr>
              <a:t> летких речовин у повітрі, </a:t>
            </a:r>
            <a:r>
              <a:rPr lang="uk-UA" sz="2000" dirty="0" smtClean="0">
                <a:solidFill>
                  <a:srgbClr val="C00000"/>
                </a:solidFill>
                <a:cs typeface="Arial" charset="0"/>
                <a:sym typeface="Arial" charset="0"/>
              </a:rPr>
              <a:t>яке</a:t>
            </a:r>
            <a:r>
              <a:rPr lang="vi-VN" sz="2000" dirty="0" smtClean="0">
                <a:solidFill>
                  <a:srgbClr val="C00000"/>
                </a:solidFill>
                <a:cs typeface="Arial" charset="0"/>
                <a:sym typeface="Arial" charset="0"/>
              </a:rPr>
              <a:t> здійсню</a:t>
            </a:r>
            <a:r>
              <a:rPr lang="uk-UA" sz="2000" dirty="0" smtClean="0">
                <a:solidFill>
                  <a:srgbClr val="C00000"/>
                </a:solidFill>
                <a:cs typeface="Arial" charset="0"/>
                <a:sym typeface="Arial" charset="0"/>
              </a:rPr>
              <a:t>є</a:t>
            </a:r>
            <a:r>
              <a:rPr lang="vi-VN" sz="2000" dirty="0" smtClean="0">
                <a:solidFill>
                  <a:srgbClr val="C00000"/>
                </a:solidFill>
                <a:cs typeface="Arial" charset="0"/>
                <a:sym typeface="Arial" charset="0"/>
              </a:rPr>
              <a:t>ться хімічними рецепторами нюху</a:t>
            </a:r>
            <a:r>
              <a:rPr lang="uk-UA" sz="2000" dirty="0" smtClean="0">
                <a:solidFill>
                  <a:srgbClr val="C00000"/>
                </a:solidFill>
                <a:cs typeface="Arial" charset="0"/>
                <a:sym typeface="Arial" charset="0"/>
              </a:rPr>
              <a:t>, </a:t>
            </a:r>
            <a:r>
              <a:rPr lang="vi-VN" sz="2000" dirty="0" smtClean="0">
                <a:solidFill>
                  <a:srgbClr val="C00000"/>
                </a:solidFill>
                <a:cs typeface="Arial" charset="0"/>
                <a:sym typeface="Arial" charset="0"/>
              </a:rPr>
              <a:t>що знаходяться в носовій порожнині</a:t>
            </a:r>
            <a:r>
              <a:rPr lang="uk-UA" sz="2000" dirty="0" smtClean="0">
                <a:solidFill>
                  <a:srgbClr val="C00000"/>
                </a:solidFill>
                <a:cs typeface="Arial" charset="0"/>
                <a:sym typeface="Arial" charset="0"/>
              </a:rPr>
              <a:t>.</a:t>
            </a:r>
            <a:endParaRPr lang="uk-UA" sz="2000" dirty="0" smtClean="0">
              <a:solidFill>
                <a:srgbClr val="C00000"/>
              </a:solidFill>
            </a:endParaRPr>
          </a:p>
          <a:p>
            <a:pPr>
              <a:buNone/>
            </a:pPr>
            <a:r>
              <a:rPr lang="uk-UA" sz="2000" dirty="0" smtClean="0">
                <a:solidFill>
                  <a:srgbClr val="C00000"/>
                </a:solidFill>
              </a:rPr>
              <a:t>Згідно з уявленнями давніх мудреців, запах є найтоншим проявом матеріальної природи і безпосередньо пов'язаний зі стихією землі. Запахи з'явилися разом з елементом землі і присутні скрізь, де є цей елемент.</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Світ запахів  </a:t>
            </a:r>
            <a:endParaRPr lang="ru-RU" dirty="0" smtClean="0">
              <a:solidFill>
                <a:srgbClr val="DA1F28"/>
              </a:solidFill>
              <a:cs typeface="Arial" charset="0"/>
              <a:sym typeface="Arial" charset="0"/>
            </a:endParaRPr>
          </a:p>
        </p:txBody>
      </p:sp>
    </p:spTree>
  </p:cSld>
  <p:clrMapOvr>
    <a:masterClrMapping/>
  </p:clrMapOvr>
  <p:transition>
    <p:pull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Ніс</a:t>
            </a:r>
            <a:endParaRPr lang="ru-RU" dirty="0" smtClean="0">
              <a:solidFill>
                <a:srgbClr val="DA1F28"/>
              </a:solidFill>
              <a:cs typeface="Arial" charset="0"/>
              <a:sym typeface="Arial" charset="0"/>
            </a:endParaRPr>
          </a:p>
        </p:txBody>
      </p:sp>
      <p:sp>
        <p:nvSpPr>
          <p:cNvPr id="8195" name="Rectangle 3"/>
          <p:cNvSpPr>
            <a:spLocks noGrp="1" noChangeArrowheads="1"/>
          </p:cNvSpPr>
          <p:nvPr>
            <p:ph idx="1"/>
          </p:nvPr>
        </p:nvSpPr>
        <p:spPr>
          <a:xfrm>
            <a:off x="2928926" y="1357298"/>
            <a:ext cx="5715040" cy="2768888"/>
          </a:xfrm>
        </p:spPr>
        <p:txBody>
          <a:bodyPr/>
          <a:lstStyle/>
          <a:p>
            <a:pPr>
              <a:buNone/>
            </a:pPr>
            <a:r>
              <a:rPr lang="ru-RU" sz="2000" dirty="0" err="1" smtClean="0">
                <a:solidFill>
                  <a:srgbClr val="C00000"/>
                </a:solidFill>
                <a:cs typeface="Arial" charset="0"/>
                <a:sym typeface="Arial" charset="0"/>
              </a:rPr>
              <a:t>Ніс</a:t>
            </a:r>
            <a:r>
              <a:rPr lang="ru-RU" sz="2000" dirty="0" smtClean="0">
                <a:solidFill>
                  <a:srgbClr val="C00000"/>
                </a:solidFill>
                <a:cs typeface="Arial" charset="0"/>
                <a:sym typeface="Arial" charset="0"/>
              </a:rPr>
              <a:t> - </a:t>
            </a:r>
            <a:r>
              <a:rPr lang="ru-RU" sz="2000" dirty="0" err="1" smtClean="0">
                <a:solidFill>
                  <a:srgbClr val="C00000"/>
                </a:solidFill>
                <a:cs typeface="Arial" charset="0"/>
                <a:sym typeface="Arial" charset="0"/>
              </a:rPr>
              <a:t>початковий</a:t>
            </a:r>
            <a:r>
              <a:rPr lang="ru-RU" sz="2000" dirty="0" smtClean="0">
                <a:solidFill>
                  <a:srgbClr val="C00000"/>
                </a:solidFill>
                <a:cs typeface="Arial" charset="0"/>
                <a:sym typeface="Arial" charset="0"/>
              </a:rPr>
              <a:t> </a:t>
            </a:r>
            <a:r>
              <a:rPr lang="ru-RU" sz="2000" dirty="0" err="1">
                <a:solidFill>
                  <a:srgbClr val="C00000"/>
                </a:solidFill>
                <a:cs typeface="Arial" charset="0"/>
                <a:sym typeface="Arial" charset="0"/>
              </a:rPr>
              <a:t>відділ</a:t>
            </a:r>
            <a:r>
              <a:rPr lang="ru-RU" sz="2000" dirty="0">
                <a:solidFill>
                  <a:srgbClr val="C00000"/>
                </a:solidFill>
                <a:cs typeface="Arial" charset="0"/>
                <a:sym typeface="Arial" charset="0"/>
              </a:rPr>
              <a:t> </a:t>
            </a:r>
            <a:r>
              <a:rPr lang="ru-RU" sz="2000" dirty="0" err="1">
                <a:solidFill>
                  <a:srgbClr val="C00000"/>
                </a:solidFill>
                <a:cs typeface="Arial" charset="0"/>
                <a:sym typeface="Arial" charset="0"/>
              </a:rPr>
              <a:t>дихальних</a:t>
            </a:r>
            <a:r>
              <a:rPr lang="ru-RU" sz="2000" dirty="0">
                <a:solidFill>
                  <a:srgbClr val="C00000"/>
                </a:solidFill>
                <a:cs typeface="Arial" charset="0"/>
                <a:sym typeface="Arial" charset="0"/>
              </a:rPr>
              <a:t> </a:t>
            </a:r>
            <a:r>
              <a:rPr lang="ru-RU" sz="2000" dirty="0" err="1">
                <a:solidFill>
                  <a:srgbClr val="C00000"/>
                </a:solidFill>
                <a:cs typeface="Arial" charset="0"/>
                <a:sym typeface="Arial" charset="0"/>
              </a:rPr>
              <a:t>шляхів</a:t>
            </a:r>
            <a:r>
              <a:rPr lang="ru-RU" sz="2000" dirty="0">
                <a:solidFill>
                  <a:srgbClr val="C00000"/>
                </a:solidFill>
                <a:cs typeface="Arial" charset="0"/>
                <a:sym typeface="Arial" charset="0"/>
              </a:rPr>
              <a:t> у людей і </a:t>
            </a:r>
            <a:r>
              <a:rPr lang="ru-RU" sz="2000" dirty="0" err="1">
                <a:solidFill>
                  <a:srgbClr val="C00000"/>
                </a:solidFill>
                <a:cs typeface="Arial" charset="0"/>
                <a:sym typeface="Arial" charset="0"/>
              </a:rPr>
              <a:t>хребетних</a:t>
            </a:r>
            <a:r>
              <a:rPr lang="ru-RU" sz="2000" dirty="0">
                <a:solidFill>
                  <a:srgbClr val="C00000"/>
                </a:solidFill>
                <a:cs typeface="Arial" charset="0"/>
                <a:sym typeface="Arial" charset="0"/>
              </a:rPr>
              <a:t> </a:t>
            </a:r>
            <a:r>
              <a:rPr lang="ru-RU" sz="2000" dirty="0" err="1" smtClean="0">
                <a:solidFill>
                  <a:srgbClr val="C00000"/>
                </a:solidFill>
                <a:cs typeface="Arial" charset="0"/>
                <a:sym typeface="Arial" charset="0"/>
              </a:rPr>
              <a:t>тварин</a:t>
            </a:r>
            <a:r>
              <a:rPr lang="ru-RU" sz="2000" dirty="0">
                <a:solidFill>
                  <a:srgbClr val="C00000"/>
                </a:solidFill>
                <a:cs typeface="Arial" charset="0"/>
                <a:sym typeface="Arial" charset="0"/>
              </a:rPr>
              <a:t>.</a:t>
            </a:r>
            <a:r>
              <a:rPr lang="ru-RU" sz="2000" dirty="0" smtClean="0">
                <a:solidFill>
                  <a:srgbClr val="C00000"/>
                </a:solidFill>
                <a:cs typeface="Arial" charset="0"/>
                <a:sym typeface="Arial" charset="0"/>
              </a:rPr>
              <a:t> </a:t>
            </a:r>
            <a:r>
              <a:rPr lang="ru-RU" sz="2000" dirty="0" err="1" smtClean="0">
                <a:solidFill>
                  <a:srgbClr val="C00000"/>
                </a:solidFill>
                <a:cs typeface="Arial" charset="0"/>
                <a:sym typeface="Arial" charset="0"/>
              </a:rPr>
              <a:t>Він</a:t>
            </a:r>
            <a:r>
              <a:rPr lang="ru-RU" sz="2000" dirty="0" smtClean="0">
                <a:solidFill>
                  <a:srgbClr val="C00000"/>
                </a:solidFill>
                <a:cs typeface="Arial" charset="0"/>
                <a:sym typeface="Arial" charset="0"/>
              </a:rPr>
              <a:t> </a:t>
            </a:r>
            <a:r>
              <a:rPr lang="ru-RU" sz="2000" dirty="0" err="1" smtClean="0">
                <a:solidFill>
                  <a:srgbClr val="C00000"/>
                </a:solidFill>
                <a:cs typeface="Arial" charset="0"/>
                <a:sym typeface="Arial" charset="0"/>
              </a:rPr>
              <a:t>виконує</a:t>
            </a:r>
            <a:r>
              <a:rPr lang="ru-RU" sz="2000" dirty="0" smtClean="0">
                <a:solidFill>
                  <a:srgbClr val="C00000"/>
                </a:solidFill>
                <a:cs typeface="Arial" charset="0"/>
                <a:sym typeface="Arial" charset="0"/>
              </a:rPr>
              <a:t> </a:t>
            </a:r>
            <a:r>
              <a:rPr lang="ru-RU" sz="2000" dirty="0">
                <a:solidFill>
                  <a:srgbClr val="C00000"/>
                </a:solidFill>
                <a:cs typeface="Arial" charset="0"/>
                <a:sym typeface="Arial" charset="0"/>
              </a:rPr>
              <a:t>роль </a:t>
            </a:r>
            <a:r>
              <a:rPr lang="ru-RU" sz="2000" dirty="0" smtClean="0">
                <a:solidFill>
                  <a:srgbClr val="C00000"/>
                </a:solidFill>
                <a:cs typeface="Arial" charset="0"/>
                <a:sym typeface="Arial" charset="0"/>
              </a:rPr>
              <a:t>не </a:t>
            </a:r>
            <a:r>
              <a:rPr lang="ru-RU" sz="2000" dirty="0" err="1" smtClean="0">
                <a:solidFill>
                  <a:srgbClr val="C00000"/>
                </a:solidFill>
                <a:cs typeface="Arial" charset="0"/>
                <a:sym typeface="Arial" charset="0"/>
              </a:rPr>
              <a:t>лише</a:t>
            </a:r>
            <a:r>
              <a:rPr lang="ru-RU" sz="2000" dirty="0" smtClean="0">
                <a:solidFill>
                  <a:srgbClr val="C00000"/>
                </a:solidFill>
                <a:cs typeface="Arial" charset="0"/>
                <a:sym typeface="Arial" charset="0"/>
              </a:rPr>
              <a:t> </a:t>
            </a:r>
            <a:r>
              <a:rPr lang="ru-RU" sz="2000" dirty="0" err="1" smtClean="0">
                <a:solidFill>
                  <a:srgbClr val="C00000"/>
                </a:solidFill>
                <a:cs typeface="Arial" charset="0"/>
                <a:sym typeface="Arial" charset="0"/>
              </a:rPr>
              <a:t>дихання</a:t>
            </a:r>
            <a:r>
              <a:rPr lang="ru-RU" sz="2000" dirty="0">
                <a:solidFill>
                  <a:srgbClr val="C00000"/>
                </a:solidFill>
                <a:cs typeface="Arial" charset="0"/>
                <a:sym typeface="Arial" charset="0"/>
              </a:rPr>
              <a:t>, </a:t>
            </a:r>
            <a:r>
              <a:rPr lang="ru-RU" sz="2000" dirty="0" smtClean="0">
                <a:solidFill>
                  <a:srgbClr val="C00000"/>
                </a:solidFill>
                <a:cs typeface="Arial" charset="0"/>
                <a:sym typeface="Arial" charset="0"/>
              </a:rPr>
              <a:t>а </a:t>
            </a:r>
            <a:r>
              <a:rPr lang="ru-RU" sz="2000" dirty="0" err="1" smtClean="0">
                <a:solidFill>
                  <a:srgbClr val="C00000"/>
                </a:solidFill>
                <a:cs typeface="Arial" charset="0"/>
                <a:sym typeface="Arial" charset="0"/>
              </a:rPr>
              <a:t>також</a:t>
            </a:r>
            <a:r>
              <a:rPr lang="ru-RU" sz="2000" dirty="0" smtClean="0">
                <a:solidFill>
                  <a:srgbClr val="C00000"/>
                </a:solidFill>
                <a:cs typeface="Arial" charset="0"/>
                <a:sym typeface="Arial" charset="0"/>
              </a:rPr>
              <a:t> </a:t>
            </a:r>
            <a:r>
              <a:rPr lang="ru-RU" sz="2000" dirty="0" err="1" smtClean="0">
                <a:solidFill>
                  <a:srgbClr val="C00000"/>
                </a:solidFill>
                <a:cs typeface="Arial" charset="0"/>
                <a:sym typeface="Arial" charset="0"/>
              </a:rPr>
              <a:t>сприйняття</a:t>
            </a:r>
            <a:r>
              <a:rPr lang="ru-RU" sz="2000" dirty="0" smtClean="0">
                <a:solidFill>
                  <a:srgbClr val="C00000"/>
                </a:solidFill>
                <a:cs typeface="Arial" charset="0"/>
                <a:sym typeface="Arial" charset="0"/>
              </a:rPr>
              <a:t> </a:t>
            </a:r>
            <a:r>
              <a:rPr lang="ru-RU" sz="2000" dirty="0">
                <a:solidFill>
                  <a:srgbClr val="C00000"/>
                </a:solidFill>
                <a:cs typeface="Arial" charset="0"/>
                <a:sym typeface="Arial" charset="0"/>
              </a:rPr>
              <a:t>запаху та </a:t>
            </a:r>
            <a:r>
              <a:rPr lang="ru-RU" sz="2000" dirty="0" err="1">
                <a:solidFill>
                  <a:srgbClr val="C00000"/>
                </a:solidFill>
                <a:cs typeface="Arial" charset="0"/>
                <a:sym typeface="Arial" charset="0"/>
              </a:rPr>
              <a:t>мовлення</a:t>
            </a:r>
            <a:r>
              <a:rPr lang="ru-RU" sz="2000" dirty="0">
                <a:solidFill>
                  <a:srgbClr val="C00000"/>
                </a:solidFill>
                <a:cs typeface="Arial" charset="0"/>
                <a:sym typeface="Arial" charset="0"/>
              </a:rPr>
              <a:t>. </a:t>
            </a:r>
            <a:endParaRPr lang="ru-RU" sz="2000" dirty="0" smtClean="0">
              <a:solidFill>
                <a:srgbClr val="C00000"/>
              </a:solidFill>
              <a:cs typeface="Arial" charset="0"/>
              <a:sym typeface="Arial" charset="0"/>
            </a:endParaRPr>
          </a:p>
          <a:p>
            <a:pPr>
              <a:buNone/>
            </a:pPr>
            <a:r>
              <a:rPr lang="ru-RU" sz="2000" dirty="0" err="1" smtClean="0">
                <a:solidFill>
                  <a:srgbClr val="C00000"/>
                </a:solidFill>
                <a:cs typeface="Arial" charset="0"/>
                <a:sym typeface="Arial" charset="0"/>
              </a:rPr>
              <a:t>Всередині</a:t>
            </a:r>
            <a:r>
              <a:rPr lang="ru-RU" sz="2000" dirty="0" smtClean="0">
                <a:solidFill>
                  <a:srgbClr val="C00000"/>
                </a:solidFill>
                <a:cs typeface="Arial" charset="0"/>
                <a:sym typeface="Arial" charset="0"/>
              </a:rPr>
              <a:t> </a:t>
            </a:r>
            <a:r>
              <a:rPr lang="ru-RU" sz="2000" dirty="0" err="1">
                <a:solidFill>
                  <a:srgbClr val="C00000"/>
                </a:solidFill>
                <a:cs typeface="Arial" charset="0"/>
                <a:sym typeface="Arial" charset="0"/>
              </a:rPr>
              <a:t>складається</a:t>
            </a:r>
            <a:r>
              <a:rPr lang="ru-RU" sz="2000" dirty="0">
                <a:solidFill>
                  <a:srgbClr val="C00000"/>
                </a:solidFill>
                <a:cs typeface="Arial" charset="0"/>
                <a:sym typeface="Arial" charset="0"/>
              </a:rPr>
              <a:t> з </a:t>
            </a:r>
            <a:r>
              <a:rPr lang="ru-RU" sz="2000" dirty="0" err="1">
                <a:solidFill>
                  <a:srgbClr val="C00000"/>
                </a:solidFill>
                <a:cs typeface="Arial" charset="0"/>
                <a:sym typeface="Arial" charset="0"/>
              </a:rPr>
              <a:t>покручених</a:t>
            </a:r>
            <a:r>
              <a:rPr lang="ru-RU" sz="2000" dirty="0">
                <a:solidFill>
                  <a:srgbClr val="C00000"/>
                </a:solidFill>
                <a:cs typeface="Arial" charset="0"/>
                <a:sym typeface="Arial" charset="0"/>
              </a:rPr>
              <a:t> </a:t>
            </a:r>
            <a:r>
              <a:rPr lang="ru-RU" sz="2000" dirty="0" smtClean="0">
                <a:solidFill>
                  <a:srgbClr val="C00000"/>
                </a:solidFill>
                <a:cs typeface="Arial" charset="0"/>
                <a:sym typeface="Arial" charset="0"/>
              </a:rPr>
              <a:t>«</a:t>
            </a:r>
            <a:r>
              <a:rPr lang="ru-RU" sz="2000" dirty="0" err="1" smtClean="0">
                <a:solidFill>
                  <a:srgbClr val="C00000"/>
                </a:solidFill>
                <a:cs typeface="Arial" charset="0"/>
                <a:sym typeface="Arial" charset="0"/>
              </a:rPr>
              <a:t>коридорів</a:t>
            </a:r>
            <a:r>
              <a:rPr lang="ru-RU" sz="2000" dirty="0" smtClean="0">
                <a:solidFill>
                  <a:srgbClr val="C00000"/>
                </a:solidFill>
                <a:cs typeface="Arial" charset="0"/>
                <a:sym typeface="Arial" charset="0"/>
              </a:rPr>
              <a:t>» </a:t>
            </a:r>
            <a:r>
              <a:rPr lang="ru-RU" sz="2000" dirty="0">
                <a:solidFill>
                  <a:srgbClr val="C00000"/>
                </a:solidFill>
                <a:cs typeface="Arial" charset="0"/>
                <a:sym typeface="Arial" charset="0"/>
              </a:rPr>
              <a:t>з рецепторами. </a:t>
            </a:r>
            <a:endParaRPr lang="ru-RU" sz="2000" dirty="0" smtClean="0">
              <a:solidFill>
                <a:srgbClr val="C00000"/>
              </a:solidFill>
              <a:cs typeface="Arial" charset="0"/>
              <a:sym typeface="Arial" charset="0"/>
            </a:endParaRPr>
          </a:p>
          <a:p>
            <a:pPr>
              <a:buNone/>
            </a:pPr>
            <a:r>
              <a:rPr lang="ru-RU" sz="2000" dirty="0" smtClean="0">
                <a:solidFill>
                  <a:srgbClr val="C00000"/>
                </a:solidFill>
                <a:cs typeface="Arial" charset="0"/>
                <a:sym typeface="Arial" charset="0"/>
              </a:rPr>
              <a:t>Форма </a:t>
            </a:r>
            <a:r>
              <a:rPr lang="ru-RU" sz="2000" dirty="0">
                <a:solidFill>
                  <a:srgbClr val="C00000"/>
                </a:solidFill>
                <a:cs typeface="Arial" charset="0"/>
                <a:sym typeface="Arial" charset="0"/>
              </a:rPr>
              <a:t>носа </a:t>
            </a:r>
            <a:r>
              <a:rPr lang="ru-RU" sz="2000" dirty="0" err="1">
                <a:solidFill>
                  <a:srgbClr val="C00000"/>
                </a:solidFill>
                <a:cs typeface="Arial" charset="0"/>
                <a:sym typeface="Arial" charset="0"/>
              </a:rPr>
              <a:t>багато</a:t>
            </a:r>
            <a:r>
              <a:rPr lang="ru-RU" sz="2000" dirty="0">
                <a:solidFill>
                  <a:srgbClr val="C00000"/>
                </a:solidFill>
                <a:cs typeface="Arial" charset="0"/>
                <a:sym typeface="Arial" charset="0"/>
              </a:rPr>
              <a:t> у </a:t>
            </a:r>
            <a:r>
              <a:rPr lang="ru-RU" sz="2000" dirty="0" err="1">
                <a:solidFill>
                  <a:srgbClr val="C00000"/>
                </a:solidFill>
                <a:cs typeface="Arial" charset="0"/>
                <a:sym typeface="Arial" charset="0"/>
              </a:rPr>
              <a:t>чому</a:t>
            </a:r>
            <a:r>
              <a:rPr lang="ru-RU" sz="2000" dirty="0">
                <a:solidFill>
                  <a:srgbClr val="C00000"/>
                </a:solidFill>
                <a:cs typeface="Arial" charset="0"/>
                <a:sym typeface="Arial" charset="0"/>
              </a:rPr>
              <a:t> </a:t>
            </a:r>
            <a:r>
              <a:rPr lang="ru-RU" sz="2000" dirty="0" err="1">
                <a:solidFill>
                  <a:srgbClr val="C00000"/>
                </a:solidFill>
                <a:cs typeface="Arial" charset="0"/>
                <a:sym typeface="Arial" charset="0"/>
              </a:rPr>
              <a:t>показує</a:t>
            </a:r>
            <a:r>
              <a:rPr lang="ru-RU" sz="2000" dirty="0">
                <a:solidFill>
                  <a:srgbClr val="C00000"/>
                </a:solidFill>
                <a:cs typeface="Arial" charset="0"/>
                <a:sym typeface="Arial" charset="0"/>
              </a:rPr>
              <a:t> </a:t>
            </a:r>
            <a:r>
              <a:rPr lang="ru-RU" sz="2000" dirty="0" err="1">
                <a:solidFill>
                  <a:srgbClr val="C00000"/>
                </a:solidFill>
                <a:cs typeface="Arial" charset="0"/>
                <a:sym typeface="Arial" charset="0"/>
              </a:rPr>
              <a:t>обриси</a:t>
            </a:r>
            <a:r>
              <a:rPr lang="ru-RU" sz="2000" dirty="0">
                <a:solidFill>
                  <a:srgbClr val="C00000"/>
                </a:solidFill>
                <a:cs typeface="Arial" charset="0"/>
                <a:sym typeface="Arial" charset="0"/>
              </a:rPr>
              <a:t> та красу </a:t>
            </a:r>
            <a:r>
              <a:rPr lang="ru-RU" sz="2000" dirty="0" err="1">
                <a:solidFill>
                  <a:srgbClr val="C00000"/>
                </a:solidFill>
                <a:cs typeface="Arial" charset="0"/>
                <a:sym typeface="Arial" charset="0"/>
              </a:rPr>
              <a:t>обличчя</a:t>
            </a:r>
            <a:r>
              <a:rPr lang="ru-RU" sz="2000" dirty="0">
                <a:solidFill>
                  <a:srgbClr val="C00000"/>
                </a:solidFill>
                <a:cs typeface="Arial" charset="0"/>
                <a:sym typeface="Arial" charset="0"/>
              </a:rPr>
              <a:t> людей.</a:t>
            </a:r>
            <a:endParaRPr lang="ru-RU" sz="2000" dirty="0" smtClean="0">
              <a:solidFill>
                <a:srgbClr val="C00000"/>
              </a:solidFill>
              <a:cs typeface="Arial" charset="0"/>
              <a:sym typeface="Arial"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8623" y="1428736"/>
            <a:ext cx="2577428" cy="32303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33961048"/>
      </p:ext>
    </p:extLst>
  </p:cSld>
  <p:clrMapOvr>
    <a:masterClrMapping/>
  </p:clrMapOvr>
  <p:transition>
    <p:pull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3214678" y="1142984"/>
            <a:ext cx="5500726" cy="3714776"/>
          </a:xfrm>
        </p:spPr>
        <p:txBody>
          <a:bodyPr/>
          <a:lstStyle/>
          <a:p>
            <a:pPr>
              <a:buNone/>
            </a:pPr>
            <a:r>
              <a:rPr lang="uk-UA" sz="2000" dirty="0" smtClean="0">
                <a:solidFill>
                  <a:srgbClr val="C00000"/>
                </a:solidFill>
                <a:cs typeface="Arial" charset="0"/>
                <a:sym typeface="Arial" charset="0"/>
              </a:rPr>
              <a:t>Нюх - здатність визначати запах речовин, розсіяних у повітрі чи розчинених у воді.</a:t>
            </a:r>
          </a:p>
          <a:p>
            <a:pPr>
              <a:buNone/>
            </a:pPr>
            <a:r>
              <a:rPr lang="uk-UA" sz="2000" dirty="0" smtClean="0">
                <a:solidFill>
                  <a:srgbClr val="C00000"/>
                </a:solidFill>
                <a:cs typeface="Arial" charset="0"/>
                <a:sym typeface="Arial" charset="0"/>
              </a:rPr>
              <a:t>У хребетних органом нюху є нюховий епітелій, розміщений на верхній носовій раковині. Нюхові сигнали від речовин, які перейшли з парової фази в секрет на поверхні спеціальних рецепторів по нюховим нервам надходять в корковий центр нюху мозку і там обробляються.</a:t>
            </a:r>
          </a:p>
          <a:p>
            <a:pPr>
              <a:buNone/>
            </a:pPr>
            <a:r>
              <a:rPr lang="uk-UA" sz="2000" dirty="0" smtClean="0">
                <a:solidFill>
                  <a:srgbClr val="C00000"/>
                </a:solidFill>
                <a:cs typeface="Arial" charset="0"/>
                <a:sym typeface="Arial" charset="0"/>
              </a:rPr>
              <a:t>Нюховий епітелій, нерви і корковий центр нюху об'єднують в нюховий аналізатор.</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20" y="2071678"/>
            <a:ext cx="2782604" cy="18573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Нюх</a:t>
            </a:r>
            <a:endParaRPr lang="ru-RU" dirty="0" smtClean="0">
              <a:solidFill>
                <a:srgbClr val="DA1F28"/>
              </a:solidFill>
              <a:cs typeface="Arial" charset="0"/>
              <a:sym typeface="Arial" charset="0"/>
            </a:endParaRPr>
          </a:p>
        </p:txBody>
      </p:sp>
    </p:spTree>
  </p:cSld>
  <p:clrMapOvr>
    <a:masterClrMapping/>
  </p:clrMapOvr>
  <p:transition>
    <p:pull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571472" y="285728"/>
            <a:ext cx="6286544" cy="785818"/>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Pct val="100000"/>
              <a:buFontTx/>
              <a:buNone/>
              <a:tabLst/>
              <a:defRPr/>
            </a:pP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   Нюхові</a:t>
            </a:r>
            <a:r>
              <a:rPr kumimoji="0" lang="uk-UA" sz="4400" b="0" i="0" u="none" strike="noStrike" kern="0" cap="none" spc="0" normalizeH="0" noProof="0" dirty="0" smtClean="0">
                <a:ln>
                  <a:noFill/>
                </a:ln>
                <a:solidFill>
                  <a:srgbClr val="DA1F28"/>
                </a:solidFill>
                <a:effectLst/>
                <a:uLnTx/>
                <a:uFillTx/>
                <a:latin typeface="+mj-lt"/>
                <a:ea typeface="+mj-ea"/>
                <a:cs typeface="Arial" charset="0"/>
                <a:sym typeface="Arial" charset="0"/>
              </a:rPr>
              <a:t> рецептори</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sp>
        <p:nvSpPr>
          <p:cNvPr id="5" name="Rectangle 3"/>
          <p:cNvSpPr txBox="1">
            <a:spLocks noChangeArrowheads="1"/>
          </p:cNvSpPr>
          <p:nvPr/>
        </p:nvSpPr>
        <p:spPr>
          <a:xfrm>
            <a:off x="500034" y="1714488"/>
            <a:ext cx="4000528" cy="4286280"/>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uk-UA" sz="2000" b="0" i="0" u="none" strike="noStrike" kern="0" cap="none" spc="0" normalizeH="0" baseline="0" dirty="0" smtClean="0">
                <a:ln>
                  <a:noFill/>
                </a:ln>
                <a:solidFill>
                  <a:srgbClr val="C00000"/>
                </a:solidFill>
                <a:effectLst/>
                <a:uLnTx/>
                <a:uFillTx/>
                <a:latin typeface="+mn-lt"/>
                <a:ea typeface="+mn-ea"/>
                <a:cs typeface="Arial" charset="0"/>
                <a:sym typeface="Arial" charset="0"/>
              </a:rPr>
              <a:t>Є три типи клітин: рецепторні, підтримуючі та базальні. Підтримуючі (опорні) клітини мають короткі війки і мають ознаки секреції. Базальні клітини розташовані глибше, на базальній мембрані, оточують пучки аксонів рецепторних клітин. Ще глибше, під базальною мембраною, є залозисті клітини.</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000628" y="1357298"/>
            <a:ext cx="3214710" cy="23379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ransition>
    <p:pull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00100" y="1285860"/>
            <a:ext cx="5500726" cy="29635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Прямоугольник 1"/>
          <p:cNvSpPr/>
          <p:nvPr/>
        </p:nvSpPr>
        <p:spPr>
          <a:xfrm>
            <a:off x="1571604" y="4572008"/>
            <a:ext cx="3464364" cy="2031325"/>
          </a:xfrm>
          <a:prstGeom prst="rect">
            <a:avLst/>
          </a:prstGeom>
        </p:spPr>
        <p:txBody>
          <a:bodyPr wrap="square">
            <a:spAutoFit/>
          </a:bodyPr>
          <a:lstStyle/>
          <a:p>
            <a:r>
              <a:rPr lang="ru-RU" dirty="0">
                <a:solidFill>
                  <a:srgbClr val="C00000"/>
                </a:solidFill>
              </a:rPr>
              <a:t>Система </a:t>
            </a:r>
            <a:r>
              <a:rPr lang="ru-RU" dirty="0" err="1" smtClean="0">
                <a:solidFill>
                  <a:srgbClr val="C00000"/>
                </a:solidFill>
              </a:rPr>
              <a:t>органів</a:t>
            </a:r>
            <a:r>
              <a:rPr lang="ru-RU" dirty="0" smtClean="0">
                <a:solidFill>
                  <a:srgbClr val="C00000"/>
                </a:solidFill>
              </a:rPr>
              <a:t> </a:t>
            </a:r>
            <a:r>
              <a:rPr lang="ru-RU" dirty="0">
                <a:solidFill>
                  <a:srgbClr val="C00000"/>
                </a:solidFill>
              </a:rPr>
              <a:t>нюху </a:t>
            </a:r>
            <a:r>
              <a:rPr lang="ru-RU" dirty="0" err="1">
                <a:solidFill>
                  <a:srgbClr val="C00000"/>
                </a:solidFill>
              </a:rPr>
              <a:t>людини</a:t>
            </a:r>
            <a:r>
              <a:rPr lang="ru-RU" dirty="0" smtClean="0">
                <a:solidFill>
                  <a:srgbClr val="C00000"/>
                </a:solidFill>
              </a:rPr>
              <a:t>.</a:t>
            </a:r>
          </a:p>
          <a:p>
            <a:r>
              <a:rPr lang="ru-RU" dirty="0" smtClean="0">
                <a:solidFill>
                  <a:srgbClr val="C00000"/>
                </a:solidFill>
              </a:rPr>
              <a:t> </a:t>
            </a:r>
            <a:r>
              <a:rPr lang="ru-RU" dirty="0">
                <a:solidFill>
                  <a:srgbClr val="C00000"/>
                </a:solidFill>
              </a:rPr>
              <a:t>1: </a:t>
            </a:r>
            <a:r>
              <a:rPr lang="ru-RU" dirty="0" err="1">
                <a:solidFill>
                  <a:srgbClr val="C00000"/>
                </a:solidFill>
              </a:rPr>
              <a:t>н</a:t>
            </a:r>
            <a:r>
              <a:rPr lang="ru-RU" dirty="0" err="1" smtClean="0">
                <a:solidFill>
                  <a:srgbClr val="C00000"/>
                </a:solidFill>
              </a:rPr>
              <a:t>юхова</a:t>
            </a:r>
            <a:r>
              <a:rPr lang="ru-RU" dirty="0" smtClean="0">
                <a:solidFill>
                  <a:srgbClr val="C00000"/>
                </a:solidFill>
              </a:rPr>
              <a:t> </a:t>
            </a:r>
            <a:r>
              <a:rPr lang="ru-RU" dirty="0" err="1">
                <a:solidFill>
                  <a:srgbClr val="C00000"/>
                </a:solidFill>
              </a:rPr>
              <a:t>цибулина</a:t>
            </a:r>
            <a:r>
              <a:rPr lang="ru-RU" dirty="0">
                <a:solidFill>
                  <a:srgbClr val="C00000"/>
                </a:solidFill>
              </a:rPr>
              <a:t> </a:t>
            </a:r>
            <a:endParaRPr lang="ru-RU" dirty="0" smtClean="0">
              <a:solidFill>
                <a:srgbClr val="C00000"/>
              </a:solidFill>
            </a:endParaRPr>
          </a:p>
          <a:p>
            <a:r>
              <a:rPr lang="ru-RU" dirty="0" smtClean="0">
                <a:solidFill>
                  <a:srgbClr val="C00000"/>
                </a:solidFill>
              </a:rPr>
              <a:t> 2</a:t>
            </a:r>
            <a:r>
              <a:rPr lang="ru-RU" dirty="0">
                <a:solidFill>
                  <a:srgbClr val="C00000"/>
                </a:solidFill>
              </a:rPr>
              <a:t>: </a:t>
            </a:r>
            <a:r>
              <a:rPr lang="ru-RU" dirty="0" err="1">
                <a:solidFill>
                  <a:srgbClr val="C00000"/>
                </a:solidFill>
              </a:rPr>
              <a:t>мітральні</a:t>
            </a:r>
            <a:r>
              <a:rPr lang="ru-RU" dirty="0">
                <a:solidFill>
                  <a:srgbClr val="C00000"/>
                </a:solidFill>
              </a:rPr>
              <a:t> </a:t>
            </a:r>
            <a:r>
              <a:rPr lang="ru-RU" dirty="0" err="1">
                <a:solidFill>
                  <a:srgbClr val="C00000"/>
                </a:solidFill>
              </a:rPr>
              <a:t>клітини</a:t>
            </a:r>
            <a:r>
              <a:rPr lang="ru-RU" dirty="0">
                <a:solidFill>
                  <a:srgbClr val="C00000"/>
                </a:solidFill>
              </a:rPr>
              <a:t> </a:t>
            </a:r>
            <a:endParaRPr lang="ru-RU" dirty="0" smtClean="0">
              <a:solidFill>
                <a:srgbClr val="C00000"/>
              </a:solidFill>
            </a:endParaRPr>
          </a:p>
          <a:p>
            <a:r>
              <a:rPr lang="ru-RU" dirty="0" smtClean="0">
                <a:solidFill>
                  <a:srgbClr val="C00000"/>
                </a:solidFill>
              </a:rPr>
              <a:t> 3</a:t>
            </a:r>
            <a:r>
              <a:rPr lang="ru-RU" dirty="0">
                <a:solidFill>
                  <a:srgbClr val="C00000"/>
                </a:solidFill>
              </a:rPr>
              <a:t>: </a:t>
            </a:r>
            <a:r>
              <a:rPr lang="ru-RU" dirty="0" err="1">
                <a:solidFill>
                  <a:srgbClr val="C00000"/>
                </a:solidFill>
              </a:rPr>
              <a:t>кістка</a:t>
            </a:r>
            <a:r>
              <a:rPr lang="ru-RU" dirty="0">
                <a:solidFill>
                  <a:srgbClr val="C00000"/>
                </a:solidFill>
              </a:rPr>
              <a:t> </a:t>
            </a:r>
            <a:endParaRPr lang="ru-RU" dirty="0" smtClean="0">
              <a:solidFill>
                <a:srgbClr val="C00000"/>
              </a:solidFill>
            </a:endParaRPr>
          </a:p>
          <a:p>
            <a:r>
              <a:rPr lang="ru-RU" dirty="0" smtClean="0">
                <a:solidFill>
                  <a:srgbClr val="C00000"/>
                </a:solidFill>
              </a:rPr>
              <a:t> 4</a:t>
            </a:r>
            <a:r>
              <a:rPr lang="ru-RU" dirty="0">
                <a:solidFill>
                  <a:srgbClr val="C00000"/>
                </a:solidFill>
              </a:rPr>
              <a:t>: </a:t>
            </a:r>
            <a:r>
              <a:rPr lang="ru-RU" dirty="0" err="1">
                <a:solidFill>
                  <a:srgbClr val="C00000"/>
                </a:solidFill>
              </a:rPr>
              <a:t>н</a:t>
            </a:r>
            <a:r>
              <a:rPr lang="ru-RU" dirty="0" err="1" smtClean="0">
                <a:solidFill>
                  <a:srgbClr val="C00000"/>
                </a:solidFill>
              </a:rPr>
              <a:t>азальний</a:t>
            </a:r>
            <a:r>
              <a:rPr lang="ru-RU" dirty="0" smtClean="0">
                <a:solidFill>
                  <a:srgbClr val="C00000"/>
                </a:solidFill>
              </a:rPr>
              <a:t> </a:t>
            </a:r>
            <a:r>
              <a:rPr lang="ru-RU" dirty="0" err="1">
                <a:solidFill>
                  <a:srgbClr val="C00000"/>
                </a:solidFill>
              </a:rPr>
              <a:t>епітелій</a:t>
            </a:r>
            <a:r>
              <a:rPr lang="ru-RU" dirty="0">
                <a:solidFill>
                  <a:srgbClr val="C00000"/>
                </a:solidFill>
              </a:rPr>
              <a:t> </a:t>
            </a:r>
            <a:endParaRPr lang="ru-RU" dirty="0" smtClean="0">
              <a:solidFill>
                <a:srgbClr val="C00000"/>
              </a:solidFill>
            </a:endParaRPr>
          </a:p>
          <a:p>
            <a:r>
              <a:rPr lang="ru-RU" dirty="0" smtClean="0">
                <a:solidFill>
                  <a:srgbClr val="C00000"/>
                </a:solidFill>
              </a:rPr>
              <a:t> 5</a:t>
            </a:r>
            <a:r>
              <a:rPr lang="ru-RU" dirty="0">
                <a:solidFill>
                  <a:srgbClr val="C00000"/>
                </a:solidFill>
              </a:rPr>
              <a:t>: </a:t>
            </a:r>
            <a:r>
              <a:rPr lang="ru-RU" dirty="0" err="1">
                <a:solidFill>
                  <a:srgbClr val="C00000"/>
                </a:solidFill>
              </a:rPr>
              <a:t>н</a:t>
            </a:r>
            <a:r>
              <a:rPr lang="ru-RU" dirty="0" err="1" smtClean="0">
                <a:solidFill>
                  <a:srgbClr val="C00000"/>
                </a:solidFill>
              </a:rPr>
              <a:t>юховий</a:t>
            </a:r>
            <a:r>
              <a:rPr lang="ru-RU" dirty="0" smtClean="0">
                <a:solidFill>
                  <a:srgbClr val="C00000"/>
                </a:solidFill>
              </a:rPr>
              <a:t> </a:t>
            </a:r>
            <a:r>
              <a:rPr lang="ru-RU" dirty="0" err="1">
                <a:solidFill>
                  <a:srgbClr val="C00000"/>
                </a:solidFill>
              </a:rPr>
              <a:t>клубочок</a:t>
            </a:r>
            <a:r>
              <a:rPr lang="ru-RU" dirty="0">
                <a:solidFill>
                  <a:srgbClr val="C00000"/>
                </a:solidFill>
              </a:rPr>
              <a:t> </a:t>
            </a:r>
            <a:endParaRPr lang="ru-RU" dirty="0" smtClean="0">
              <a:solidFill>
                <a:srgbClr val="C00000"/>
              </a:solidFill>
            </a:endParaRPr>
          </a:p>
          <a:p>
            <a:r>
              <a:rPr lang="ru-RU" dirty="0" smtClean="0">
                <a:solidFill>
                  <a:srgbClr val="C00000"/>
                </a:solidFill>
              </a:rPr>
              <a:t> 6</a:t>
            </a:r>
            <a:r>
              <a:rPr lang="ru-RU" dirty="0">
                <a:solidFill>
                  <a:srgbClr val="C00000"/>
                </a:solidFill>
              </a:rPr>
              <a:t>: </a:t>
            </a:r>
            <a:r>
              <a:rPr lang="ru-RU" dirty="0" err="1">
                <a:solidFill>
                  <a:srgbClr val="C00000"/>
                </a:solidFill>
              </a:rPr>
              <a:t>н</a:t>
            </a:r>
            <a:r>
              <a:rPr lang="ru-RU" dirty="0" err="1" smtClean="0">
                <a:solidFill>
                  <a:srgbClr val="C00000"/>
                </a:solidFill>
              </a:rPr>
              <a:t>юхові</a:t>
            </a:r>
            <a:r>
              <a:rPr lang="ru-RU" dirty="0" smtClean="0">
                <a:solidFill>
                  <a:srgbClr val="C00000"/>
                </a:solidFill>
              </a:rPr>
              <a:t> </a:t>
            </a:r>
            <a:r>
              <a:rPr lang="ru-RU" dirty="0" err="1">
                <a:solidFill>
                  <a:srgbClr val="C00000"/>
                </a:solidFill>
              </a:rPr>
              <a:t>рецептори</a:t>
            </a:r>
            <a:endParaRPr lang="ru-RU" dirty="0">
              <a:solidFill>
                <a:srgbClr val="C00000"/>
              </a:solidFill>
            </a:endParaRPr>
          </a:p>
        </p:txBody>
      </p:sp>
      <p:sp>
        <p:nvSpPr>
          <p:cNvPr id="5" name="Rectangle 2"/>
          <p:cNvSpPr txBox="1">
            <a:spLocks noChangeArrowheads="1"/>
          </p:cNvSpPr>
          <p:nvPr/>
        </p:nvSpPr>
        <p:spPr>
          <a:xfrm>
            <a:off x="571472" y="285728"/>
            <a:ext cx="6500858" cy="785818"/>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Pct val="100000"/>
              <a:buFontTx/>
              <a:buNone/>
              <a:tabLst/>
              <a:defRPr/>
            </a:pP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   Система</a:t>
            </a:r>
            <a:r>
              <a:rPr kumimoji="0" lang="uk-UA" sz="4400" b="0" i="0" u="none" strike="noStrike" kern="0" cap="none" spc="0" normalizeH="0" noProof="0" dirty="0" smtClean="0">
                <a:ln>
                  <a:noFill/>
                </a:ln>
                <a:solidFill>
                  <a:srgbClr val="DA1F28"/>
                </a:solidFill>
                <a:effectLst/>
                <a:uLnTx/>
                <a:uFillTx/>
                <a:latin typeface="+mj-lt"/>
                <a:ea typeface="+mj-ea"/>
                <a:cs typeface="Arial" charset="0"/>
                <a:sym typeface="Arial" charset="0"/>
              </a:rPr>
              <a:t> органів нюху</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spTree>
  </p:cSld>
  <p:clrMapOvr>
    <a:masterClrMapping/>
  </p:clrMapOvr>
  <p:transition>
    <p:pull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3571868" y="1142984"/>
            <a:ext cx="5229204" cy="3857652"/>
          </a:xfrm>
        </p:spPr>
        <p:txBody>
          <a:bodyPr/>
          <a:lstStyle/>
          <a:p>
            <a:pPr>
              <a:buNone/>
            </a:pPr>
            <a:r>
              <a:rPr lang="vi-VN" sz="2000" dirty="0" smtClean="0">
                <a:solidFill>
                  <a:srgbClr val="C00000"/>
                </a:solidFill>
                <a:cs typeface="Arial" charset="0"/>
                <a:sym typeface="Arial" charset="0"/>
              </a:rPr>
              <a:t>Аромат </a:t>
            </a:r>
            <a:r>
              <a:rPr lang="uk-UA" sz="2000" dirty="0" smtClean="0">
                <a:solidFill>
                  <a:srgbClr val="C00000"/>
                </a:solidFill>
                <a:cs typeface="Arial" charset="0"/>
                <a:sym typeface="Arial" charset="0"/>
              </a:rPr>
              <a:t>-</a:t>
            </a:r>
            <a:r>
              <a:rPr lang="vi-VN" sz="2000" dirty="0" smtClean="0">
                <a:solidFill>
                  <a:srgbClr val="C00000"/>
                </a:solidFill>
                <a:cs typeface="Arial" charset="0"/>
                <a:sym typeface="Arial" charset="0"/>
              </a:rPr>
              <a:t> </a:t>
            </a:r>
            <a:r>
              <a:rPr lang="vi-VN" sz="2000" dirty="0">
                <a:solidFill>
                  <a:srgbClr val="C00000"/>
                </a:solidFill>
                <a:cs typeface="Arial" charset="0"/>
                <a:sym typeface="Arial" charset="0"/>
              </a:rPr>
              <a:t>приємний запах, назва якого передбачає додаткову емоційну </a:t>
            </a:r>
            <a:r>
              <a:rPr lang="vi-VN" sz="2000" dirty="0" smtClean="0">
                <a:solidFill>
                  <a:srgbClr val="C00000"/>
                </a:solidFill>
                <a:cs typeface="Arial" charset="0"/>
                <a:sym typeface="Arial" charset="0"/>
              </a:rPr>
              <a:t>характеристику. </a:t>
            </a:r>
            <a:r>
              <a:rPr lang="vi-VN" sz="2000" dirty="0">
                <a:solidFill>
                  <a:srgbClr val="C00000"/>
                </a:solidFill>
                <a:cs typeface="Arial" charset="0"/>
                <a:sym typeface="Arial" charset="0"/>
              </a:rPr>
              <a:t>Аромат в людини викликає позитивні асоціації (харчові, сексуальні, пов’язанні з безпекою</a:t>
            </a:r>
            <a:r>
              <a:rPr lang="vi-VN" sz="2000" dirty="0" smtClean="0">
                <a:solidFill>
                  <a:srgbClr val="C00000"/>
                </a:solidFill>
                <a:cs typeface="Arial" charset="0"/>
                <a:sym typeface="Arial" charset="0"/>
              </a:rPr>
              <a:t>) </a:t>
            </a:r>
            <a:r>
              <a:rPr lang="vi-VN" sz="2000" dirty="0">
                <a:solidFill>
                  <a:srgbClr val="C00000"/>
                </a:solidFill>
                <a:cs typeface="Arial" charset="0"/>
                <a:sym typeface="Arial" charset="0"/>
              </a:rPr>
              <a:t>та відповідні фізіологічні реакції </a:t>
            </a:r>
            <a:r>
              <a:rPr lang="uk-UA" sz="2000" dirty="0" smtClean="0">
                <a:solidFill>
                  <a:srgbClr val="C00000"/>
                </a:solidFill>
                <a:cs typeface="Arial" charset="0"/>
                <a:sym typeface="Arial" charset="0"/>
              </a:rPr>
              <a:t>-</a:t>
            </a:r>
            <a:r>
              <a:rPr lang="vi-VN" sz="2000" dirty="0" smtClean="0">
                <a:solidFill>
                  <a:srgbClr val="C00000"/>
                </a:solidFill>
                <a:cs typeface="Arial" charset="0"/>
                <a:sym typeface="Arial" charset="0"/>
              </a:rPr>
              <a:t> </a:t>
            </a:r>
            <a:r>
              <a:rPr lang="vi-VN" sz="2000" dirty="0">
                <a:solidFill>
                  <a:srgbClr val="C00000"/>
                </a:solidFill>
                <a:cs typeface="Arial" charset="0"/>
                <a:sym typeface="Arial" charset="0"/>
              </a:rPr>
              <a:t>поглиблення дихання, нерідко </a:t>
            </a:r>
            <a:r>
              <a:rPr lang="uk-UA" sz="2000" dirty="0" smtClean="0">
                <a:solidFill>
                  <a:srgbClr val="C00000"/>
                </a:solidFill>
                <a:cs typeface="Arial" charset="0"/>
                <a:sym typeface="Arial" charset="0"/>
              </a:rPr>
              <a:t>-</a:t>
            </a:r>
            <a:r>
              <a:rPr lang="vi-VN" sz="2000" dirty="0" smtClean="0">
                <a:solidFill>
                  <a:srgbClr val="C00000"/>
                </a:solidFill>
                <a:cs typeface="Arial" charset="0"/>
                <a:sym typeface="Arial" charset="0"/>
              </a:rPr>
              <a:t> </a:t>
            </a:r>
            <a:r>
              <a:rPr lang="vi-VN" sz="2000" dirty="0">
                <a:solidFill>
                  <a:srgbClr val="C00000"/>
                </a:solidFill>
                <a:cs typeface="Arial" charset="0"/>
                <a:sym typeface="Arial" charset="0"/>
              </a:rPr>
              <a:t>зниження артеріального тиску, певне розслаблення м'язів під час перебування у зоні дії </a:t>
            </a:r>
            <a:r>
              <a:rPr lang="vi-VN" sz="2000" dirty="0" smtClean="0">
                <a:solidFill>
                  <a:srgbClr val="C00000"/>
                </a:solidFill>
                <a:cs typeface="Arial" charset="0"/>
                <a:sym typeface="Arial" charset="0"/>
              </a:rPr>
              <a:t>приємно </a:t>
            </a:r>
            <a:r>
              <a:rPr lang="vi-VN" sz="2000" dirty="0">
                <a:solidFill>
                  <a:srgbClr val="C00000"/>
                </a:solidFill>
                <a:cs typeface="Arial" charset="0"/>
                <a:sym typeface="Arial" charset="0"/>
              </a:rPr>
              <a:t>летких ароматичних речовин.</a:t>
            </a:r>
            <a:endParaRPr lang="ru-RU" sz="2000" dirty="0" smtClean="0">
              <a:solidFill>
                <a:srgbClr val="C00000"/>
              </a:solidFill>
              <a:cs typeface="Arial" charset="0"/>
              <a:sym typeface="Arial"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43042" y="3000372"/>
            <a:ext cx="1997957" cy="14984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Аромат  </a:t>
            </a:r>
            <a:endParaRPr lang="ru-RU" dirty="0" smtClean="0">
              <a:solidFill>
                <a:srgbClr val="DA1F28"/>
              </a:solidFill>
              <a:cs typeface="Arial" charset="0"/>
              <a:sym typeface="Arial"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42910" y="1285860"/>
            <a:ext cx="2363841" cy="157904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494320220"/>
      </p:ext>
    </p:extLst>
  </p:cSld>
  <p:clrMapOvr>
    <a:masterClrMapping/>
  </p:clrMapOvr>
  <p:transition>
    <p:pull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857620" y="1285860"/>
            <a:ext cx="4800576" cy="3500462"/>
          </a:xfrm>
        </p:spPr>
        <p:txBody>
          <a:bodyPr/>
          <a:lstStyle/>
          <a:p>
            <a:pPr>
              <a:buNone/>
            </a:pPr>
            <a:r>
              <a:rPr lang="uk-UA" sz="2000" dirty="0" smtClean="0">
                <a:solidFill>
                  <a:srgbClr val="C00000"/>
                </a:solidFill>
              </a:rPr>
              <a:t>Вплив ароматів на фізичний і психічний стан людини було відомо ще з незапам'ятних часів, про що свідчать судини для пахощів і зображення частин запашних рослин, знайдені при розкопках найдавніших цивілізацій. Біблія і Коран описують всілякі ефекти застосування натуральних ароматичних речовин: від магічних до естетичних і лікарських.</a:t>
            </a: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ароматів  </a:t>
            </a:r>
            <a:endParaRPr lang="ru-RU" dirty="0" smtClean="0">
              <a:solidFill>
                <a:srgbClr val="DA1F28"/>
              </a:solidFill>
              <a:cs typeface="Arial" charset="0"/>
              <a:sym typeface="Arial" charset="0"/>
            </a:endParaRP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811048" y="2643182"/>
            <a:ext cx="2270205" cy="17145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Рисунок 6" descr="vitaya_amfora_s.jpg"/>
          <p:cNvPicPr>
            <a:picLocks noChangeAspect="1"/>
          </p:cNvPicPr>
          <p:nvPr/>
        </p:nvPicPr>
        <p:blipFill>
          <a:blip r:embed="rId3"/>
          <a:stretch>
            <a:fillRect/>
          </a:stretch>
        </p:blipFill>
        <p:spPr>
          <a:xfrm>
            <a:off x="500034" y="1357298"/>
            <a:ext cx="1071570" cy="2411031"/>
          </a:xfrm>
          <a:prstGeom prst="rect">
            <a:avLst/>
          </a:prstGeom>
        </p:spPr>
      </p:pic>
    </p:spTree>
  </p:cSld>
  <p:clrMapOvr>
    <a:masterClrMapping/>
  </p:clrMapOvr>
  <p:transition>
    <p:pull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86116" y="1142984"/>
            <a:ext cx="5500726" cy="3500462"/>
          </a:xfrm>
        </p:spPr>
        <p:txBody>
          <a:bodyPr/>
          <a:lstStyle/>
          <a:p>
            <a:pPr>
              <a:buNone/>
            </a:pPr>
            <a:r>
              <a:rPr lang="uk-UA" sz="2000" dirty="0" smtClean="0">
                <a:solidFill>
                  <a:srgbClr val="C00000"/>
                </a:solidFill>
              </a:rPr>
              <a:t>Величезний потенціал життєвої сили закладений і в оточуючий нас світ: озера, річки, гори, ліси. За допомогою запаху, який іде від них, нам передається їхня енергія, якості, і цей вплив здатний творити чудеса. Вони роблять величезний позитивний вплив на фізіологічне здоров'я, а також на емоційний стан людини, допомагаючи знайти смак добра і справедливості, усунути комплекси і озлобленість.</a:t>
            </a:r>
          </a:p>
          <a:p>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forestfloor_17.jpg"/>
          <p:cNvPicPr>
            <a:picLocks noChangeAspect="1"/>
          </p:cNvPicPr>
          <p:nvPr/>
        </p:nvPicPr>
        <p:blipFill>
          <a:blip r:embed="rId2"/>
          <a:stretch>
            <a:fillRect/>
          </a:stretch>
        </p:blipFill>
        <p:spPr>
          <a:xfrm>
            <a:off x="428596" y="1214422"/>
            <a:ext cx="2494660" cy="1571636"/>
          </a:xfrm>
          <a:prstGeom prst="rect">
            <a:avLst/>
          </a:prstGeom>
        </p:spPr>
      </p:pic>
      <p:pic>
        <p:nvPicPr>
          <p:cNvPr id="6" name="Рисунок 5" descr="0_7ec63_4dbc9c5a_XL.jpg"/>
          <p:cNvPicPr>
            <a:picLocks noChangeAspect="1"/>
          </p:cNvPicPr>
          <p:nvPr/>
        </p:nvPicPr>
        <p:blipFill>
          <a:blip r:embed="rId3"/>
          <a:stretch>
            <a:fillRect/>
          </a:stretch>
        </p:blipFill>
        <p:spPr>
          <a:xfrm>
            <a:off x="1000100" y="2928934"/>
            <a:ext cx="2455681" cy="1571636"/>
          </a:xfrm>
          <a:prstGeom prst="rect">
            <a:avLst/>
          </a:prstGeom>
        </p:spPr>
      </p:pic>
    </p:spTree>
  </p:cSld>
  <p:clrMapOvr>
    <a:masterClrMapping/>
  </p:clrMapOvr>
  <p:transition>
    <p:pull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928926" y="1214423"/>
            <a:ext cx="5929354" cy="3857652"/>
          </a:xfrm>
        </p:spPr>
        <p:txBody>
          <a:bodyPr/>
          <a:lstStyle/>
          <a:p>
            <a:pPr>
              <a:buNone/>
            </a:pPr>
            <a:r>
              <a:rPr lang="uk-UA" sz="2000" dirty="0" smtClean="0">
                <a:solidFill>
                  <a:srgbClr val="C00000"/>
                </a:solidFill>
              </a:rPr>
              <a:t>Людина належить до </a:t>
            </a:r>
            <a:r>
              <a:rPr lang="uk-UA" sz="2000" dirty="0" err="1" smtClean="0">
                <a:solidFill>
                  <a:srgbClr val="C00000"/>
                </a:solidFill>
              </a:rPr>
              <a:t>мікросматиків</a:t>
            </a:r>
            <a:r>
              <a:rPr lang="uk-UA" sz="2000" dirty="0" smtClean="0">
                <a:solidFill>
                  <a:srgbClr val="C00000"/>
                </a:solidFill>
              </a:rPr>
              <a:t>, тобто має слабо розвинуті відділи мозку, пов'язані зі сприйняттям і переробкою інформації. У людини немає </a:t>
            </a:r>
            <a:r>
              <a:rPr lang="uk-UA" sz="2000" dirty="0" err="1" smtClean="0">
                <a:solidFill>
                  <a:srgbClr val="C00000"/>
                </a:solidFill>
              </a:rPr>
              <a:t>вомероназального</a:t>
            </a:r>
            <a:r>
              <a:rPr lang="uk-UA" sz="2000" dirty="0" smtClean="0">
                <a:solidFill>
                  <a:srgbClr val="C00000"/>
                </a:solidFill>
              </a:rPr>
              <a:t> органу, який, як показано великим числом досліджень, має важливе значення у сприйнятті </a:t>
            </a:r>
            <a:r>
              <a:rPr lang="uk-UA" sz="2000" dirty="0" err="1" smtClean="0">
                <a:solidFill>
                  <a:srgbClr val="C00000"/>
                </a:solidFill>
              </a:rPr>
              <a:t>феромонів</a:t>
            </a:r>
            <a:r>
              <a:rPr lang="uk-UA" sz="2000" dirty="0" smtClean="0">
                <a:solidFill>
                  <a:srgbClr val="C00000"/>
                </a:solidFill>
              </a:rPr>
              <a:t> у тварин. Він редукується ще в період ембріонального розвитку (на 16-32-му тижні життя ембріона). Все це свідчить на користь того, що запахи відіграють відносно незначну роль в житті 					людини.</a:t>
            </a:r>
          </a:p>
          <a:p>
            <a:endParaRPr lang="uk-UA" dirty="0"/>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щупики.jpg"/>
          <p:cNvPicPr>
            <a:picLocks noChangeAspect="1"/>
          </p:cNvPicPr>
          <p:nvPr/>
        </p:nvPicPr>
        <p:blipFill>
          <a:blip r:embed="rId2"/>
          <a:stretch>
            <a:fillRect/>
          </a:stretch>
        </p:blipFill>
        <p:spPr>
          <a:xfrm>
            <a:off x="500034" y="1357298"/>
            <a:ext cx="2206174" cy="1500198"/>
          </a:xfrm>
          <a:prstGeom prst="rect">
            <a:avLst/>
          </a:prstGeom>
        </p:spPr>
      </p:pic>
      <p:pic>
        <p:nvPicPr>
          <p:cNvPr id="6" name="Рисунок 5" descr="dogs_1_1308775132_full.jpg"/>
          <p:cNvPicPr>
            <a:picLocks noChangeAspect="1"/>
          </p:cNvPicPr>
          <p:nvPr/>
        </p:nvPicPr>
        <p:blipFill>
          <a:blip r:embed="rId3"/>
          <a:stretch>
            <a:fillRect/>
          </a:stretch>
        </p:blipFill>
        <p:spPr>
          <a:xfrm>
            <a:off x="1113712" y="3071810"/>
            <a:ext cx="2085082" cy="1730618"/>
          </a:xfrm>
          <a:prstGeom prst="rect">
            <a:avLst/>
          </a:prstGeom>
        </p:spPr>
      </p:pic>
    </p:spTree>
  </p:cSld>
  <p:clrMapOvr>
    <a:masterClrMapping/>
  </p:clrMapOvr>
  <p:transition>
    <p:pull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29058" y="1000108"/>
            <a:ext cx="4757742" cy="4525963"/>
          </a:xfrm>
        </p:spPr>
        <p:txBody>
          <a:bodyPr/>
          <a:lstStyle/>
          <a:p>
            <a:pPr>
              <a:buNone/>
            </a:pPr>
            <a:r>
              <a:rPr lang="uk-UA" sz="2000" dirty="0" smtClean="0">
                <a:solidFill>
                  <a:srgbClr val="C00000"/>
                </a:solidFill>
              </a:rPr>
              <a:t>Експериментальні дослідження показали, що люди можуть оцінювати запахи як «приємні-неприємні» на підставі лише нюхового досвіду, не пов'язуючи їх сприйняття з якими-небудь предметами, в той час як оцінка зорових і акустичних стимулів залежить від оцінки тих предметів, з якими вони пов'язані. Ідентифікація джерела запаху може впливати тільки на емоційну 				реакцію.</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7" name="Рисунок 6" descr="300x225.jpg"/>
          <p:cNvPicPr>
            <a:picLocks noChangeAspect="1"/>
          </p:cNvPicPr>
          <p:nvPr/>
        </p:nvPicPr>
        <p:blipFill>
          <a:blip r:embed="rId2"/>
          <a:stretch>
            <a:fillRect/>
          </a:stretch>
        </p:blipFill>
        <p:spPr>
          <a:xfrm>
            <a:off x="571472" y="1285860"/>
            <a:ext cx="2428872" cy="1821654"/>
          </a:xfrm>
          <a:prstGeom prst="rect">
            <a:avLst/>
          </a:prstGeom>
        </p:spPr>
      </p:pic>
      <p:pic>
        <p:nvPicPr>
          <p:cNvPr id="9" name="Рисунок 8" descr="x_0aac6885.jpg"/>
          <p:cNvPicPr>
            <a:picLocks noChangeAspect="1"/>
          </p:cNvPicPr>
          <p:nvPr/>
        </p:nvPicPr>
        <p:blipFill>
          <a:blip r:embed="rId3"/>
          <a:stretch>
            <a:fillRect/>
          </a:stretch>
        </p:blipFill>
        <p:spPr>
          <a:xfrm>
            <a:off x="1500166" y="3143248"/>
            <a:ext cx="2467858" cy="1357322"/>
          </a:xfrm>
          <a:prstGeom prst="rect">
            <a:avLst/>
          </a:prstGeom>
        </p:spPr>
      </p:pic>
    </p:spTree>
  </p:cSld>
  <p:clrMapOvr>
    <a:masterClrMapping/>
  </p:clrMapOvr>
  <p:transition>
    <p:pull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14678" y="1285860"/>
            <a:ext cx="5643602" cy="4525963"/>
          </a:xfrm>
        </p:spPr>
        <p:txBody>
          <a:bodyPr/>
          <a:lstStyle/>
          <a:p>
            <a:pPr>
              <a:buNone/>
            </a:pPr>
            <a:r>
              <a:rPr lang="uk-UA" sz="2000" dirty="0" smtClean="0">
                <a:solidFill>
                  <a:srgbClr val="C00000"/>
                </a:solidFill>
              </a:rPr>
              <a:t>Запахи можуть безпосередньо впливати на зміни настрою людини, викликаючи розслаблення, збудження або посилення чуттєвості. Наприклад, деякі сполуки, що містяться в мускатних горіхах, надають цілком специфічний вплив, знімаючи стрес. Ці речовини широко використовуються в </a:t>
            </a:r>
            <a:r>
              <a:rPr lang="uk-UA" sz="2000" dirty="0" err="1" smtClean="0">
                <a:solidFill>
                  <a:srgbClr val="C00000"/>
                </a:solidFill>
              </a:rPr>
              <a:t>ароматерапії</a:t>
            </a:r>
            <a:r>
              <a:rPr lang="uk-UA" sz="2000" dirty="0" smtClean="0">
                <a:solidFill>
                  <a:srgbClr val="C00000"/>
                </a:solidFill>
              </a:rPr>
              <a:t>: вони знижують </a:t>
            </a:r>
            <a:r>
              <a:rPr lang="uk-UA" sz="2000" dirty="0" err="1" smtClean="0">
                <a:solidFill>
                  <a:srgbClr val="C00000"/>
                </a:solidFill>
              </a:rPr>
              <a:t>систоличний</a:t>
            </a:r>
            <a:r>
              <a:rPr lang="uk-UA" sz="2000" dirty="0" smtClean="0">
                <a:solidFill>
                  <a:srgbClr val="C00000"/>
                </a:solidFill>
              </a:rPr>
              <a:t> тиск, знімають відчуття страху, пригніченості, підсилюють відчуття щастя, спокою і надають 				розслаблюючу дію. </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6" name="Рисунок 5" descr="23-pm.png"/>
          <p:cNvPicPr>
            <a:picLocks noChangeAspect="1"/>
          </p:cNvPicPr>
          <p:nvPr/>
        </p:nvPicPr>
        <p:blipFill>
          <a:blip r:embed="rId2"/>
          <a:stretch>
            <a:fillRect/>
          </a:stretch>
        </p:blipFill>
        <p:spPr>
          <a:xfrm>
            <a:off x="357158" y="1857364"/>
            <a:ext cx="2962063" cy="2428892"/>
          </a:xfrm>
          <a:prstGeom prst="rect">
            <a:avLst/>
          </a:prstGeom>
        </p:spPr>
      </p:pic>
    </p:spTree>
  </p:cSld>
  <p:clrMapOvr>
    <a:masterClrMapping/>
  </p:clrMapOvr>
  <p:transition>
    <p:pull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786182" y="1071546"/>
            <a:ext cx="4900618" cy="4525963"/>
          </a:xfrm>
        </p:spPr>
        <p:txBody>
          <a:bodyPr/>
          <a:lstStyle/>
          <a:p>
            <a:pPr>
              <a:buNone/>
            </a:pPr>
            <a:r>
              <a:rPr lang="uk-UA" sz="2000" dirty="0" smtClean="0">
                <a:solidFill>
                  <a:srgbClr val="C00000"/>
                </a:solidFill>
              </a:rPr>
              <a:t>Запахи можуть надовго зберігатися в емоційній пам'яті людини та активізувати емоційну пам'ять. Вони часто використовуються як стимули при вивченні довготривалої пам'яті людини. Запахові стимули мають здатність порушувати не лише пам'ять, але й уяву, що часто супроводжується сильними емоціями, подібними з тими, які були випробувані в ситуації, пов'язаної з певним запахом.</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smell_full1.jpg"/>
          <p:cNvPicPr>
            <a:picLocks noChangeAspect="1"/>
          </p:cNvPicPr>
          <p:nvPr/>
        </p:nvPicPr>
        <p:blipFill>
          <a:blip r:embed="rId2"/>
          <a:stretch>
            <a:fillRect/>
          </a:stretch>
        </p:blipFill>
        <p:spPr>
          <a:xfrm>
            <a:off x="1071538" y="1571612"/>
            <a:ext cx="2070667" cy="2857520"/>
          </a:xfrm>
          <a:prstGeom prst="rect">
            <a:avLst/>
          </a:prstGeom>
        </p:spPr>
      </p:pic>
    </p:spTree>
  </p:cSld>
  <p:clrMapOvr>
    <a:masterClrMapping/>
  </p:clrMapOvr>
  <p:transition>
    <p:pull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357298"/>
            <a:ext cx="8229600" cy="3257560"/>
          </a:xfrm>
        </p:spPr>
        <p:txBody>
          <a:bodyPr/>
          <a:lstStyle/>
          <a:p>
            <a:pPr>
              <a:buNone/>
            </a:pPr>
            <a:r>
              <a:rPr lang="uk-UA" sz="2000" dirty="0" smtClean="0">
                <a:solidFill>
                  <a:srgbClr val="C00000"/>
                </a:solidFill>
              </a:rPr>
              <a:t>Запахи, пов'язані з емоціями, впливають на поведінку людини в залежності від власного досвіду. Наприклад, запах, який був присутній під час вирішення складного завдання, може викликати стрес, якщо випробуваний зустрінеться з ним пізніше. В одному з досліджень випробуваним пропонували 250 запахів, пов'язаних з їжею, будинком, іншими людьми і т.д. Виявилося, що пред'явлення запахів часто викликало в пам'яті людей певні епізоди і образи, які мають емоційне забарвлення. Запахи людини часто викликали асоціації з матір'ю, коханою людиною, батьками, друзями.</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spTree>
  </p:cSld>
  <p:clrMapOvr>
    <a:masterClrMapping/>
  </p:clrMapOvr>
  <p:transition>
    <p:pull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571736" y="1285860"/>
            <a:ext cx="6157898" cy="4525963"/>
          </a:xfrm>
        </p:spPr>
        <p:txBody>
          <a:bodyPr/>
          <a:lstStyle/>
          <a:p>
            <a:pPr>
              <a:buNone/>
            </a:pPr>
            <a:r>
              <a:rPr lang="uk-UA" sz="2000" dirty="0" smtClean="0">
                <a:solidFill>
                  <a:srgbClr val="C00000"/>
                </a:solidFill>
              </a:rPr>
              <a:t>У звичайному житті люди дізнаються про інших людей на підставі зорових і, меншою мірою, слухових сигналів. Мало кому прийде в голову ідентифікувати друга за його запахом. Проте люди мають здатність розпізнавати по запаху окремих індивідуумів. Показано, що немовлята можуть розпізнавати запах своєї матері й інших жінок і відрізняти духи, якими користується мати. Діти дошкільного віку можуть розпізнавати сорочки, які носили їх брати і сестри, від сорочок незнайомих людей і 	        розрізняти запахи родичів і знайомих.</a:t>
            </a:r>
          </a:p>
          <a:p>
            <a:endParaRPr lang="uk-UA" dirty="0"/>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photos0-800x600.jpeg.jpg"/>
          <p:cNvPicPr>
            <a:picLocks noChangeAspect="1"/>
          </p:cNvPicPr>
          <p:nvPr/>
        </p:nvPicPr>
        <p:blipFill>
          <a:blip r:embed="rId2"/>
          <a:stretch>
            <a:fillRect/>
          </a:stretch>
        </p:blipFill>
        <p:spPr>
          <a:xfrm>
            <a:off x="357158" y="2214554"/>
            <a:ext cx="2301358" cy="1714512"/>
          </a:xfrm>
          <a:prstGeom prst="rect">
            <a:avLst/>
          </a:prstGeom>
        </p:spPr>
      </p:pic>
    </p:spTree>
  </p:cSld>
  <p:clrMapOvr>
    <a:masterClrMapping/>
  </p:clrMapOvr>
  <p:transition>
    <p:pull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786182" y="1500174"/>
            <a:ext cx="4900618" cy="4525963"/>
          </a:xfrm>
        </p:spPr>
        <p:txBody>
          <a:bodyPr/>
          <a:lstStyle/>
          <a:p>
            <a:pPr>
              <a:buNone/>
            </a:pPr>
            <a:r>
              <a:rPr lang="uk-UA" sz="2000" dirty="0" smtClean="0">
                <a:solidFill>
                  <a:srgbClr val="C00000"/>
                </a:solidFill>
              </a:rPr>
              <a:t>Відомо, що ламаїстські ченці з дитинства виховувалися в тибетських монастирях, могли не тільки визначити по запаху вік, стать, характер людини, діагностувати захворювання, а й з'ясувати спорідненість окремих людей.</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13th-Dalai-Lama.jpg"/>
          <p:cNvPicPr>
            <a:picLocks noChangeAspect="1"/>
          </p:cNvPicPr>
          <p:nvPr/>
        </p:nvPicPr>
        <p:blipFill>
          <a:blip r:embed="rId2"/>
          <a:stretch>
            <a:fillRect/>
          </a:stretch>
        </p:blipFill>
        <p:spPr>
          <a:xfrm>
            <a:off x="928662" y="1785926"/>
            <a:ext cx="2540000" cy="2641600"/>
          </a:xfrm>
          <a:prstGeom prst="rect">
            <a:avLst/>
          </a:prstGeom>
        </p:spPr>
      </p:pic>
    </p:spTree>
  </p:cSld>
  <p:clrMapOvr>
    <a:masterClrMapping/>
  </p:clrMapOvr>
  <p:transition>
    <p:pull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14678" y="1142984"/>
            <a:ext cx="5443518" cy="4525963"/>
          </a:xfrm>
        </p:spPr>
        <p:txBody>
          <a:bodyPr/>
          <a:lstStyle/>
          <a:p>
            <a:pPr>
              <a:buNone/>
            </a:pPr>
            <a:r>
              <a:rPr lang="uk-UA" sz="2000" dirty="0" smtClean="0">
                <a:solidFill>
                  <a:srgbClr val="C00000"/>
                </a:solidFill>
              </a:rPr>
              <a:t>Ми настільки звикли до нюху, що перестали помічати його роль в навколишньому нашому житті. А ось у осіб, позбавлених зору і слуху, нюх є єдиною збереженою рецепторною системою і тому набуває особливо великого значення. </a:t>
            </a:r>
          </a:p>
          <a:p>
            <a:pPr>
              <a:buNone/>
            </a:pPr>
            <a:r>
              <a:rPr lang="uk-UA" sz="2000" dirty="0" smtClean="0">
                <a:solidFill>
                  <a:srgbClr val="C00000"/>
                </a:solidFill>
              </a:rPr>
              <a:t>Сліпоглухонімі від народження можуть визначати чистоту повітря в приміщенні, охайність людей, і по запахах дізнаються про знайомі і незнайомі місця. Нюхом вони користуються так само, як зрячі 		користуються зором.</a:t>
            </a:r>
            <a:endParaRPr lang="uk-UA" sz="2000" dirty="0">
              <a:solidFill>
                <a:srgbClr val="C00000"/>
              </a:solidFill>
            </a:endParaRPr>
          </a:p>
        </p:txBody>
      </p:sp>
      <p:sp>
        <p:nvSpPr>
          <p:cNvPr id="4" name="Rectangle 2"/>
          <p:cNvSpPr>
            <a:spLocks noGrp="1" noChangeArrowheads="1"/>
          </p:cNvSpPr>
          <p:nvPr>
            <p:ph type="title"/>
          </p:nvPr>
        </p:nvSpPr>
        <p:spPr>
          <a:xfrm>
            <a:off x="457200" y="274638"/>
            <a:ext cx="4686304" cy="796908"/>
          </a:xfrm>
        </p:spPr>
        <p:txBody>
          <a:bodyPr/>
          <a:lstStyle/>
          <a:p>
            <a:pPr>
              <a:buSzPct val="100000"/>
            </a:pPr>
            <a:r>
              <a:rPr lang="uk-UA" dirty="0" smtClean="0">
                <a:solidFill>
                  <a:srgbClr val="DA1F28"/>
                </a:solidFill>
                <a:cs typeface="Arial" charset="0"/>
                <a:sym typeface="Arial" charset="0"/>
              </a:rPr>
              <a:t>Вплив запахів  </a:t>
            </a:r>
            <a:endParaRPr lang="ru-RU" dirty="0" smtClean="0">
              <a:solidFill>
                <a:srgbClr val="DA1F28"/>
              </a:solidFill>
              <a:cs typeface="Arial" charset="0"/>
              <a:sym typeface="Arial" charset="0"/>
            </a:endParaRPr>
          </a:p>
        </p:txBody>
      </p:sp>
      <p:pic>
        <p:nvPicPr>
          <p:cNvPr id="5" name="Рисунок 4" descr="f62646.jpg"/>
          <p:cNvPicPr>
            <a:picLocks noChangeAspect="1"/>
          </p:cNvPicPr>
          <p:nvPr/>
        </p:nvPicPr>
        <p:blipFill>
          <a:blip r:embed="rId2"/>
          <a:stretch>
            <a:fillRect/>
          </a:stretch>
        </p:blipFill>
        <p:spPr>
          <a:xfrm>
            <a:off x="500034" y="1571612"/>
            <a:ext cx="2540000" cy="2971800"/>
          </a:xfrm>
          <a:prstGeom prst="rect">
            <a:avLst/>
          </a:prstGeom>
        </p:spPr>
      </p:pic>
    </p:spTree>
  </p:cSld>
  <p:clrMapOvr>
    <a:masterClrMapping/>
  </p:clrMapOvr>
  <p:transition>
    <p:pull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14678" y="1357298"/>
            <a:ext cx="5543560" cy="3186122"/>
          </a:xfrm>
        </p:spPr>
        <p:txBody>
          <a:bodyPr/>
          <a:lstStyle/>
          <a:p>
            <a:pPr>
              <a:buNone/>
            </a:pPr>
            <a:r>
              <a:rPr lang="uk-UA" sz="2000" dirty="0" smtClean="0">
                <a:solidFill>
                  <a:srgbClr val="C00000"/>
                </a:solidFill>
              </a:rPr>
              <a:t>Якій професії найбільше потрібний нюх? </a:t>
            </a:r>
          </a:p>
          <a:p>
            <a:pPr>
              <a:buFontTx/>
              <a:buChar char="-"/>
            </a:pPr>
            <a:r>
              <a:rPr lang="uk-UA" sz="2000" dirty="0" smtClean="0">
                <a:solidFill>
                  <a:srgbClr val="C00000"/>
                </a:solidFill>
              </a:rPr>
              <a:t>Парфумерам. Дегустаторам. Звичайно, це ж їхній робочий інструмент.</a:t>
            </a:r>
          </a:p>
          <a:p>
            <a:pPr>
              <a:buFontTx/>
              <a:buChar char="-"/>
            </a:pPr>
            <a:r>
              <a:rPr lang="uk-UA" sz="2000" dirty="0" smtClean="0">
                <a:solidFill>
                  <a:srgbClr val="C00000"/>
                </a:solidFill>
              </a:rPr>
              <a:t>Лікарям. Свій запах видають хворі з ураженням нирок, цукрового діабету, а от люди, із захворюванням легенів пахнуть зовсім інакше. </a:t>
            </a:r>
          </a:p>
          <a:p>
            <a:pPr>
              <a:buFontTx/>
              <a:buChar char="-"/>
            </a:pPr>
            <a:r>
              <a:rPr lang="uk-UA" sz="2000" dirty="0" smtClean="0">
                <a:solidFill>
                  <a:srgbClr val="C00000"/>
                </a:solidFill>
              </a:rPr>
              <a:t>Хімікам. Їм потрібно вміти розрізняти різні речовини за їхнім запахом.</a:t>
            </a:r>
            <a:endParaRPr lang="uk-UA" sz="2000" dirty="0">
              <a:solidFill>
                <a:srgbClr val="C00000"/>
              </a:solidFill>
            </a:endParaRPr>
          </a:p>
        </p:txBody>
      </p:sp>
      <p:sp>
        <p:nvSpPr>
          <p:cNvPr id="4" name="Rectangle 2"/>
          <p:cNvSpPr txBox="1">
            <a:spLocks noChangeArrowheads="1"/>
          </p:cNvSpPr>
          <p:nvPr/>
        </p:nvSpPr>
        <p:spPr bwMode="auto">
          <a:xfrm>
            <a:off x="457200" y="274638"/>
            <a:ext cx="4686304" cy="796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Pct val="100000"/>
              <a:buFontTx/>
              <a:buNone/>
              <a:tabLst/>
              <a:defRPr/>
            </a:pP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Вплив запахів  </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pic>
        <p:nvPicPr>
          <p:cNvPr id="5" name="Рисунок 4" descr="hulio_iglesias.jpg"/>
          <p:cNvPicPr>
            <a:picLocks noChangeAspect="1"/>
          </p:cNvPicPr>
          <p:nvPr/>
        </p:nvPicPr>
        <p:blipFill>
          <a:blip r:embed="rId2"/>
          <a:stretch>
            <a:fillRect/>
          </a:stretch>
        </p:blipFill>
        <p:spPr>
          <a:xfrm>
            <a:off x="357158" y="1785926"/>
            <a:ext cx="2705100" cy="2324100"/>
          </a:xfrm>
          <a:prstGeom prst="rect">
            <a:avLst/>
          </a:prstGeom>
        </p:spPr>
      </p:pic>
    </p:spTree>
  </p:cSld>
  <p:clrMapOvr>
    <a:masterClrMapping/>
  </p:clrMapOvr>
  <p:transition>
    <p:pull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857620" y="1428737"/>
            <a:ext cx="4829180" cy="3357586"/>
          </a:xfrm>
        </p:spPr>
        <p:txBody>
          <a:bodyPr/>
          <a:lstStyle/>
          <a:p>
            <a:pPr>
              <a:buNone/>
            </a:pPr>
            <a:r>
              <a:rPr lang="uk-UA" sz="2000" dirty="0" smtClean="0">
                <a:solidFill>
                  <a:srgbClr val="C00000"/>
                </a:solidFill>
              </a:rPr>
              <a:t>Запахи квітучих рослин – першоджерело всіх запахів природи, тобто планети Земля. Одні квіти виділяють сильний аромат, що поширюється на великі відстані, інші мають ледве вловимий запах, який відчувається при наближенні до них. Все це виникло у процесі історичного розвитку.</a:t>
            </a:r>
            <a:endParaRPr lang="uk-UA" sz="2000" dirty="0">
              <a:solidFill>
                <a:srgbClr val="C00000"/>
              </a:solidFill>
            </a:endParaRPr>
          </a:p>
        </p:txBody>
      </p:sp>
      <p:sp>
        <p:nvSpPr>
          <p:cNvPr id="4" name="Rectangle 2"/>
          <p:cNvSpPr txBox="1">
            <a:spLocks noChangeArrowheads="1"/>
          </p:cNvSpPr>
          <p:nvPr/>
        </p:nvSpPr>
        <p:spPr bwMode="auto">
          <a:xfrm>
            <a:off x="457200" y="274638"/>
            <a:ext cx="4686304" cy="796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Pct val="100000"/>
              <a:buFontTx/>
              <a:buNone/>
              <a:tabLst/>
              <a:defRPr/>
            </a:pPr>
            <a:r>
              <a:rPr lang="uk-UA" sz="4400" kern="0" dirty="0" smtClean="0">
                <a:solidFill>
                  <a:srgbClr val="DA1F28"/>
                </a:solidFill>
                <a:latin typeface="+mj-lt"/>
                <a:ea typeface="+mj-ea"/>
                <a:sym typeface="Arial" charset="0"/>
              </a:rPr>
              <a:t>Світ</a:t>
            </a: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 запахів  </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pic>
        <p:nvPicPr>
          <p:cNvPr id="5" name="Рисунок 4" descr="thumb.jpg"/>
          <p:cNvPicPr>
            <a:picLocks noChangeAspect="1"/>
          </p:cNvPicPr>
          <p:nvPr/>
        </p:nvPicPr>
        <p:blipFill>
          <a:blip r:embed="rId2"/>
          <a:stretch>
            <a:fillRect/>
          </a:stretch>
        </p:blipFill>
        <p:spPr>
          <a:xfrm>
            <a:off x="571472" y="1643050"/>
            <a:ext cx="2782322" cy="2643206"/>
          </a:xfrm>
          <a:prstGeom prst="rect">
            <a:avLst/>
          </a:prstGeom>
        </p:spPr>
      </p:pic>
    </p:spTree>
  </p:cSld>
  <p:clrMapOvr>
    <a:masterClrMapping/>
  </p:clrMapOvr>
  <p:transition>
    <p:pull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29058" y="1357298"/>
            <a:ext cx="4829180" cy="3643338"/>
          </a:xfrm>
        </p:spPr>
        <p:txBody>
          <a:bodyPr/>
          <a:lstStyle/>
          <a:p>
            <a:pPr>
              <a:buNone/>
            </a:pPr>
            <a:r>
              <a:rPr lang="uk-UA" sz="2000" dirty="0" smtClean="0">
                <a:solidFill>
                  <a:srgbClr val="C00000"/>
                </a:solidFill>
              </a:rPr>
              <a:t>У кожної країни свій запах. Англія пахне димом і лавандою. Америка - газом і паленої гумою, Німеччина - сигарами і пивом, Іспанія - часником і трояндами. А Франція, пахне парфумами.</a:t>
            </a:r>
            <a:r>
              <a:rPr lang="uk-UA" sz="2000" dirty="0" smtClean="0"/>
              <a:t> </a:t>
            </a:r>
          </a:p>
          <a:p>
            <a:pPr>
              <a:buNone/>
            </a:pPr>
            <a:r>
              <a:rPr lang="uk-UA" sz="2000" dirty="0" smtClean="0">
                <a:solidFill>
                  <a:srgbClr val="C00000"/>
                </a:solidFill>
              </a:rPr>
              <a:t>У Берліні працює незвичайний кінотеатр. Головна особливість його - це проектор запахів. Запахи в залі виникають відповідно до сюжету 				фільму. </a:t>
            </a:r>
          </a:p>
          <a:p>
            <a:pPr>
              <a:buNone/>
            </a:pPr>
            <a:endParaRPr lang="uk-UA" sz="2000" dirty="0">
              <a:solidFill>
                <a:srgbClr val="C00000"/>
              </a:solidFill>
            </a:endParaRPr>
          </a:p>
        </p:txBody>
      </p:sp>
      <p:sp>
        <p:nvSpPr>
          <p:cNvPr id="4" name="Rectangle 2"/>
          <p:cNvSpPr txBox="1">
            <a:spLocks noChangeArrowheads="1"/>
          </p:cNvSpPr>
          <p:nvPr/>
        </p:nvSpPr>
        <p:spPr bwMode="auto">
          <a:xfrm>
            <a:off x="457200" y="274638"/>
            <a:ext cx="4686304" cy="796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Pct val="100000"/>
              <a:buFontTx/>
              <a:buNone/>
              <a:tabLst/>
              <a:defRPr/>
            </a:pPr>
            <a:r>
              <a:rPr lang="uk-UA" sz="4400" kern="0" dirty="0" smtClean="0">
                <a:solidFill>
                  <a:srgbClr val="DA1F28"/>
                </a:solidFill>
                <a:latin typeface="+mj-lt"/>
                <a:ea typeface="+mj-ea"/>
                <a:sym typeface="Arial" charset="0"/>
              </a:rPr>
              <a:t>Світ</a:t>
            </a: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 запахів  </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pic>
        <p:nvPicPr>
          <p:cNvPr id="5" name="Рисунок 4" descr="10732116001200widok-na-m.jpg"/>
          <p:cNvPicPr>
            <a:picLocks noChangeAspect="1"/>
          </p:cNvPicPr>
          <p:nvPr/>
        </p:nvPicPr>
        <p:blipFill>
          <a:blip r:embed="rId2"/>
          <a:stretch>
            <a:fillRect/>
          </a:stretch>
        </p:blipFill>
        <p:spPr>
          <a:xfrm>
            <a:off x="500034" y="2000240"/>
            <a:ext cx="3238523" cy="2428892"/>
          </a:xfrm>
          <a:prstGeom prst="rect">
            <a:avLst/>
          </a:prstGeom>
        </p:spPr>
      </p:pic>
    </p:spTree>
  </p:cSld>
  <p:clrMapOvr>
    <a:masterClrMapping/>
  </p:clrMapOvr>
  <p:transition>
    <p:pull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2"/>
          <p:cNvSpPr txBox="1">
            <a:spLocks/>
          </p:cNvSpPr>
          <p:nvPr/>
        </p:nvSpPr>
        <p:spPr>
          <a:xfrm>
            <a:off x="428596" y="1428737"/>
            <a:ext cx="5543560" cy="3571900"/>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uk-UA" sz="2400" b="0" i="0" u="none" strike="noStrike" kern="0" cap="none" spc="0" normalizeH="0" baseline="0" noProof="0" dirty="0" smtClean="0">
                <a:ln>
                  <a:noFill/>
                </a:ln>
                <a:solidFill>
                  <a:srgbClr val="C00000"/>
                </a:solidFill>
                <a:effectLst/>
                <a:uLnTx/>
                <a:uFillTx/>
                <a:latin typeface="+mn-lt"/>
                <a:ea typeface="+mn-ea"/>
                <a:cs typeface="+mn-cs"/>
              </a:rPr>
              <a:t>Отже, запахи впливають на наше повсякденне життя, незалежно від того, усвідомлюємо ми це чи не усвідомлюємо. </a:t>
            </a:r>
          </a:p>
          <a:p>
            <a:pPr marL="342900" marR="0" lvl="0" indent="-342900" algn="l" defTabSz="914400" rtl="0" eaLnBrk="1" fontAlgn="base" latinLnBrk="0" hangingPunct="1">
              <a:lnSpc>
                <a:spcPct val="100000"/>
              </a:lnSpc>
              <a:spcBef>
                <a:spcPct val="20000"/>
              </a:spcBef>
              <a:spcAft>
                <a:spcPct val="0"/>
              </a:spcAft>
              <a:buClrTx/>
              <a:buSzTx/>
              <a:tabLst/>
              <a:defRPr/>
            </a:pPr>
            <a:r>
              <a:rPr kumimoji="0" lang="uk-UA" sz="2400" b="0" i="0" u="none" strike="noStrike" kern="0" cap="none" spc="0" normalizeH="0" baseline="0" noProof="0" dirty="0" smtClean="0">
                <a:ln>
                  <a:noFill/>
                </a:ln>
                <a:solidFill>
                  <a:srgbClr val="C00000"/>
                </a:solidFill>
                <a:effectLst/>
                <a:uLnTx/>
                <a:uFillTx/>
                <a:latin typeface="+mn-lt"/>
                <a:ea typeface="+mn-ea"/>
                <a:cs typeface="+mn-cs"/>
              </a:rPr>
              <a:t>Запахи роблять наше життя яскравішим, цікавішим, багатшим, за допомогою запахів ми отримуємо безліч додаткової інформації.</a:t>
            </a:r>
            <a:endParaRPr kumimoji="0" lang="uk-UA" sz="2400" b="0" i="0" u="none" strike="noStrike" kern="0" cap="none" spc="0" normalizeH="0" baseline="0" noProof="0" dirty="0">
              <a:ln>
                <a:noFill/>
              </a:ln>
              <a:solidFill>
                <a:srgbClr val="C00000"/>
              </a:solidFill>
              <a:effectLst/>
              <a:uLnTx/>
              <a:uFillTx/>
              <a:latin typeface="+mn-lt"/>
              <a:ea typeface="+mn-ea"/>
              <a:cs typeface="+mn-cs"/>
            </a:endParaRPr>
          </a:p>
        </p:txBody>
      </p:sp>
      <p:sp>
        <p:nvSpPr>
          <p:cNvPr id="6" name="Rectangle 2"/>
          <p:cNvSpPr txBox="1">
            <a:spLocks noChangeArrowheads="1"/>
          </p:cNvSpPr>
          <p:nvPr/>
        </p:nvSpPr>
        <p:spPr bwMode="auto">
          <a:xfrm>
            <a:off x="457200" y="274638"/>
            <a:ext cx="4686304" cy="7969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Pct val="100000"/>
              <a:buFontTx/>
              <a:buNone/>
              <a:tabLst/>
              <a:defRPr/>
            </a:pPr>
            <a:r>
              <a:rPr lang="uk-UA" sz="4400" kern="0" dirty="0" smtClean="0">
                <a:solidFill>
                  <a:srgbClr val="DA1F28"/>
                </a:solidFill>
                <a:latin typeface="+mj-lt"/>
                <a:ea typeface="+mj-ea"/>
                <a:sym typeface="Arial" charset="0"/>
              </a:rPr>
              <a:t>Світ</a:t>
            </a:r>
            <a:r>
              <a:rPr kumimoji="0" lang="uk-UA" sz="4400" b="0" i="0" u="none" strike="noStrike" kern="0" cap="none" spc="0" normalizeH="0" baseline="0" noProof="0" dirty="0" smtClean="0">
                <a:ln>
                  <a:noFill/>
                </a:ln>
                <a:solidFill>
                  <a:srgbClr val="DA1F28"/>
                </a:solidFill>
                <a:effectLst/>
                <a:uLnTx/>
                <a:uFillTx/>
                <a:latin typeface="+mj-lt"/>
                <a:ea typeface="+mj-ea"/>
                <a:cs typeface="Arial" charset="0"/>
                <a:sym typeface="Arial" charset="0"/>
              </a:rPr>
              <a:t> запахів  </a:t>
            </a:r>
            <a:endParaRPr kumimoji="0" lang="ru-RU" sz="4400" b="0" i="0" u="none" strike="noStrike" kern="0" cap="none" spc="0" normalizeH="0" baseline="0" noProof="0" dirty="0" smtClean="0">
              <a:ln>
                <a:noFill/>
              </a:ln>
              <a:solidFill>
                <a:srgbClr val="DA1F28"/>
              </a:solidFill>
              <a:effectLst/>
              <a:uLnTx/>
              <a:uFillTx/>
              <a:latin typeface="+mj-lt"/>
              <a:ea typeface="+mj-ea"/>
              <a:cs typeface="Arial" charset="0"/>
              <a:sym typeface="Arial" charset="0"/>
            </a:endParaRPr>
          </a:p>
        </p:txBody>
      </p:sp>
    </p:spTree>
  </p:cSld>
  <p:clrMapOvr>
    <a:masterClrMapping/>
  </p:clrMapOvr>
  <p:transition>
    <p:pull dir="u"/>
  </p:transition>
</p:sld>
</file>

<file path=ppt/theme/theme1.xml><?xml version="1.0" encoding="utf-8"?>
<a:theme xmlns:a="http://schemas.openxmlformats.org/drawingml/2006/main" name="TS010336784">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3727915-CAF4-4DCF-BCDE-16CBBF2AA7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TS010336784</Template>
  <TotalTime>0</TotalTime>
  <Words>1249</Words>
  <Application>Microsoft Office PowerPoint</Application>
  <PresentationFormat>Экран (4:3)</PresentationFormat>
  <Paragraphs>62</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TS010336784</vt:lpstr>
      <vt:lpstr>Світ запахів</vt:lpstr>
      <vt:lpstr>Світ запахів  </vt:lpstr>
      <vt:lpstr>Ніс</vt:lpstr>
      <vt:lpstr>Нюх</vt:lpstr>
      <vt:lpstr>Слайд 5</vt:lpstr>
      <vt:lpstr>Слайд 6</vt:lpstr>
      <vt:lpstr>Аромат  </vt:lpstr>
      <vt:lpstr>Вплив ароматів  </vt:lpstr>
      <vt:lpstr>Вплив запахів  </vt:lpstr>
      <vt:lpstr>Вплив запахів  </vt:lpstr>
      <vt:lpstr>Вплив запахів  </vt:lpstr>
      <vt:lpstr>Вплив запахів  </vt:lpstr>
      <vt:lpstr>Вплив запахів  </vt:lpstr>
      <vt:lpstr>Вплив запахів  </vt:lpstr>
      <vt:lpstr>Вплив запахів  </vt:lpstr>
      <vt:lpstr>Вплив запахів  </vt:lpstr>
      <vt:lpstr>Вплив запахів  </vt:lpstr>
      <vt:lpstr>Слайд 18</vt:lpstr>
      <vt:lpstr>Слайд 19</vt:lpstr>
      <vt:lpstr>Слайд 20</vt:lpstr>
      <vt:lpstr>Слайд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2012-03-30T17:27:16Z</dcterms:created>
  <dcterms:modified xsi:type="dcterms:W3CDTF">2012-04-04T21:42:47Z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TC103367849990</vt:lpwstr>
  </property>
</Properties>
</file>