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5" r:id="rId3"/>
    <p:sldId id="257" r:id="rId4"/>
    <p:sldId id="262" r:id="rId5"/>
    <p:sldId id="258" r:id="rId6"/>
    <p:sldId id="266" r:id="rId7"/>
    <p:sldId id="259" r:id="rId8"/>
    <p:sldId id="260" r:id="rId9"/>
    <p:sldId id="270" r:id="rId10"/>
    <p:sldId id="271" r:id="rId11"/>
    <p:sldId id="272" r:id="rId12"/>
    <p:sldId id="261" r:id="rId13"/>
    <p:sldId id="267" r:id="rId14"/>
    <p:sldId id="269" r:id="rId15"/>
    <p:sldId id="27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8FB8694B-3E4C-4146-ABF3-85DF522D083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8694B-3E4C-4146-ABF3-85DF522D08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8694B-3E4C-4146-ABF3-85DF522D08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8FB8694B-3E4C-4146-ABF3-85DF522D083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8FB8694B-3E4C-4146-ABF3-85DF522D083E}"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FB8694B-3E4C-4146-ABF3-85DF522D08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8FB8694B-3E4C-4146-ABF3-85DF522D083E}"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FB8694B-3E4C-4146-ABF3-85DF522D08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8694B-3E4C-4146-ABF3-85DF522D08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FB8694B-3E4C-4146-ABF3-85DF522D08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F163BE57-D33C-4429-9206-AF1A1D9D0955}" type="datetimeFigureOut">
              <a:rPr lang="ru-RU" smtClean="0"/>
              <a:pPr/>
              <a:t>06.03.2013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8FB8694B-3E4C-4146-ABF3-85DF522D083E}"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1">
                <a:tint val="45000"/>
                <a:satMod val="400000"/>
              </a:schemeClr>
            </a:duotone>
            <a:lum bright="30000" contrast="33000"/>
          </a:blip>
          <a:srcRect/>
          <a:stretch>
            <a:fillRect/>
          </a:stretch>
        </a:blipFill>
        <a:effectLst/>
      </p:bgPr>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163BE57-D33C-4429-9206-AF1A1D9D0955}" type="datetimeFigureOut">
              <a:rPr lang="ru-RU" smtClean="0"/>
              <a:pPr/>
              <a:t>06.03.2013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8FB8694B-3E4C-4146-ABF3-85DF522D083E}"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429256" y="3886200"/>
            <a:ext cx="3409944" cy="1328750"/>
          </a:xfrm>
        </p:spPr>
        <p:txBody>
          <a:bodyPr>
            <a:normAutofit/>
          </a:bodyPr>
          <a:lstStyle/>
          <a:p>
            <a:pPr algn="ctr"/>
            <a:r>
              <a:rPr lang="ru-RU" dirty="0" smtClean="0"/>
              <a:t>                                                              </a:t>
            </a:r>
            <a:r>
              <a:rPr lang="uk-UA" sz="2800" dirty="0" smtClean="0">
                <a:solidFill>
                  <a:schemeClr val="accent1">
                    <a:lumMod val="50000"/>
                  </a:schemeClr>
                </a:solidFill>
              </a:rPr>
              <a:t>Робота учениці 7–Б </a:t>
            </a:r>
            <a:r>
              <a:rPr lang="ru-RU" sz="2800" b="1" dirty="0" smtClean="0">
                <a:solidFill>
                  <a:schemeClr val="accent1">
                    <a:lumMod val="50000"/>
                  </a:schemeClr>
                </a:solidFill>
              </a:rPr>
              <a:t>Репінської Юлії </a:t>
            </a:r>
            <a:endParaRPr lang="ru-RU" sz="2800" b="1" dirty="0">
              <a:solidFill>
                <a:schemeClr val="accent1">
                  <a:lumMod val="50000"/>
                </a:schemeClr>
              </a:solidFill>
            </a:endParaRPr>
          </a:p>
        </p:txBody>
      </p:sp>
      <p:pic>
        <p:nvPicPr>
          <p:cNvPr id="4" name="Рисунок 3" descr="vish06.gif"/>
          <p:cNvPicPr>
            <a:picLocks noChangeAspect="1"/>
          </p:cNvPicPr>
          <p:nvPr/>
        </p:nvPicPr>
        <p:blipFill>
          <a:blip r:embed="rId2"/>
          <a:stretch>
            <a:fillRect/>
          </a:stretch>
        </p:blipFill>
        <p:spPr>
          <a:xfrm>
            <a:off x="1571603" y="1285860"/>
            <a:ext cx="2618033" cy="3714776"/>
          </a:xfrm>
          <a:prstGeom prst="rect">
            <a:avLst/>
          </a:prstGeom>
        </p:spPr>
      </p:pic>
      <p:sp>
        <p:nvSpPr>
          <p:cNvPr id="5" name="Заголовок 1"/>
          <p:cNvSpPr txBox="1">
            <a:spLocks/>
          </p:cNvSpPr>
          <p:nvPr/>
        </p:nvSpPr>
        <p:spPr>
          <a:xfrm>
            <a:off x="1857356" y="928670"/>
            <a:ext cx="5929354" cy="1222375"/>
          </a:xfrm>
          <a:prstGeom prst="rect">
            <a:avLst/>
          </a:prstGeom>
        </p:spPr>
        <p:txBody>
          <a:bodyPr vert="horz" anchor="t">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3600" b="0" i="0" u="none" strike="noStrike" kern="1200" cap="all" spc="0" normalizeH="0" baseline="0" noProof="0" dirty="0" smtClean="0">
                <a:ln>
                  <a:noFill/>
                </a:ln>
                <a:solidFill>
                  <a:schemeClr val="accent1">
                    <a:lumMod val="50000"/>
                  </a:schemeClr>
                </a:solidFill>
                <a:effectLst>
                  <a:reflection blurRad="12700" stA="48000" endA="300" endPos="55000" dir="5400000" sy="-90000" algn="bl" rotWithShape="0"/>
                </a:effectLst>
                <a:uLnTx/>
                <a:uFillTx/>
                <a:latin typeface="+mj-lt"/>
                <a:ea typeface="+mj-ea"/>
                <a:cs typeface="+mj-cs"/>
              </a:rPr>
              <a:t>               </a:t>
            </a:r>
            <a:r>
              <a:rPr kumimoji="0" lang="ru-RU" sz="7200" b="0" i="0" u="none" strike="noStrike" kern="1200" cap="all" spc="0" normalizeH="0" baseline="0" noProof="0" dirty="0" smtClean="0">
                <a:ln>
                  <a:noFill/>
                </a:ln>
                <a:solidFill>
                  <a:schemeClr val="accent1">
                    <a:lumMod val="50000"/>
                  </a:schemeClr>
                </a:solidFill>
                <a:effectLst>
                  <a:reflection blurRad="12700" stA="48000" endA="300" endPos="55000" dir="5400000" sy="-90000" algn="bl" rotWithShape="0"/>
                </a:effectLst>
                <a:uLnTx/>
                <a:uFillTx/>
                <a:latin typeface="+mj-lt"/>
                <a:ea typeface="+mj-ea"/>
                <a:cs typeface="+mj-cs"/>
              </a:rPr>
              <a:t>вишня</a:t>
            </a:r>
            <a:endParaRPr kumimoji="0" lang="ru-RU" sz="7200" b="0" i="0" u="none" strike="noStrike" kern="1200" cap="all" spc="0" normalizeH="0" baseline="0" noProof="0" dirty="0">
              <a:ln>
                <a:noFill/>
              </a:ln>
              <a:solidFill>
                <a:schemeClr val="accent1">
                  <a:lumMod val="50000"/>
                </a:schemeClr>
              </a:solidFill>
              <a:effectLst>
                <a:reflection blurRad="12700" stA="48000" endA="300" endPos="55000" dir="5400000" sy="-90000" algn="bl" rotWithShape="0"/>
              </a:effectLst>
              <a:uLnTx/>
              <a:uFillTx/>
              <a:latin typeface="+mj-lt"/>
              <a:ea typeface="+mj-ea"/>
              <a:cs typeface="+mj-cs"/>
            </a:endParaRPr>
          </a:p>
        </p:txBody>
      </p:sp>
    </p:spTree>
  </p:cSld>
  <p:clrMapOvr>
    <a:masterClrMapping/>
  </p:clrMapOvr>
  <p:transition>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2"/>
            <a:ext cx="4981580" cy="4525963"/>
          </a:xfrm>
        </p:spPr>
        <p:txBody>
          <a:bodyPr>
            <a:normAutofit/>
          </a:bodyPr>
          <a:lstStyle/>
          <a:p>
            <a:r>
              <a:rPr lang="uk-UA" sz="2800" b="1" dirty="0" smtClean="0">
                <a:solidFill>
                  <a:schemeClr val="accent1">
                    <a:lumMod val="50000"/>
                  </a:schemeClr>
                </a:solidFill>
              </a:rPr>
              <a:t>В якості лікарського засобу використовують висохлий сік вишневого дерева - клей. До його складу входять </a:t>
            </a:r>
            <a:r>
              <a:rPr lang="uk-UA" sz="2800" b="1" dirty="0" err="1" smtClean="0">
                <a:solidFill>
                  <a:schemeClr val="accent1">
                    <a:lumMod val="50000"/>
                  </a:schemeClr>
                </a:solidFill>
              </a:rPr>
              <a:t>арабан</a:t>
            </a:r>
            <a:r>
              <a:rPr lang="uk-UA" sz="2800" b="1" dirty="0" smtClean="0">
                <a:solidFill>
                  <a:schemeClr val="accent1">
                    <a:lumMod val="50000"/>
                  </a:schemeClr>
                </a:solidFill>
              </a:rPr>
              <a:t>, </a:t>
            </a:r>
            <a:r>
              <a:rPr lang="uk-UA" sz="2800" b="1" dirty="0" err="1" smtClean="0">
                <a:solidFill>
                  <a:schemeClr val="accent1">
                    <a:lumMod val="50000"/>
                  </a:schemeClr>
                </a:solidFill>
              </a:rPr>
              <a:t>цукри</a:t>
            </a:r>
            <a:r>
              <a:rPr lang="uk-UA" sz="2800" b="1" dirty="0" smtClean="0">
                <a:solidFill>
                  <a:schemeClr val="accent1">
                    <a:lumMod val="50000"/>
                  </a:schemeClr>
                </a:solidFill>
              </a:rPr>
              <a:t> - </a:t>
            </a:r>
            <a:r>
              <a:rPr lang="uk-UA" sz="2800" b="1" dirty="0" err="1" smtClean="0">
                <a:solidFill>
                  <a:schemeClr val="accent1">
                    <a:lumMod val="50000"/>
                  </a:schemeClr>
                </a:solidFill>
              </a:rPr>
              <a:t>пентоза</a:t>
            </a:r>
            <a:r>
              <a:rPr lang="uk-UA" sz="2800" b="1" dirty="0" smtClean="0">
                <a:solidFill>
                  <a:schemeClr val="accent1">
                    <a:lumMod val="50000"/>
                  </a:schemeClr>
                </a:solidFill>
              </a:rPr>
              <a:t>, </a:t>
            </a:r>
            <a:r>
              <a:rPr lang="uk-UA" sz="2800" b="1" dirty="0" err="1" smtClean="0">
                <a:solidFill>
                  <a:schemeClr val="accent1">
                    <a:lumMod val="50000"/>
                  </a:schemeClr>
                </a:solidFill>
              </a:rPr>
              <a:t>арабіноза</a:t>
            </a:r>
            <a:r>
              <a:rPr lang="uk-UA" sz="2800" b="1" dirty="0" smtClean="0">
                <a:solidFill>
                  <a:schemeClr val="accent1">
                    <a:lumMod val="50000"/>
                  </a:schemeClr>
                </a:solidFill>
              </a:rPr>
              <a:t> і галактоза. </a:t>
            </a:r>
          </a:p>
          <a:p>
            <a:r>
              <a:rPr lang="uk-UA" sz="2800" b="1" dirty="0" smtClean="0">
                <a:solidFill>
                  <a:schemeClr val="accent1">
                    <a:lumMod val="50000"/>
                  </a:schemeClr>
                </a:solidFill>
              </a:rPr>
              <a:t>При запаленнях слизової оболонки шлунка вишневий клей вважають ефективним обволікаючим засобом.</a:t>
            </a:r>
          </a:p>
        </p:txBody>
      </p:sp>
      <p:sp>
        <p:nvSpPr>
          <p:cNvPr id="4" name="Заголовок 1"/>
          <p:cNvSpPr>
            <a:spLocks noGrp="1"/>
          </p:cNvSpPr>
          <p:nvPr>
            <p:ph type="title"/>
          </p:nvPr>
        </p:nvSpPr>
        <p:spPr>
          <a:xfrm>
            <a:off x="301752" y="457200"/>
            <a:ext cx="8686800" cy="841248"/>
          </a:xfrm>
        </p:spPr>
        <p:txBody>
          <a:bodyPr/>
          <a:lstStyle/>
          <a:p>
            <a:r>
              <a:rPr lang="ru-RU" dirty="0" err="1" smtClean="0">
                <a:solidFill>
                  <a:schemeClr val="accent1">
                    <a:lumMod val="50000"/>
                  </a:schemeClr>
                </a:solidFill>
              </a:rPr>
              <a:t>Корисні</a:t>
            </a:r>
            <a:r>
              <a:rPr lang="ru-RU" dirty="0" smtClean="0">
                <a:solidFill>
                  <a:schemeClr val="accent1">
                    <a:lumMod val="50000"/>
                  </a:schemeClr>
                </a:solidFill>
              </a:rPr>
              <a:t> </a:t>
            </a:r>
            <a:r>
              <a:rPr lang="ru-RU" dirty="0" err="1" smtClean="0">
                <a:solidFill>
                  <a:schemeClr val="accent1">
                    <a:lumMod val="50000"/>
                  </a:schemeClr>
                </a:solidFill>
              </a:rPr>
              <a:t>властивості</a:t>
            </a:r>
            <a:endParaRPr lang="ru-RU" dirty="0">
              <a:solidFill>
                <a:schemeClr val="accent1">
                  <a:lumMod val="50000"/>
                </a:schemeClr>
              </a:solidFill>
            </a:endParaRPr>
          </a:p>
        </p:txBody>
      </p:sp>
      <p:pic>
        <p:nvPicPr>
          <p:cNvPr id="5" name="Рисунок 4" descr="mzl.jhsgycfp.480x480-75.jpg"/>
          <p:cNvPicPr>
            <a:picLocks noChangeAspect="1"/>
          </p:cNvPicPr>
          <p:nvPr/>
        </p:nvPicPr>
        <p:blipFill>
          <a:blip r:embed="rId2"/>
          <a:stretch>
            <a:fillRect/>
          </a:stretch>
        </p:blipFill>
        <p:spPr>
          <a:xfrm>
            <a:off x="6215074" y="785794"/>
            <a:ext cx="2259599" cy="2229471"/>
          </a:xfrm>
          <a:prstGeom prst="rect">
            <a:avLst/>
          </a:prstGeom>
        </p:spPr>
      </p:pic>
      <p:pic>
        <p:nvPicPr>
          <p:cNvPr id="7" name="Рисунок 6" descr="711125.jpg"/>
          <p:cNvPicPr>
            <a:picLocks noChangeAspect="1"/>
          </p:cNvPicPr>
          <p:nvPr/>
        </p:nvPicPr>
        <p:blipFill>
          <a:blip r:embed="rId3"/>
          <a:stretch>
            <a:fillRect/>
          </a:stretch>
        </p:blipFill>
        <p:spPr>
          <a:xfrm rot="20879210">
            <a:off x="6121732" y="3356198"/>
            <a:ext cx="1644776" cy="2708398"/>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2"/>
            <a:ext cx="4910142" cy="4525963"/>
          </a:xfrm>
        </p:spPr>
        <p:txBody>
          <a:bodyPr>
            <a:normAutofit/>
          </a:bodyPr>
          <a:lstStyle/>
          <a:p>
            <a:r>
              <a:rPr lang="uk-UA" sz="2800" b="1" dirty="0" smtClean="0">
                <a:solidFill>
                  <a:schemeClr val="accent1">
                    <a:lumMod val="50000"/>
                  </a:schemeClr>
                </a:solidFill>
              </a:rPr>
              <a:t>Кісточки вишні та насіння її при вживанні у великій кількості можуть викликати отруєння, оскільки </a:t>
            </a:r>
            <a:r>
              <a:rPr lang="uk-UA" sz="2800" b="1" dirty="0" err="1" smtClean="0">
                <a:solidFill>
                  <a:schemeClr val="accent1">
                    <a:lumMod val="50000"/>
                  </a:schemeClr>
                </a:solidFill>
              </a:rPr>
              <a:t>глікозид</a:t>
            </a:r>
            <a:r>
              <a:rPr lang="uk-UA" sz="2800" b="1" dirty="0" smtClean="0">
                <a:solidFill>
                  <a:schemeClr val="accent1">
                    <a:lumMod val="50000"/>
                  </a:schemeClr>
                </a:solidFill>
              </a:rPr>
              <a:t> </a:t>
            </a:r>
            <a:r>
              <a:rPr lang="uk-UA" sz="2800" b="1" dirty="0" err="1" smtClean="0">
                <a:solidFill>
                  <a:schemeClr val="accent1">
                    <a:lumMod val="50000"/>
                  </a:schemeClr>
                </a:solidFill>
              </a:rPr>
              <a:t>амігдалин</a:t>
            </a:r>
            <a:r>
              <a:rPr lang="uk-UA" sz="2800" b="1" dirty="0" smtClean="0">
                <a:solidFill>
                  <a:schemeClr val="accent1">
                    <a:lumMod val="50000"/>
                  </a:schemeClr>
                </a:solidFill>
              </a:rPr>
              <a:t> у кишечнику розкладається під впливом гнильних бактерій з утворенням синильної кислоти.</a:t>
            </a:r>
            <a:endParaRPr lang="uk-UA" sz="2800" b="1" dirty="0">
              <a:solidFill>
                <a:schemeClr val="accent1">
                  <a:lumMod val="50000"/>
                </a:schemeClr>
              </a:solidFill>
            </a:endParaRPr>
          </a:p>
        </p:txBody>
      </p:sp>
      <p:sp>
        <p:nvSpPr>
          <p:cNvPr id="4" name="Заголовок 1"/>
          <p:cNvSpPr>
            <a:spLocks noGrp="1"/>
          </p:cNvSpPr>
          <p:nvPr>
            <p:ph type="title"/>
          </p:nvPr>
        </p:nvSpPr>
        <p:spPr>
          <a:xfrm>
            <a:off x="301752" y="457200"/>
            <a:ext cx="8686800" cy="841248"/>
          </a:xfrm>
        </p:spPr>
        <p:txBody>
          <a:bodyPr/>
          <a:lstStyle/>
          <a:p>
            <a:r>
              <a:rPr lang="ru-RU" dirty="0" err="1" smtClean="0">
                <a:solidFill>
                  <a:schemeClr val="accent1">
                    <a:lumMod val="50000"/>
                  </a:schemeClr>
                </a:solidFill>
              </a:rPr>
              <a:t>Корисні</a:t>
            </a:r>
            <a:r>
              <a:rPr lang="ru-RU" dirty="0" smtClean="0">
                <a:solidFill>
                  <a:schemeClr val="accent1">
                    <a:lumMod val="50000"/>
                  </a:schemeClr>
                </a:solidFill>
              </a:rPr>
              <a:t> </a:t>
            </a:r>
            <a:r>
              <a:rPr lang="ru-RU" dirty="0" err="1" smtClean="0">
                <a:solidFill>
                  <a:schemeClr val="accent1">
                    <a:lumMod val="50000"/>
                  </a:schemeClr>
                </a:solidFill>
              </a:rPr>
              <a:t>властивості</a:t>
            </a:r>
            <a:endParaRPr lang="ru-RU" dirty="0">
              <a:solidFill>
                <a:schemeClr val="accent1">
                  <a:lumMod val="50000"/>
                </a:schemeClr>
              </a:solidFill>
            </a:endParaRPr>
          </a:p>
        </p:txBody>
      </p:sp>
      <p:pic>
        <p:nvPicPr>
          <p:cNvPr id="7" name="Рисунок 6" descr=".com.ua.jpg"/>
          <p:cNvPicPr>
            <a:picLocks noChangeAspect="1"/>
          </p:cNvPicPr>
          <p:nvPr/>
        </p:nvPicPr>
        <p:blipFill>
          <a:blip r:embed="rId2"/>
          <a:stretch>
            <a:fillRect/>
          </a:stretch>
        </p:blipFill>
        <p:spPr>
          <a:xfrm rot="20826139">
            <a:off x="5643570" y="4000504"/>
            <a:ext cx="2372178" cy="2071702"/>
          </a:xfrm>
          <a:prstGeom prst="rect">
            <a:avLst/>
          </a:prstGeom>
        </p:spPr>
      </p:pic>
      <p:pic>
        <p:nvPicPr>
          <p:cNvPr id="8" name="Рисунок 7" descr="b840.jpg"/>
          <p:cNvPicPr>
            <a:picLocks noChangeAspect="1"/>
          </p:cNvPicPr>
          <p:nvPr/>
        </p:nvPicPr>
        <p:blipFill>
          <a:blip r:embed="rId3"/>
          <a:stretch>
            <a:fillRect/>
          </a:stretch>
        </p:blipFill>
        <p:spPr>
          <a:xfrm>
            <a:off x="6357950" y="714356"/>
            <a:ext cx="1785950" cy="2857520"/>
          </a:xfrm>
          <a:prstGeom prst="rect">
            <a:avLst/>
          </a:prstGeom>
        </p:spPr>
      </p:pic>
    </p:spTree>
  </p:cSld>
  <p:clrMapOvr>
    <a:masterClrMapping/>
  </p:clrMapOvr>
  <p:transition>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4800" y="1600200"/>
            <a:ext cx="5695960" cy="4724400"/>
          </a:xfrm>
        </p:spPr>
        <p:txBody>
          <a:bodyPr>
            <a:normAutofit fontScale="92500" lnSpcReduction="20000"/>
          </a:bodyPr>
          <a:lstStyle/>
          <a:p>
            <a:r>
              <a:rPr lang="uk-UA" b="1" dirty="0" smtClean="0">
                <a:solidFill>
                  <a:schemeClr val="accent1">
                    <a:lumMod val="50000"/>
                  </a:schemeClr>
                </a:solidFill>
              </a:rPr>
              <a:t>Лікарі рекомендують їсти вишню людям із захворюваннями серцево-судинної системи - це знизить частоту і ризик серцевих нападів. За цю властивість вишня отримала в народі назву       «серцева ягода». </a:t>
            </a:r>
          </a:p>
          <a:p>
            <a:r>
              <a:rPr lang="uk-UA" b="1" dirty="0" smtClean="0">
                <a:solidFill>
                  <a:schemeClr val="accent1">
                    <a:lumMod val="50000"/>
                  </a:schemeClr>
                </a:solidFill>
              </a:rPr>
              <a:t>У народній медицині вишневий сік застосовують при артриті, від </a:t>
            </a:r>
            <a:r>
              <a:rPr lang="uk-UA" b="1" dirty="0" err="1" smtClean="0">
                <a:solidFill>
                  <a:schemeClr val="accent1">
                    <a:lumMod val="50000"/>
                  </a:schemeClr>
                </a:solidFill>
              </a:rPr>
              <a:t>-сутності</a:t>
            </a:r>
            <a:r>
              <a:rPr lang="uk-UA" b="1" dirty="0" smtClean="0">
                <a:solidFill>
                  <a:schemeClr val="accent1">
                    <a:lumMod val="50000"/>
                  </a:schemeClr>
                </a:solidFill>
              </a:rPr>
              <a:t> апетиту, в якості м'якого проносного і відхаркувального засобу. </a:t>
            </a:r>
          </a:p>
          <a:p>
            <a:r>
              <a:rPr lang="uk-UA" b="1" dirty="0" smtClean="0">
                <a:solidFill>
                  <a:schemeClr val="accent1">
                    <a:lumMod val="50000"/>
                  </a:schemeClr>
                </a:solidFill>
              </a:rPr>
              <a:t>Свіжі  плоди радять для профілактики подагри.</a:t>
            </a:r>
            <a:endParaRPr lang="ru-RU" b="1" dirty="0">
              <a:solidFill>
                <a:schemeClr val="accent1">
                  <a:lumMod val="50000"/>
                </a:schemeClr>
              </a:solidFill>
            </a:endParaRPr>
          </a:p>
        </p:txBody>
      </p:sp>
      <p:pic>
        <p:nvPicPr>
          <p:cNvPr id="5" name="Содержимое 4" descr="images (5).jpg"/>
          <p:cNvPicPr>
            <a:picLocks noGrp="1" noChangeAspect="1"/>
          </p:cNvPicPr>
          <p:nvPr>
            <p:ph sz="half" idx="2"/>
          </p:nvPr>
        </p:nvPicPr>
        <p:blipFill>
          <a:blip r:embed="rId2" cstate="print"/>
          <a:stretch>
            <a:fillRect/>
          </a:stretch>
        </p:blipFill>
        <p:spPr>
          <a:xfrm>
            <a:off x="6072198" y="785794"/>
            <a:ext cx="2537572" cy="2786082"/>
          </a:xfrm>
        </p:spPr>
      </p:pic>
      <p:sp>
        <p:nvSpPr>
          <p:cNvPr id="7" name="Заголовок 1"/>
          <p:cNvSpPr>
            <a:spLocks noGrp="1"/>
          </p:cNvSpPr>
          <p:nvPr>
            <p:ph type="title"/>
          </p:nvPr>
        </p:nvSpPr>
        <p:spPr>
          <a:xfrm>
            <a:off x="301752" y="457200"/>
            <a:ext cx="8686800" cy="841248"/>
          </a:xfrm>
        </p:spPr>
        <p:txBody>
          <a:bodyPr/>
          <a:lstStyle/>
          <a:p>
            <a:r>
              <a:rPr lang="ru-RU" dirty="0" err="1" smtClean="0">
                <a:solidFill>
                  <a:schemeClr val="accent1">
                    <a:lumMod val="50000"/>
                  </a:schemeClr>
                </a:solidFill>
              </a:rPr>
              <a:t>Корисні</a:t>
            </a:r>
            <a:r>
              <a:rPr lang="ru-RU" dirty="0" smtClean="0">
                <a:solidFill>
                  <a:schemeClr val="accent1">
                    <a:lumMod val="50000"/>
                  </a:schemeClr>
                </a:solidFill>
              </a:rPr>
              <a:t> </a:t>
            </a:r>
            <a:r>
              <a:rPr lang="ru-RU" dirty="0" err="1" smtClean="0">
                <a:solidFill>
                  <a:schemeClr val="accent1">
                    <a:lumMod val="50000"/>
                  </a:schemeClr>
                </a:solidFill>
              </a:rPr>
              <a:t>властивості</a:t>
            </a:r>
            <a:endParaRPr lang="ru-RU" dirty="0">
              <a:solidFill>
                <a:schemeClr val="accent1">
                  <a:lumMod val="50000"/>
                </a:schemeClr>
              </a:solidFill>
            </a:endParaRPr>
          </a:p>
        </p:txBody>
      </p:sp>
      <p:pic>
        <p:nvPicPr>
          <p:cNvPr id="8" name="Рисунок 7" descr="visnegr2.jpg"/>
          <p:cNvPicPr>
            <a:picLocks noChangeAspect="1"/>
          </p:cNvPicPr>
          <p:nvPr/>
        </p:nvPicPr>
        <p:blipFill>
          <a:blip r:embed="rId3"/>
          <a:stretch>
            <a:fillRect/>
          </a:stretch>
        </p:blipFill>
        <p:spPr>
          <a:xfrm rot="20941610">
            <a:off x="6045463" y="4135422"/>
            <a:ext cx="2413445" cy="1785950"/>
          </a:xfrm>
          <a:prstGeom prst="rect">
            <a:avLst/>
          </a:prstGeom>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solidFill>
                  <a:schemeClr val="accent1">
                    <a:lumMod val="50000"/>
                  </a:schemeClr>
                </a:solidFill>
              </a:rPr>
              <a:t>Вишня для українців</a:t>
            </a:r>
            <a:endParaRPr lang="uk-UA" dirty="0">
              <a:solidFill>
                <a:schemeClr val="accent1">
                  <a:lumMod val="50000"/>
                </a:schemeClr>
              </a:solidFill>
            </a:endParaRPr>
          </a:p>
        </p:txBody>
      </p:sp>
      <p:sp>
        <p:nvSpPr>
          <p:cNvPr id="6" name="Содержимое 5"/>
          <p:cNvSpPr>
            <a:spLocks noGrp="1"/>
          </p:cNvSpPr>
          <p:nvPr>
            <p:ph idx="1"/>
          </p:nvPr>
        </p:nvSpPr>
        <p:spPr>
          <a:xfrm>
            <a:off x="304800" y="1554162"/>
            <a:ext cx="5624522" cy="4525963"/>
          </a:xfrm>
        </p:spPr>
        <p:txBody>
          <a:bodyPr>
            <a:normAutofit fontScale="85000" lnSpcReduction="10000"/>
          </a:bodyPr>
          <a:lstStyle/>
          <a:p>
            <a:r>
              <a:rPr lang="uk-UA" b="1" dirty="0" smtClean="0">
                <a:solidFill>
                  <a:schemeClr val="accent1">
                    <a:lumMod val="50000"/>
                  </a:schemeClr>
                </a:solidFill>
              </a:rPr>
              <a:t>Вишня за віруваннями українців, дерево взаємної любові, весни, краси, мужності. </a:t>
            </a:r>
          </a:p>
          <a:p>
            <a:r>
              <a:rPr lang="uk-UA" b="1" dirty="0" smtClean="0">
                <a:solidFill>
                  <a:schemeClr val="accent1">
                    <a:lumMod val="50000"/>
                  </a:schemeClr>
                </a:solidFill>
              </a:rPr>
              <a:t>В українському фольклорі вишня символізує красу убогої дівчини, її молодість. </a:t>
            </a:r>
          </a:p>
          <a:p>
            <a:r>
              <a:rPr lang="uk-UA" b="1" dirty="0" smtClean="0">
                <a:solidFill>
                  <a:schemeClr val="accent1">
                    <a:lumMod val="50000"/>
                  </a:schemeClr>
                </a:solidFill>
              </a:rPr>
              <a:t>На день святої Варвари             (17 грудня) дівчата заготовляли гілочки з вишень і ставили у воду. Якщо вони розквітали на Різдво, то це віщувало швидкий шлюб.</a:t>
            </a:r>
          </a:p>
        </p:txBody>
      </p:sp>
      <p:pic>
        <p:nvPicPr>
          <p:cNvPr id="7" name="Рисунок 6" descr="article42564.jpg"/>
          <p:cNvPicPr>
            <a:picLocks noChangeAspect="1"/>
          </p:cNvPicPr>
          <p:nvPr/>
        </p:nvPicPr>
        <p:blipFill>
          <a:blip r:embed="rId2"/>
          <a:stretch>
            <a:fillRect/>
          </a:stretch>
        </p:blipFill>
        <p:spPr>
          <a:xfrm>
            <a:off x="6389272" y="785794"/>
            <a:ext cx="2138050" cy="3000396"/>
          </a:xfrm>
          <a:prstGeom prst="rect">
            <a:avLst/>
          </a:prstGeom>
        </p:spPr>
      </p:pic>
      <p:pic>
        <p:nvPicPr>
          <p:cNvPr id="8" name="Рисунок 7" descr="data_4214.jpg"/>
          <p:cNvPicPr>
            <a:picLocks noChangeAspect="1"/>
          </p:cNvPicPr>
          <p:nvPr/>
        </p:nvPicPr>
        <p:blipFill>
          <a:blip r:embed="rId3"/>
          <a:stretch>
            <a:fillRect/>
          </a:stretch>
        </p:blipFill>
        <p:spPr>
          <a:xfrm rot="20803720">
            <a:off x="6195152" y="4138328"/>
            <a:ext cx="2047876" cy="1931830"/>
          </a:xfrm>
          <a:prstGeom prst="rect">
            <a:avLst/>
          </a:prstGeom>
        </p:spPr>
      </p:pic>
    </p:spTree>
  </p:cSld>
  <p:clrMapOvr>
    <a:masterClrMapping/>
  </p:clrMapOvr>
  <p:transition>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smtClean="0">
                <a:solidFill>
                  <a:schemeClr val="accent1">
                    <a:lumMod val="50000"/>
                  </a:schemeClr>
                </a:solidFill>
              </a:rPr>
              <a:t>Вишня для українців</a:t>
            </a:r>
            <a:endParaRPr lang="uk-UA" dirty="0">
              <a:solidFill>
                <a:schemeClr val="accent1">
                  <a:lumMod val="50000"/>
                </a:schemeClr>
              </a:solidFill>
            </a:endParaRPr>
          </a:p>
        </p:txBody>
      </p:sp>
      <p:sp>
        <p:nvSpPr>
          <p:cNvPr id="6" name="Содержимое 5"/>
          <p:cNvSpPr>
            <a:spLocks noGrp="1"/>
          </p:cNvSpPr>
          <p:nvPr>
            <p:ph idx="1"/>
          </p:nvPr>
        </p:nvSpPr>
        <p:spPr>
          <a:xfrm>
            <a:off x="304800" y="1554162"/>
            <a:ext cx="5410208" cy="4525963"/>
          </a:xfrm>
        </p:spPr>
        <p:txBody>
          <a:bodyPr>
            <a:normAutofit fontScale="85000" lnSpcReduction="10000"/>
          </a:bodyPr>
          <a:lstStyle/>
          <a:p>
            <a:r>
              <a:rPr lang="uk-UA" b="1" dirty="0" smtClean="0">
                <a:solidFill>
                  <a:schemeClr val="accent1">
                    <a:lumMod val="50000"/>
                  </a:schemeClr>
                </a:solidFill>
              </a:rPr>
              <a:t>З вишневих гілок українські предки варили ритуальний напій, який неодмінно вживали на Новий рік, Зелені Свята, Івана Купала. </a:t>
            </a:r>
          </a:p>
          <a:p>
            <a:r>
              <a:rPr lang="uk-UA" b="1" dirty="0" smtClean="0">
                <a:solidFill>
                  <a:schemeClr val="accent1">
                    <a:lumMod val="50000"/>
                  </a:schemeClr>
                </a:solidFill>
              </a:rPr>
              <a:t>В українському народі складено багато фольклорних та авторських пісень, в яких оспівуються вишні та вишневі садки.</a:t>
            </a:r>
            <a:endParaRPr lang="uk-UA" b="1" dirty="0">
              <a:solidFill>
                <a:schemeClr val="accent1">
                  <a:lumMod val="50000"/>
                </a:schemeClr>
              </a:solidFill>
            </a:endParaRPr>
          </a:p>
        </p:txBody>
      </p:sp>
      <p:pic>
        <p:nvPicPr>
          <p:cNvPr id="4" name="Рисунок 3" descr="0_2784c_56235953_XL.jpg"/>
          <p:cNvPicPr>
            <a:picLocks noChangeAspect="1"/>
          </p:cNvPicPr>
          <p:nvPr/>
        </p:nvPicPr>
        <p:blipFill>
          <a:blip r:embed="rId2"/>
          <a:stretch>
            <a:fillRect/>
          </a:stretch>
        </p:blipFill>
        <p:spPr>
          <a:xfrm>
            <a:off x="6266815" y="857232"/>
            <a:ext cx="2477618" cy="2857520"/>
          </a:xfrm>
          <a:prstGeom prst="rect">
            <a:avLst/>
          </a:prstGeom>
        </p:spPr>
      </p:pic>
      <p:pic>
        <p:nvPicPr>
          <p:cNvPr id="9" name="Рисунок 8" descr="e5a70af6e655.jpg"/>
          <p:cNvPicPr>
            <a:picLocks noChangeAspect="1"/>
          </p:cNvPicPr>
          <p:nvPr/>
        </p:nvPicPr>
        <p:blipFill>
          <a:blip r:embed="rId3"/>
          <a:stretch>
            <a:fillRect/>
          </a:stretch>
        </p:blipFill>
        <p:spPr>
          <a:xfrm rot="20395517">
            <a:off x="5106488" y="4109741"/>
            <a:ext cx="1857388" cy="2194325"/>
          </a:xfrm>
          <a:prstGeom prst="rect">
            <a:avLst/>
          </a:prstGeom>
        </p:spPr>
      </p:pic>
    </p:spTree>
  </p:cSld>
  <p:clrMapOvr>
    <a:masterClrMapping/>
  </p:clrMapOvr>
  <p:transition>
    <p:cover dir="l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a:spLocks noGrp="1"/>
          </p:cNvSpPr>
          <p:nvPr>
            <p:ph type="title"/>
          </p:nvPr>
        </p:nvSpPr>
        <p:spPr>
          <a:xfrm>
            <a:off x="285720" y="1142984"/>
            <a:ext cx="8686800" cy="1785950"/>
          </a:xfrm>
        </p:spPr>
        <p:txBody>
          <a:bodyPr>
            <a:normAutofit/>
          </a:bodyPr>
          <a:lstStyle/>
          <a:p>
            <a:r>
              <a:rPr lang="uk-UA" sz="5400" dirty="0" smtClean="0">
                <a:solidFill>
                  <a:schemeClr val="accent1">
                    <a:lumMod val="50000"/>
                  </a:schemeClr>
                </a:solidFill>
              </a:rPr>
              <a:t>Будьте гарними, </a:t>
            </a:r>
            <a:br>
              <a:rPr lang="uk-UA" sz="5400" dirty="0" smtClean="0">
                <a:solidFill>
                  <a:schemeClr val="accent1">
                    <a:lumMod val="50000"/>
                  </a:schemeClr>
                </a:solidFill>
              </a:rPr>
            </a:br>
            <a:r>
              <a:rPr lang="uk-UA" sz="5400" dirty="0" smtClean="0">
                <a:solidFill>
                  <a:schemeClr val="accent1">
                    <a:lumMod val="50000"/>
                  </a:schemeClr>
                </a:solidFill>
              </a:rPr>
              <a:t>як вишневий цвіт!</a:t>
            </a:r>
            <a:endParaRPr lang="uk-UA" sz="5400" dirty="0">
              <a:solidFill>
                <a:schemeClr val="accent1">
                  <a:lumMod val="50000"/>
                </a:schemeClr>
              </a:solidFill>
            </a:endParaRPr>
          </a:p>
        </p:txBody>
      </p:sp>
      <p:pic>
        <p:nvPicPr>
          <p:cNvPr id="5" name="Рисунок 4" descr="img_2749.jpg"/>
          <p:cNvPicPr>
            <a:picLocks noChangeAspect="1"/>
          </p:cNvPicPr>
          <p:nvPr/>
        </p:nvPicPr>
        <p:blipFill>
          <a:blip r:embed="rId2"/>
          <a:stretch>
            <a:fillRect/>
          </a:stretch>
        </p:blipFill>
        <p:spPr>
          <a:xfrm rot="20614051">
            <a:off x="4449852" y="3051749"/>
            <a:ext cx="3729735" cy="3008652"/>
          </a:xfrm>
          <a:prstGeom prst="rect">
            <a:avLst/>
          </a:prstGeom>
        </p:spPr>
      </p:pic>
    </p:spTree>
  </p:cSld>
  <p:clrMapOvr>
    <a:masterClrMapping/>
  </p:clrMapOvr>
  <p:transition>
    <p:cover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вишня Мелитопольская.jpg"/>
          <p:cNvPicPr>
            <a:picLocks noGrp="1" noChangeAspect="1"/>
          </p:cNvPicPr>
          <p:nvPr>
            <p:ph type="pic" idx="1"/>
          </p:nvPr>
        </p:nvPicPr>
        <p:blipFill>
          <a:blip r:embed="rId2" cstate="print"/>
          <a:srcRect t="13636" b="13636"/>
          <a:stretch>
            <a:fillRect/>
          </a:stretch>
        </p:blipFill>
        <p:spPr>
          <a:xfrm rot="20904164">
            <a:off x="1165907" y="2204741"/>
            <a:ext cx="4248152" cy="3089565"/>
          </a:xfrm>
          <a:prstGeom prst="rect">
            <a:avLst/>
          </a:prstGeom>
          <a:ln>
            <a:noFill/>
          </a:ln>
          <a:effectLst>
            <a:outerShdw blurRad="190500" algn="tl" rotWithShape="0">
              <a:srgbClr val="000000">
                <a:alpha val="70000"/>
              </a:srgbClr>
            </a:outerShdw>
          </a:effectLst>
        </p:spPr>
      </p:pic>
      <p:sp>
        <p:nvSpPr>
          <p:cNvPr id="9" name="Текст 8"/>
          <p:cNvSpPr>
            <a:spLocks noGrp="1"/>
          </p:cNvSpPr>
          <p:nvPr>
            <p:ph type="body" sz="half" idx="2"/>
          </p:nvPr>
        </p:nvSpPr>
        <p:spPr>
          <a:xfrm>
            <a:off x="2571736" y="642918"/>
            <a:ext cx="6224590" cy="2143140"/>
          </a:xfrm>
        </p:spPr>
        <p:txBody>
          <a:bodyPr>
            <a:normAutofit/>
          </a:bodyPr>
          <a:lstStyle/>
          <a:p>
            <a:pPr algn="r"/>
            <a:r>
              <a:rPr lang="ru-RU" sz="2800" b="1" i="1" dirty="0" err="1" smtClean="0">
                <a:solidFill>
                  <a:schemeClr val="accent1">
                    <a:lumMod val="50000"/>
                  </a:schemeClr>
                </a:solidFill>
              </a:rPr>
              <a:t>Поки</a:t>
            </a:r>
            <a:r>
              <a:rPr lang="ru-RU" sz="2800" b="1" i="1" dirty="0" smtClean="0">
                <a:solidFill>
                  <a:schemeClr val="accent1">
                    <a:lumMod val="50000"/>
                  </a:schemeClr>
                </a:solidFill>
              </a:rPr>
              <a:t> лист </a:t>
            </a:r>
            <a:r>
              <a:rPr lang="ru-RU" sz="2800" b="1" i="1" dirty="0" err="1" smtClean="0">
                <a:solidFill>
                  <a:schemeClr val="accent1">
                    <a:lumMod val="50000"/>
                  </a:schemeClr>
                </a:solidFill>
              </a:rPr>
              <a:t>з</a:t>
            </a:r>
            <a:r>
              <a:rPr lang="ru-RU" sz="2800" b="1" i="1" dirty="0" smtClean="0">
                <a:solidFill>
                  <a:schemeClr val="accent1">
                    <a:lumMod val="50000"/>
                  </a:schemeClr>
                </a:solidFill>
              </a:rPr>
              <a:t> </a:t>
            </a:r>
            <a:r>
              <a:rPr lang="ru-RU" sz="2800" b="1" i="1" dirty="0" err="1" smtClean="0">
                <a:solidFill>
                  <a:schemeClr val="accent1">
                    <a:lumMod val="50000"/>
                  </a:schemeClr>
                </a:solidFill>
              </a:rPr>
              <a:t>вишень</a:t>
            </a:r>
            <a:r>
              <a:rPr lang="ru-RU" sz="2800" b="1" i="1" dirty="0" smtClean="0">
                <a:solidFill>
                  <a:schemeClr val="accent1">
                    <a:lumMod val="50000"/>
                  </a:schemeClr>
                </a:solidFill>
              </a:rPr>
              <a:t> не впав, </a:t>
            </a:r>
          </a:p>
          <a:p>
            <a:pPr algn="r"/>
            <a:r>
              <a:rPr lang="ru-RU" sz="2800" b="1" i="1" dirty="0" err="1" smtClean="0">
                <a:solidFill>
                  <a:schemeClr val="accent1">
                    <a:lumMod val="50000"/>
                  </a:schemeClr>
                </a:solidFill>
              </a:rPr>
              <a:t>скільки</a:t>
            </a:r>
            <a:r>
              <a:rPr lang="ru-RU" sz="2800" b="1" i="1" dirty="0" smtClean="0">
                <a:solidFill>
                  <a:schemeClr val="accent1">
                    <a:lumMod val="50000"/>
                  </a:schemeClr>
                </a:solidFill>
              </a:rPr>
              <a:t> б </a:t>
            </a:r>
            <a:r>
              <a:rPr lang="ru-RU" sz="2800" b="1" i="1" dirty="0" err="1" smtClean="0">
                <a:solidFill>
                  <a:schemeClr val="accent1">
                    <a:lumMod val="50000"/>
                  </a:schemeClr>
                </a:solidFill>
              </a:rPr>
              <a:t>снігу</a:t>
            </a:r>
            <a:r>
              <a:rPr lang="ru-RU" sz="2800" b="1" i="1" dirty="0" smtClean="0">
                <a:solidFill>
                  <a:schemeClr val="accent1">
                    <a:lumMod val="50000"/>
                  </a:schemeClr>
                </a:solidFill>
              </a:rPr>
              <a:t> не </a:t>
            </a:r>
            <a:r>
              <a:rPr lang="ru-RU" sz="2800" b="1" i="1" dirty="0" err="1" smtClean="0">
                <a:solidFill>
                  <a:schemeClr val="accent1">
                    <a:lumMod val="50000"/>
                  </a:schemeClr>
                </a:solidFill>
              </a:rPr>
              <a:t>випало</a:t>
            </a:r>
            <a:r>
              <a:rPr lang="ru-RU" sz="2800" b="1" i="1" dirty="0" smtClean="0">
                <a:solidFill>
                  <a:schemeClr val="accent1">
                    <a:lumMod val="50000"/>
                  </a:schemeClr>
                </a:solidFill>
              </a:rPr>
              <a:t>, </a:t>
            </a:r>
          </a:p>
          <a:p>
            <a:pPr algn="r"/>
            <a:r>
              <a:rPr lang="ru-RU" sz="2800" b="1" i="1" dirty="0" err="1" smtClean="0">
                <a:solidFill>
                  <a:schemeClr val="accent1">
                    <a:lumMod val="50000"/>
                  </a:schemeClr>
                </a:solidFill>
              </a:rPr>
              <a:t>відлига</a:t>
            </a:r>
            <a:r>
              <a:rPr lang="ru-RU" sz="2800" b="1" i="1" dirty="0" smtClean="0">
                <a:solidFill>
                  <a:schemeClr val="accent1">
                    <a:lumMod val="50000"/>
                  </a:schemeClr>
                </a:solidFill>
              </a:rPr>
              <a:t> </a:t>
            </a:r>
            <a:r>
              <a:rPr lang="ru-RU" sz="2800" b="1" i="1" dirty="0" err="1" smtClean="0">
                <a:solidFill>
                  <a:schemeClr val="accent1">
                    <a:lumMod val="50000"/>
                  </a:schemeClr>
                </a:solidFill>
              </a:rPr>
              <a:t>його</a:t>
            </a:r>
            <a:r>
              <a:rPr lang="ru-RU" sz="2800" b="1" i="1" dirty="0" smtClean="0">
                <a:solidFill>
                  <a:schemeClr val="accent1">
                    <a:lumMod val="50000"/>
                  </a:schemeClr>
                </a:solidFill>
              </a:rPr>
              <a:t> </a:t>
            </a:r>
            <a:r>
              <a:rPr lang="ru-RU" sz="2800" b="1" i="1" dirty="0" err="1" smtClean="0">
                <a:solidFill>
                  <a:schemeClr val="accent1">
                    <a:lumMod val="50000"/>
                  </a:schemeClr>
                </a:solidFill>
              </a:rPr>
              <a:t>зжене</a:t>
            </a:r>
            <a:r>
              <a:rPr lang="ru-RU" sz="2800" b="1" i="1" dirty="0" smtClean="0">
                <a:solidFill>
                  <a:schemeClr val="accent1">
                    <a:lumMod val="50000"/>
                  </a:schemeClr>
                </a:solidFill>
              </a:rPr>
              <a:t>.</a:t>
            </a:r>
          </a:p>
          <a:p>
            <a:pPr algn="r"/>
            <a:r>
              <a:rPr lang="ru-RU" sz="2400" dirty="0" smtClean="0">
                <a:solidFill>
                  <a:schemeClr val="accent1">
                    <a:lumMod val="50000"/>
                  </a:schemeClr>
                </a:solidFill>
              </a:rPr>
              <a:t>Народна </a:t>
            </a:r>
            <a:r>
              <a:rPr lang="ru-RU" sz="2400" dirty="0" err="1" smtClean="0">
                <a:solidFill>
                  <a:schemeClr val="accent1">
                    <a:lumMod val="50000"/>
                  </a:schemeClr>
                </a:solidFill>
              </a:rPr>
              <a:t>прикмета</a:t>
            </a:r>
            <a:r>
              <a:rPr lang="ru-RU" dirty="0" smtClean="0"/>
              <a:t>.</a:t>
            </a:r>
            <a:endParaRPr lang="ru-RU" dirty="0"/>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accent1">
                    <a:lumMod val="50000"/>
                  </a:schemeClr>
                </a:solidFill>
              </a:rPr>
              <a:t>Історичний</a:t>
            </a:r>
            <a:r>
              <a:rPr lang="ru-RU" dirty="0" smtClean="0">
                <a:solidFill>
                  <a:schemeClr val="accent1">
                    <a:lumMod val="50000"/>
                  </a:schemeClr>
                </a:solidFill>
              </a:rPr>
              <a:t> шлях </a:t>
            </a:r>
            <a:r>
              <a:rPr lang="ru-RU" dirty="0" err="1" smtClean="0">
                <a:solidFill>
                  <a:schemeClr val="accent1">
                    <a:lumMod val="50000"/>
                  </a:schemeClr>
                </a:solidFill>
              </a:rPr>
              <a:t>вишні</a:t>
            </a:r>
            <a:r>
              <a:rPr lang="ru-RU" dirty="0" smtClean="0">
                <a:solidFill>
                  <a:schemeClr val="accent1">
                    <a:lumMod val="50000"/>
                  </a:schemeClr>
                </a:solidFill>
              </a:rPr>
              <a:t> </a:t>
            </a:r>
            <a:endParaRPr lang="ru-RU" dirty="0">
              <a:solidFill>
                <a:schemeClr val="accent1">
                  <a:lumMod val="50000"/>
                </a:schemeClr>
              </a:solidFill>
            </a:endParaRPr>
          </a:p>
        </p:txBody>
      </p:sp>
      <p:sp>
        <p:nvSpPr>
          <p:cNvPr id="3" name="Содержимое 2"/>
          <p:cNvSpPr>
            <a:spLocks noGrp="1"/>
          </p:cNvSpPr>
          <p:nvPr>
            <p:ph idx="1"/>
          </p:nvPr>
        </p:nvSpPr>
        <p:spPr>
          <a:xfrm>
            <a:off x="304800" y="1554162"/>
            <a:ext cx="8624918" cy="4525963"/>
          </a:xfrm>
        </p:spPr>
        <p:txBody>
          <a:bodyPr>
            <a:normAutofit/>
          </a:bodyPr>
          <a:lstStyle/>
          <a:p>
            <a:r>
              <a:rPr lang="uk-UA" sz="2800" b="1" dirty="0" smtClean="0">
                <a:solidFill>
                  <a:schemeClr val="accent1">
                    <a:lumMod val="50000"/>
                  </a:schemeClr>
                </a:solidFill>
              </a:rPr>
              <a:t>Вишня - дерево родини Розових. </a:t>
            </a:r>
          </a:p>
          <a:p>
            <a:r>
              <a:rPr lang="uk-UA" sz="2800" b="1" dirty="0" smtClean="0">
                <a:solidFill>
                  <a:schemeClr val="accent1">
                    <a:lumMod val="50000"/>
                  </a:schemeClr>
                </a:solidFill>
              </a:rPr>
              <a:t>Найдавнішим видом вишні                                          вважається вид під назвою                                 «вишня пташина», який  більш                         відомий як черешня, плоди якої були знайомі людям, що населяли сучасну територію Малої Азії, Швейцарії та Данії ще 8000 років до н.е. </a:t>
            </a:r>
          </a:p>
          <a:p>
            <a:r>
              <a:rPr lang="uk-UA" sz="2800" b="1" dirty="0" smtClean="0">
                <a:solidFill>
                  <a:schemeClr val="accent1">
                    <a:lumMod val="50000"/>
                  </a:schemeClr>
                </a:solidFill>
              </a:rPr>
              <a:t>Перші вишні були завезені в Рим з Малої Азії в 74 році до н.е. полководцем Лукуллом.</a:t>
            </a:r>
            <a:endParaRPr lang="ru-RU" sz="2800" b="1" dirty="0">
              <a:solidFill>
                <a:schemeClr val="accent1">
                  <a:lumMod val="50000"/>
                </a:schemeClr>
              </a:solidFill>
            </a:endParaRPr>
          </a:p>
        </p:txBody>
      </p:sp>
      <p:pic>
        <p:nvPicPr>
          <p:cNvPr id="4" name="Рисунок 3" descr="0112.jpg"/>
          <p:cNvPicPr>
            <a:picLocks noChangeAspect="1"/>
          </p:cNvPicPr>
          <p:nvPr/>
        </p:nvPicPr>
        <p:blipFill>
          <a:blip r:embed="rId2"/>
          <a:stretch>
            <a:fillRect/>
          </a:stretch>
        </p:blipFill>
        <p:spPr>
          <a:xfrm>
            <a:off x="6143636" y="928670"/>
            <a:ext cx="2624253" cy="2143140"/>
          </a:xfrm>
          <a:prstGeom prst="rect">
            <a:avLst/>
          </a:prstGeom>
        </p:spPr>
      </p:pic>
    </p:spTree>
  </p:cSld>
  <p:clrMapOvr>
    <a:masterClrMapping/>
  </p:clrMapOvr>
  <p:transition>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accent1">
                    <a:lumMod val="50000"/>
                  </a:schemeClr>
                </a:solidFill>
              </a:rPr>
              <a:t>Загальні</a:t>
            </a:r>
            <a:r>
              <a:rPr lang="ru-RU" dirty="0" smtClean="0">
                <a:solidFill>
                  <a:schemeClr val="accent1">
                    <a:lumMod val="50000"/>
                  </a:schemeClr>
                </a:solidFill>
              </a:rPr>
              <a:t> </a:t>
            </a:r>
            <a:r>
              <a:rPr lang="ru-RU" dirty="0" err="1" smtClean="0">
                <a:solidFill>
                  <a:schemeClr val="accent1">
                    <a:lumMod val="50000"/>
                  </a:schemeClr>
                </a:solidFill>
              </a:rPr>
              <a:t>ознаки</a:t>
            </a:r>
            <a:endParaRPr lang="ru-RU" dirty="0">
              <a:solidFill>
                <a:schemeClr val="accent1">
                  <a:lumMod val="50000"/>
                </a:schemeClr>
              </a:solidFill>
            </a:endParaRPr>
          </a:p>
        </p:txBody>
      </p:sp>
      <p:sp>
        <p:nvSpPr>
          <p:cNvPr id="3" name="Содержимое 2"/>
          <p:cNvSpPr>
            <a:spLocks noGrp="1"/>
          </p:cNvSpPr>
          <p:nvPr>
            <p:ph sz="half" idx="1"/>
          </p:nvPr>
        </p:nvSpPr>
        <p:spPr>
          <a:xfrm>
            <a:off x="304800" y="1600200"/>
            <a:ext cx="5981712" cy="4724400"/>
          </a:xfrm>
        </p:spPr>
        <p:txBody>
          <a:bodyPr>
            <a:normAutofit lnSpcReduction="10000"/>
          </a:bodyPr>
          <a:lstStyle/>
          <a:p>
            <a:r>
              <a:rPr lang="uk-UA" b="1" dirty="0" smtClean="0">
                <a:solidFill>
                  <a:schemeClr val="accent1">
                    <a:lumMod val="50000"/>
                  </a:schemeClr>
                </a:solidFill>
              </a:rPr>
              <a:t>Вишня - дерево або чагарник, що досягає до 8 м у висоту.</a:t>
            </a:r>
          </a:p>
          <a:p>
            <a:r>
              <a:rPr lang="uk-UA" b="1" dirty="0" smtClean="0">
                <a:solidFill>
                  <a:schemeClr val="accent1">
                    <a:lumMod val="50000"/>
                  </a:schemeClr>
                </a:solidFill>
              </a:rPr>
              <a:t>Листя черешкові, </a:t>
            </a:r>
            <a:r>
              <a:rPr lang="uk-UA" b="1" dirty="0" err="1" smtClean="0">
                <a:solidFill>
                  <a:schemeClr val="accent1">
                    <a:lumMod val="50000"/>
                  </a:schemeClr>
                </a:solidFill>
              </a:rPr>
              <a:t>широкоеліптичні</a:t>
            </a:r>
            <a:r>
              <a:rPr lang="uk-UA" b="1" dirty="0" smtClean="0">
                <a:solidFill>
                  <a:schemeClr val="accent1">
                    <a:lumMod val="50000"/>
                  </a:schemeClr>
                </a:solidFill>
              </a:rPr>
              <a:t>, загострені, темно-зелені зверху, світліші знизу і досягають у довжину 8 см.</a:t>
            </a:r>
          </a:p>
          <a:p>
            <a:r>
              <a:rPr lang="uk-UA" b="1" dirty="0" smtClean="0">
                <a:solidFill>
                  <a:schemeClr val="accent1">
                    <a:lumMod val="50000"/>
                  </a:schemeClr>
                </a:solidFill>
              </a:rPr>
              <a:t>Квітки білого кольору, зібрані в зонтики по 2-3 квітки. Чашолистків п'ять, тичинок 15-20, маточка одна.</a:t>
            </a:r>
          </a:p>
          <a:p>
            <a:r>
              <a:rPr lang="uk-UA" b="1" dirty="0" smtClean="0">
                <a:solidFill>
                  <a:schemeClr val="accent1">
                    <a:lumMod val="50000"/>
                  </a:schemeClr>
                </a:solidFill>
              </a:rPr>
              <a:t>Плід - кисло-солодка кістянка.</a:t>
            </a:r>
            <a:endParaRPr lang="ru-RU" b="1" dirty="0">
              <a:solidFill>
                <a:schemeClr val="accent1">
                  <a:lumMod val="50000"/>
                </a:schemeClr>
              </a:solidFill>
            </a:endParaRPr>
          </a:p>
        </p:txBody>
      </p:sp>
      <p:pic>
        <p:nvPicPr>
          <p:cNvPr id="5" name="Содержимое 4" descr="220px-Prunus_cerasus_-_Köhler–s_Medizinal-Pflanzen-113.jpg"/>
          <p:cNvPicPr>
            <a:picLocks noGrp="1" noChangeAspect="1"/>
          </p:cNvPicPr>
          <p:nvPr>
            <p:ph sz="half" idx="2"/>
          </p:nvPr>
        </p:nvPicPr>
        <p:blipFill>
          <a:blip r:embed="rId2" cstate="print"/>
          <a:stretch>
            <a:fillRect/>
          </a:stretch>
        </p:blipFill>
        <p:spPr>
          <a:xfrm>
            <a:off x="6429388" y="714356"/>
            <a:ext cx="2397703" cy="3073420"/>
          </a:xfrm>
        </p:spPr>
      </p:pic>
      <p:pic>
        <p:nvPicPr>
          <p:cNvPr id="4098" name="Picture 2" descr="http://upload.wikimedia.org/wikipedia/commons/thumb/d/db/Prunus_2.JPG/300px-Prunus_2.JPG"/>
          <p:cNvPicPr>
            <a:picLocks noChangeAspect="1" noChangeArrowheads="1"/>
          </p:cNvPicPr>
          <p:nvPr/>
        </p:nvPicPr>
        <p:blipFill>
          <a:blip r:embed="rId3"/>
          <a:srcRect/>
          <a:stretch>
            <a:fillRect/>
          </a:stretch>
        </p:blipFill>
        <p:spPr bwMode="auto">
          <a:xfrm rot="21114089">
            <a:off x="5909483" y="4172035"/>
            <a:ext cx="2571748" cy="1928811"/>
          </a:xfrm>
          <a:prstGeom prst="rect">
            <a:avLst/>
          </a:prstGeom>
          <a:noFill/>
        </p:spPr>
      </p:pic>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err="1" smtClean="0">
                <a:solidFill>
                  <a:schemeClr val="accent1">
                    <a:lumMod val="50000"/>
                  </a:schemeClr>
                </a:solidFill>
              </a:rPr>
              <a:t>Загальні</a:t>
            </a:r>
            <a:r>
              <a:rPr lang="ru-RU" dirty="0" smtClean="0">
                <a:solidFill>
                  <a:schemeClr val="accent1">
                    <a:lumMod val="50000"/>
                  </a:schemeClr>
                </a:solidFill>
              </a:rPr>
              <a:t> </a:t>
            </a:r>
            <a:r>
              <a:rPr lang="ru-RU" dirty="0" err="1" smtClean="0">
                <a:solidFill>
                  <a:schemeClr val="accent1">
                    <a:lumMod val="50000"/>
                  </a:schemeClr>
                </a:solidFill>
              </a:rPr>
              <a:t>ознаки</a:t>
            </a:r>
            <a:endParaRPr lang="ru-RU" dirty="0">
              <a:solidFill>
                <a:schemeClr val="accent1">
                  <a:lumMod val="50000"/>
                </a:schemeClr>
              </a:solidFill>
            </a:endParaRPr>
          </a:p>
        </p:txBody>
      </p:sp>
      <p:sp>
        <p:nvSpPr>
          <p:cNvPr id="5" name="Содержимое 4"/>
          <p:cNvSpPr>
            <a:spLocks noGrp="1"/>
          </p:cNvSpPr>
          <p:nvPr>
            <p:ph sz="half" idx="1"/>
          </p:nvPr>
        </p:nvSpPr>
        <p:spPr>
          <a:xfrm>
            <a:off x="304800" y="1600200"/>
            <a:ext cx="6410340" cy="4724400"/>
          </a:xfrm>
        </p:spPr>
        <p:txBody>
          <a:bodyPr>
            <a:normAutofit/>
          </a:bodyPr>
          <a:lstStyle/>
          <a:p>
            <a:r>
              <a:rPr lang="uk-UA" b="1" dirty="0" smtClean="0">
                <a:solidFill>
                  <a:schemeClr val="accent1">
                    <a:lumMod val="50000"/>
                  </a:schemeClr>
                </a:solidFill>
              </a:rPr>
              <a:t>Плоди вишні - круглі або овальні темно-червоного кольору з блискучою шкіркою.</a:t>
            </a:r>
          </a:p>
          <a:p>
            <a:r>
              <a:rPr lang="uk-UA" b="1" dirty="0" smtClean="0">
                <a:solidFill>
                  <a:schemeClr val="accent1">
                    <a:lumMod val="50000"/>
                  </a:schemeClr>
                </a:solidFill>
              </a:rPr>
              <a:t>Існує більше 600 видів вишень, з них близько 200 - з їстівними плодами. </a:t>
            </a:r>
          </a:p>
          <a:p>
            <a:r>
              <a:rPr lang="uk-UA" b="1" dirty="0" smtClean="0">
                <a:solidFill>
                  <a:schemeClr val="accent1">
                    <a:lumMod val="50000"/>
                  </a:schemeClr>
                </a:solidFill>
              </a:rPr>
              <a:t>Найбільш популярний вид вишневого дерева на Україні –             це вишня звичайна (або вишня кисла).</a:t>
            </a:r>
            <a:endParaRPr lang="ru-RU" b="1" dirty="0">
              <a:solidFill>
                <a:schemeClr val="accent1">
                  <a:lumMod val="50000"/>
                </a:schemeClr>
              </a:solidFill>
            </a:endParaRPr>
          </a:p>
        </p:txBody>
      </p:sp>
      <p:pic>
        <p:nvPicPr>
          <p:cNvPr id="7" name="Содержимое 6" descr="cherry1.jpg"/>
          <p:cNvPicPr>
            <a:picLocks noGrp="1" noChangeAspect="1"/>
          </p:cNvPicPr>
          <p:nvPr>
            <p:ph sz="half" idx="2"/>
          </p:nvPr>
        </p:nvPicPr>
        <p:blipFill>
          <a:blip r:embed="rId2" cstate="print"/>
          <a:stretch>
            <a:fillRect/>
          </a:stretch>
        </p:blipFill>
        <p:spPr>
          <a:xfrm>
            <a:off x="6500826" y="857232"/>
            <a:ext cx="2307545" cy="3119460"/>
          </a:xfrm>
          <a:prstGeom prst="rect">
            <a:avLst/>
          </a:prstGeom>
          <a:ln>
            <a:noFill/>
          </a:ln>
          <a:effectLst>
            <a:outerShdw blurRad="190500" algn="tl" rotWithShape="0">
              <a:srgbClr val="000000">
                <a:alpha val="70000"/>
              </a:srgbClr>
            </a:outerShdw>
          </a:effectLst>
        </p:spPr>
      </p:pic>
      <p:pic>
        <p:nvPicPr>
          <p:cNvPr id="13" name="Рисунок 12" descr="volochayevka.jpg"/>
          <p:cNvPicPr>
            <a:picLocks noChangeAspect="1"/>
          </p:cNvPicPr>
          <p:nvPr/>
        </p:nvPicPr>
        <p:blipFill>
          <a:blip r:embed="rId3"/>
          <a:stretch>
            <a:fillRect/>
          </a:stretch>
        </p:blipFill>
        <p:spPr>
          <a:xfrm rot="20726189">
            <a:off x="6143636" y="4429132"/>
            <a:ext cx="2309812" cy="1732359"/>
          </a:xfrm>
          <a:prstGeom prst="rect">
            <a:avLst/>
          </a:prstGeom>
        </p:spPr>
      </p:pic>
    </p:spTree>
  </p:cSld>
  <p:clrMapOvr>
    <a:masterClrMapping/>
  </p:clrMapOvr>
  <p:transition>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accent1">
                    <a:lumMod val="50000"/>
                  </a:schemeClr>
                </a:solidFill>
              </a:rPr>
              <a:t>Забарвлення</a:t>
            </a:r>
            <a:r>
              <a:rPr lang="ru-RU" dirty="0" smtClean="0">
                <a:solidFill>
                  <a:schemeClr val="accent1">
                    <a:lumMod val="50000"/>
                  </a:schemeClr>
                </a:solidFill>
              </a:rPr>
              <a:t> </a:t>
            </a:r>
            <a:r>
              <a:rPr lang="ru-RU" dirty="0" err="1" smtClean="0">
                <a:solidFill>
                  <a:schemeClr val="accent1">
                    <a:lumMod val="50000"/>
                  </a:schemeClr>
                </a:solidFill>
              </a:rPr>
              <a:t>плодів</a:t>
            </a:r>
            <a:endParaRPr lang="ru-RU" dirty="0">
              <a:solidFill>
                <a:schemeClr val="accent1">
                  <a:lumMod val="50000"/>
                </a:schemeClr>
              </a:solidFill>
            </a:endParaRPr>
          </a:p>
        </p:txBody>
      </p:sp>
      <p:pic>
        <p:nvPicPr>
          <p:cNvPr id="5" name="Содержимое 4" descr="vishnya+vishni+rosa+kapli+voda+sochnie+yagodi+56936435240.jpg"/>
          <p:cNvPicPr>
            <a:picLocks noGrp="1" noChangeAspect="1"/>
          </p:cNvPicPr>
          <p:nvPr>
            <p:ph sz="half" idx="1"/>
          </p:nvPr>
        </p:nvPicPr>
        <p:blipFill>
          <a:blip r:embed="rId2" cstate="print"/>
          <a:stretch>
            <a:fillRect/>
          </a:stretch>
        </p:blipFill>
        <p:spPr>
          <a:xfrm rot="20952498">
            <a:off x="2381763" y="4480800"/>
            <a:ext cx="2266966" cy="2000263"/>
          </a:xfrm>
        </p:spPr>
      </p:pic>
      <p:sp>
        <p:nvSpPr>
          <p:cNvPr id="4" name="Содержимое 3"/>
          <p:cNvSpPr>
            <a:spLocks noGrp="1"/>
          </p:cNvSpPr>
          <p:nvPr>
            <p:ph sz="half" idx="2"/>
          </p:nvPr>
        </p:nvSpPr>
        <p:spPr>
          <a:xfrm>
            <a:off x="500034" y="1571612"/>
            <a:ext cx="4343400" cy="4724400"/>
          </a:xfrm>
        </p:spPr>
        <p:txBody>
          <a:bodyPr>
            <a:normAutofit/>
          </a:bodyPr>
          <a:lstStyle/>
          <a:p>
            <a:r>
              <a:rPr lang="uk-UA" b="1" dirty="0" smtClean="0">
                <a:solidFill>
                  <a:schemeClr val="accent1">
                    <a:lumMod val="50000"/>
                  </a:schemeClr>
                </a:solidFill>
              </a:rPr>
              <a:t>Барвний пігмент </a:t>
            </a:r>
            <a:r>
              <a:rPr lang="uk-UA" b="1" dirty="0" err="1" smtClean="0">
                <a:solidFill>
                  <a:schemeClr val="accent1">
                    <a:lumMod val="50000"/>
                  </a:schemeClr>
                </a:solidFill>
              </a:rPr>
              <a:t>-антоціан</a:t>
            </a:r>
            <a:r>
              <a:rPr lang="uk-UA" b="1" dirty="0" smtClean="0">
                <a:solidFill>
                  <a:schemeClr val="accent1">
                    <a:lumMod val="50000"/>
                  </a:schemeClr>
                </a:solidFill>
              </a:rPr>
              <a:t>, </a:t>
            </a:r>
            <a:r>
              <a:rPr lang="uk-UA" b="1" dirty="0" err="1" smtClean="0">
                <a:solidFill>
                  <a:schemeClr val="accent1">
                    <a:lumMod val="50000"/>
                  </a:schemeClr>
                </a:solidFill>
              </a:rPr>
              <a:t>розташованийрівномірно</a:t>
            </a:r>
            <a:r>
              <a:rPr lang="uk-UA" b="1" dirty="0" smtClean="0">
                <a:solidFill>
                  <a:schemeClr val="accent1">
                    <a:lumMod val="50000"/>
                  </a:schemeClr>
                </a:solidFill>
              </a:rPr>
              <a:t> по всьому об'єму вишневого плода, тому відмінно засвоюється організмом. </a:t>
            </a:r>
          </a:p>
        </p:txBody>
      </p:sp>
      <p:pic>
        <p:nvPicPr>
          <p:cNvPr id="6" name="Picture 2" descr="http://supercook.ru/images-490-plody/490-13-s-01.jpg"/>
          <p:cNvPicPr>
            <a:picLocks noChangeAspect="1" noChangeArrowheads="1"/>
          </p:cNvPicPr>
          <p:nvPr/>
        </p:nvPicPr>
        <p:blipFill>
          <a:blip r:embed="rId3"/>
          <a:srcRect/>
          <a:stretch>
            <a:fillRect/>
          </a:stretch>
        </p:blipFill>
        <p:spPr bwMode="auto">
          <a:xfrm rot="21312114">
            <a:off x="5083971" y="4030366"/>
            <a:ext cx="3214710" cy="2143140"/>
          </a:xfrm>
          <a:prstGeom prst="rect">
            <a:avLst/>
          </a:prstGeom>
          <a:noFill/>
        </p:spPr>
      </p:pic>
      <p:pic>
        <p:nvPicPr>
          <p:cNvPr id="7" name="Рисунок 6" descr="32507_.jpg"/>
          <p:cNvPicPr>
            <a:picLocks noChangeAspect="1"/>
          </p:cNvPicPr>
          <p:nvPr/>
        </p:nvPicPr>
        <p:blipFill>
          <a:blip r:embed="rId4"/>
          <a:stretch>
            <a:fillRect/>
          </a:stretch>
        </p:blipFill>
        <p:spPr>
          <a:xfrm>
            <a:off x="5786445" y="857232"/>
            <a:ext cx="2734351" cy="2643206"/>
          </a:xfrm>
          <a:prstGeom prst="rect">
            <a:avLst/>
          </a:prstGeom>
        </p:spPr>
      </p:pic>
    </p:spTree>
  </p:cSld>
  <p:clrMapOvr>
    <a:masterClrMapping/>
  </p:clrMapOvr>
  <p:transition>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accent1">
                    <a:lumMod val="50000"/>
                  </a:schemeClr>
                </a:solidFill>
              </a:rPr>
              <a:t>вживання</a:t>
            </a:r>
            <a:endParaRPr lang="ru-RU" dirty="0">
              <a:solidFill>
                <a:schemeClr val="accent1">
                  <a:lumMod val="50000"/>
                </a:schemeClr>
              </a:solidFill>
            </a:endParaRPr>
          </a:p>
        </p:txBody>
      </p:sp>
      <p:sp>
        <p:nvSpPr>
          <p:cNvPr id="3" name="Содержимое 2"/>
          <p:cNvSpPr>
            <a:spLocks noGrp="1"/>
          </p:cNvSpPr>
          <p:nvPr>
            <p:ph sz="half" idx="1"/>
          </p:nvPr>
        </p:nvSpPr>
        <p:spPr>
          <a:xfrm>
            <a:off x="304800" y="1600200"/>
            <a:ext cx="5838836" cy="4724400"/>
          </a:xfrm>
        </p:spPr>
        <p:txBody>
          <a:bodyPr>
            <a:normAutofit fontScale="92500" lnSpcReduction="20000"/>
          </a:bodyPr>
          <a:lstStyle/>
          <a:p>
            <a:r>
              <a:rPr lang="uk-UA" b="1" dirty="0" smtClean="0">
                <a:solidFill>
                  <a:schemeClr val="accent1">
                    <a:lumMod val="50000"/>
                  </a:schemeClr>
                </a:solidFill>
              </a:rPr>
              <a:t>Плоди вишні вживають свіжими. З них роблять вишневий сік, варять компоти, варення та джеми, готують плодове вино, лікери, вишневі морси та наливки. </a:t>
            </a:r>
          </a:p>
          <a:p>
            <a:r>
              <a:rPr lang="uk-UA" b="1" dirty="0" smtClean="0">
                <a:solidFill>
                  <a:schemeClr val="accent1">
                    <a:lumMod val="50000"/>
                  </a:schemeClr>
                </a:solidFill>
              </a:rPr>
              <a:t>Свіжі та консервовані вишні використовують при виготовленні кондитерських виробів - в якості інгредієнта і для прикрас тортів і тістечок. </a:t>
            </a:r>
          </a:p>
          <a:p>
            <a:r>
              <a:rPr lang="uk-UA" b="1" dirty="0" smtClean="0">
                <a:solidFill>
                  <a:schemeClr val="accent1">
                    <a:lumMod val="50000"/>
                  </a:schemeClr>
                </a:solidFill>
              </a:rPr>
              <a:t>Свіже листя вишневого дерева іноді додають в маринад при консервації овочів.</a:t>
            </a:r>
          </a:p>
        </p:txBody>
      </p:sp>
      <p:pic>
        <p:nvPicPr>
          <p:cNvPr id="7" name="Содержимое 6" descr="0_3251f_4151deb_L.jpg"/>
          <p:cNvPicPr>
            <a:picLocks noGrp="1" noChangeAspect="1"/>
          </p:cNvPicPr>
          <p:nvPr>
            <p:ph sz="half" idx="2"/>
          </p:nvPr>
        </p:nvPicPr>
        <p:blipFill>
          <a:blip r:embed="rId2" cstate="print"/>
          <a:stretch>
            <a:fillRect/>
          </a:stretch>
        </p:blipFill>
        <p:spPr>
          <a:xfrm>
            <a:off x="6215074" y="3786190"/>
            <a:ext cx="2347898" cy="2466329"/>
          </a:xfrm>
        </p:spPr>
      </p:pic>
      <p:pic>
        <p:nvPicPr>
          <p:cNvPr id="5" name="Рисунок 4" descr="0_d73d_fe0a8238_orig.jpg"/>
          <p:cNvPicPr>
            <a:picLocks noChangeAspect="1"/>
          </p:cNvPicPr>
          <p:nvPr/>
        </p:nvPicPr>
        <p:blipFill>
          <a:blip r:embed="rId3"/>
          <a:stretch>
            <a:fillRect/>
          </a:stretch>
        </p:blipFill>
        <p:spPr>
          <a:xfrm>
            <a:off x="6500826" y="714356"/>
            <a:ext cx="1928826" cy="2610345"/>
          </a:xfrm>
          <a:prstGeom prst="rect">
            <a:avLst/>
          </a:prstGeom>
        </p:spPr>
      </p:pic>
    </p:spTree>
  </p:cSld>
  <p:clrMapOvr>
    <a:masterClrMapping/>
  </p:clrMapOvr>
  <p:transition>
    <p:checke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solidFill>
                  <a:schemeClr val="accent1">
                    <a:lumMod val="50000"/>
                  </a:schemeClr>
                </a:solidFill>
              </a:rPr>
              <a:t>Корисні</a:t>
            </a:r>
            <a:r>
              <a:rPr lang="ru-RU" dirty="0" smtClean="0">
                <a:solidFill>
                  <a:schemeClr val="accent1">
                    <a:lumMod val="50000"/>
                  </a:schemeClr>
                </a:solidFill>
              </a:rPr>
              <a:t> </a:t>
            </a:r>
            <a:r>
              <a:rPr lang="ru-RU" dirty="0" err="1" smtClean="0">
                <a:solidFill>
                  <a:schemeClr val="accent1">
                    <a:lumMod val="50000"/>
                  </a:schemeClr>
                </a:solidFill>
              </a:rPr>
              <a:t>властивості</a:t>
            </a:r>
            <a:endParaRPr lang="ru-RU" dirty="0">
              <a:solidFill>
                <a:schemeClr val="accent1">
                  <a:lumMod val="50000"/>
                </a:schemeClr>
              </a:solidFill>
            </a:endParaRPr>
          </a:p>
        </p:txBody>
      </p:sp>
      <p:sp>
        <p:nvSpPr>
          <p:cNvPr id="4" name="Содержимое 3"/>
          <p:cNvSpPr>
            <a:spLocks noGrp="1"/>
          </p:cNvSpPr>
          <p:nvPr>
            <p:ph sz="half" idx="2"/>
          </p:nvPr>
        </p:nvSpPr>
        <p:spPr>
          <a:xfrm>
            <a:off x="500034" y="1571612"/>
            <a:ext cx="5286412" cy="4724400"/>
          </a:xfrm>
        </p:spPr>
        <p:txBody>
          <a:bodyPr>
            <a:normAutofit fontScale="92500" lnSpcReduction="20000"/>
          </a:bodyPr>
          <a:lstStyle/>
          <a:p>
            <a:r>
              <a:rPr lang="uk-UA" b="1" dirty="0" smtClean="0">
                <a:solidFill>
                  <a:schemeClr val="accent1">
                    <a:lumMod val="50000"/>
                  </a:schemeClr>
                </a:solidFill>
              </a:rPr>
              <a:t>Вишня - не тільки дуже смачна, але й корисна для здоров'я, так як у м'якоті плодів багато речовин, що мають бактерицидні властивості. </a:t>
            </a:r>
          </a:p>
          <a:p>
            <a:r>
              <a:rPr lang="uk-UA" b="1" dirty="0" smtClean="0">
                <a:solidFill>
                  <a:schemeClr val="accent1">
                    <a:lumMod val="50000"/>
                  </a:schemeClr>
                </a:solidFill>
              </a:rPr>
              <a:t>Плоди вишні містять кумарин, який знижує згортання крові, тому вишню можна їсти для профілактики ускладнень при артеріальному атеросклерозі.</a:t>
            </a:r>
            <a:r>
              <a:rPr lang="ru-RU" dirty="0" smtClean="0"/>
              <a:t> </a:t>
            </a:r>
          </a:p>
          <a:p>
            <a:r>
              <a:rPr lang="ru-RU" b="1" dirty="0" smtClean="0">
                <a:solidFill>
                  <a:schemeClr val="accent1">
                    <a:lumMod val="50000"/>
                  </a:schemeClr>
                </a:solidFill>
              </a:rPr>
              <a:t>В 100 г </a:t>
            </a:r>
            <a:r>
              <a:rPr lang="ru-RU" b="1" dirty="0" err="1" smtClean="0">
                <a:solidFill>
                  <a:schemeClr val="accent1">
                    <a:lumMod val="50000"/>
                  </a:schemeClr>
                </a:solidFill>
              </a:rPr>
              <a:t>вишень</a:t>
            </a:r>
            <a:r>
              <a:rPr lang="ru-RU" b="1" dirty="0" smtClean="0">
                <a:solidFill>
                  <a:schemeClr val="accent1">
                    <a:lumMod val="50000"/>
                  </a:schemeClr>
                </a:solidFill>
              </a:rPr>
              <a:t> </a:t>
            </a:r>
            <a:r>
              <a:rPr lang="ru-RU" b="1" dirty="0" err="1" smtClean="0">
                <a:solidFill>
                  <a:schemeClr val="accent1">
                    <a:lumMod val="50000"/>
                  </a:schemeClr>
                </a:solidFill>
              </a:rPr>
              <a:t>міститься</a:t>
            </a:r>
            <a:r>
              <a:rPr lang="ru-RU" b="1" dirty="0" smtClean="0">
                <a:solidFill>
                  <a:schemeClr val="accent1">
                    <a:lumMod val="50000"/>
                  </a:schemeClr>
                </a:solidFill>
              </a:rPr>
              <a:t> </a:t>
            </a:r>
            <a:r>
              <a:rPr lang="ru-RU" b="1" dirty="0" err="1" smtClean="0">
                <a:solidFill>
                  <a:schemeClr val="accent1">
                    <a:lumMod val="50000"/>
                  </a:schemeClr>
                </a:solidFill>
              </a:rPr>
              <a:t>близько</a:t>
            </a:r>
            <a:r>
              <a:rPr lang="ru-RU" b="1" dirty="0" smtClean="0">
                <a:solidFill>
                  <a:schemeClr val="accent1">
                    <a:lumMod val="50000"/>
                  </a:schemeClr>
                </a:solidFill>
              </a:rPr>
              <a:t> 52 ккал.</a:t>
            </a:r>
            <a:endParaRPr lang="uk-UA" b="1" dirty="0" smtClean="0">
              <a:solidFill>
                <a:schemeClr val="accent1">
                  <a:lumMod val="50000"/>
                </a:schemeClr>
              </a:solidFill>
            </a:endParaRPr>
          </a:p>
        </p:txBody>
      </p:sp>
      <p:pic>
        <p:nvPicPr>
          <p:cNvPr id="7" name="Рисунок 6" descr="1_3.jpg"/>
          <p:cNvPicPr>
            <a:picLocks noChangeAspect="1"/>
          </p:cNvPicPr>
          <p:nvPr/>
        </p:nvPicPr>
        <p:blipFill>
          <a:blip r:embed="rId2"/>
          <a:stretch>
            <a:fillRect/>
          </a:stretch>
        </p:blipFill>
        <p:spPr>
          <a:xfrm>
            <a:off x="6268632" y="785794"/>
            <a:ext cx="2303876" cy="3071834"/>
          </a:xfrm>
          <a:prstGeom prst="rect">
            <a:avLst/>
          </a:prstGeom>
        </p:spPr>
      </p:pic>
      <p:pic>
        <p:nvPicPr>
          <p:cNvPr id="8" name="Рисунок 7" descr="5153.jpg"/>
          <p:cNvPicPr>
            <a:picLocks noChangeAspect="1"/>
          </p:cNvPicPr>
          <p:nvPr/>
        </p:nvPicPr>
        <p:blipFill>
          <a:blip r:embed="rId3"/>
          <a:stretch>
            <a:fillRect/>
          </a:stretch>
        </p:blipFill>
        <p:spPr>
          <a:xfrm rot="20972665">
            <a:off x="6087673" y="4275998"/>
            <a:ext cx="2428892" cy="1967403"/>
          </a:xfrm>
          <a:prstGeom prst="rect">
            <a:avLst/>
          </a:prstGeom>
        </p:spPr>
      </p:pic>
    </p:spTree>
  </p:cSld>
  <p:clrMapOvr>
    <a:masterClrMapping/>
  </p:clrMapOvr>
  <p:transition>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Содержимое 5"/>
          <p:cNvSpPr>
            <a:spLocks noGrp="1"/>
          </p:cNvSpPr>
          <p:nvPr>
            <p:ph idx="1"/>
          </p:nvPr>
        </p:nvSpPr>
        <p:spPr>
          <a:xfrm>
            <a:off x="304800" y="1554162"/>
            <a:ext cx="8482042" cy="4660920"/>
          </a:xfrm>
        </p:spPr>
        <p:txBody>
          <a:bodyPr>
            <a:normAutofit fontScale="85000" lnSpcReduction="20000"/>
          </a:bodyPr>
          <a:lstStyle/>
          <a:p>
            <a:r>
              <a:rPr lang="uk-UA" b="1" dirty="0" smtClean="0">
                <a:solidFill>
                  <a:schemeClr val="accent1">
                    <a:lumMod val="50000"/>
                  </a:schemeClr>
                </a:solidFill>
              </a:rPr>
              <a:t>У плодах вишні містяться:</a:t>
            </a:r>
          </a:p>
          <a:p>
            <a:pPr>
              <a:buFontTx/>
              <a:buChar char="-"/>
            </a:pPr>
            <a:r>
              <a:rPr lang="uk-UA" b="1" dirty="0" smtClean="0">
                <a:solidFill>
                  <a:schemeClr val="accent1">
                    <a:lumMod val="50000"/>
                  </a:schemeClr>
                </a:solidFill>
              </a:rPr>
              <a:t>органічні кислоти - лимонна,                                                       яблучна, янтарна, саліцилова;</a:t>
            </a:r>
          </a:p>
          <a:p>
            <a:pPr>
              <a:buFontTx/>
              <a:buChar char="-"/>
            </a:pPr>
            <a:r>
              <a:rPr lang="uk-UA" b="1" dirty="0" smtClean="0">
                <a:solidFill>
                  <a:schemeClr val="accent1">
                    <a:lumMod val="50000"/>
                  </a:schemeClr>
                </a:solidFill>
              </a:rPr>
              <a:t>мікроелементи - мідь, залізо, цинк,             марганець, хром, фтор, молібден, бор, ванадій, кобальт, нікель, йод, рубідій;</a:t>
            </a:r>
          </a:p>
          <a:p>
            <a:pPr>
              <a:buFontTx/>
              <a:buChar char="-"/>
            </a:pPr>
            <a:r>
              <a:rPr lang="uk-UA" b="1" dirty="0" err="1" smtClean="0">
                <a:solidFill>
                  <a:schemeClr val="accent1">
                    <a:lumMod val="50000"/>
                  </a:schemeClr>
                </a:solidFill>
              </a:rPr>
              <a:t>макроелементи</a:t>
            </a:r>
            <a:r>
              <a:rPr lang="uk-UA" b="1" dirty="0" smtClean="0">
                <a:solidFill>
                  <a:schemeClr val="accent1">
                    <a:lumMod val="50000"/>
                  </a:schemeClr>
                </a:solidFill>
              </a:rPr>
              <a:t> - калій, кальцій, фосфор, магній;</a:t>
            </a:r>
          </a:p>
          <a:p>
            <a:pPr>
              <a:buFontTx/>
              <a:buChar char="-"/>
            </a:pPr>
            <a:r>
              <a:rPr lang="uk-UA" b="1" dirty="0" smtClean="0">
                <a:solidFill>
                  <a:schemeClr val="accent1">
                    <a:lumMod val="50000"/>
                  </a:schemeClr>
                </a:solidFill>
              </a:rPr>
              <a:t>пектинові речовини, </a:t>
            </a:r>
            <a:r>
              <a:rPr lang="uk-UA" b="1" dirty="0" err="1" smtClean="0">
                <a:solidFill>
                  <a:schemeClr val="accent1">
                    <a:lumMod val="50000"/>
                  </a:schemeClr>
                </a:solidFill>
              </a:rPr>
              <a:t>цукри</a:t>
            </a:r>
            <a:r>
              <a:rPr lang="uk-UA" b="1" dirty="0" smtClean="0">
                <a:solidFill>
                  <a:schemeClr val="accent1">
                    <a:lumMod val="50000"/>
                  </a:schemeClr>
                </a:solidFill>
              </a:rPr>
              <a:t>, вітаміни А, С, Е,В1, В2, РР, </a:t>
            </a:r>
            <a:r>
              <a:rPr lang="uk-UA" b="1" dirty="0" err="1" smtClean="0">
                <a:solidFill>
                  <a:schemeClr val="accent1">
                    <a:lumMod val="50000"/>
                  </a:schemeClr>
                </a:solidFill>
              </a:rPr>
              <a:t>фолієва</a:t>
            </a:r>
            <a:r>
              <a:rPr lang="uk-UA" b="1" dirty="0" smtClean="0">
                <a:solidFill>
                  <a:schemeClr val="accent1">
                    <a:lumMod val="50000"/>
                  </a:schemeClr>
                </a:solidFill>
              </a:rPr>
              <a:t> кислота.</a:t>
            </a:r>
            <a:r>
              <a:rPr lang="uk-UA" dirty="0" smtClean="0"/>
              <a:t> </a:t>
            </a:r>
          </a:p>
          <a:p>
            <a:r>
              <a:rPr lang="uk-UA" b="1" dirty="0" smtClean="0">
                <a:solidFill>
                  <a:schemeClr val="accent1">
                    <a:lumMod val="50000"/>
                  </a:schemeClr>
                </a:solidFill>
              </a:rPr>
              <a:t>У кісточках вишні містяться: жирне масло - 25-35%, ефірна олія, </a:t>
            </a:r>
            <a:r>
              <a:rPr lang="uk-UA" b="1" dirty="0" err="1" smtClean="0">
                <a:solidFill>
                  <a:schemeClr val="accent1">
                    <a:lumMod val="50000"/>
                  </a:schemeClr>
                </a:solidFill>
              </a:rPr>
              <a:t>глікозид</a:t>
            </a:r>
            <a:r>
              <a:rPr lang="uk-UA" b="1" dirty="0" smtClean="0">
                <a:solidFill>
                  <a:schemeClr val="accent1">
                    <a:lumMod val="50000"/>
                  </a:schemeClr>
                </a:solidFill>
              </a:rPr>
              <a:t> </a:t>
            </a:r>
            <a:r>
              <a:rPr lang="uk-UA" b="1" dirty="0" err="1" smtClean="0">
                <a:solidFill>
                  <a:schemeClr val="accent1">
                    <a:lumMod val="50000"/>
                  </a:schemeClr>
                </a:solidFill>
              </a:rPr>
              <a:t>амігдалин</a:t>
            </a:r>
            <a:r>
              <a:rPr lang="uk-UA" b="1" dirty="0" smtClean="0">
                <a:solidFill>
                  <a:schemeClr val="accent1">
                    <a:lumMod val="50000"/>
                  </a:schemeClr>
                </a:solidFill>
              </a:rPr>
              <a:t>, в корі - дубильні речовини.</a:t>
            </a:r>
            <a:endParaRPr lang="uk-UA" b="1" dirty="0">
              <a:solidFill>
                <a:schemeClr val="accent1">
                  <a:lumMod val="50000"/>
                </a:schemeClr>
              </a:solidFill>
            </a:endParaRPr>
          </a:p>
        </p:txBody>
      </p:sp>
      <p:sp>
        <p:nvSpPr>
          <p:cNvPr id="7" name="Заголовок 1"/>
          <p:cNvSpPr>
            <a:spLocks noGrp="1"/>
          </p:cNvSpPr>
          <p:nvPr>
            <p:ph type="title"/>
          </p:nvPr>
        </p:nvSpPr>
        <p:spPr>
          <a:xfrm>
            <a:off x="301752" y="457200"/>
            <a:ext cx="8686800" cy="841248"/>
          </a:xfrm>
        </p:spPr>
        <p:txBody>
          <a:bodyPr/>
          <a:lstStyle/>
          <a:p>
            <a:r>
              <a:rPr lang="ru-RU" dirty="0" err="1" smtClean="0">
                <a:solidFill>
                  <a:schemeClr val="accent1">
                    <a:lumMod val="50000"/>
                  </a:schemeClr>
                </a:solidFill>
              </a:rPr>
              <a:t>Корисні</a:t>
            </a:r>
            <a:r>
              <a:rPr lang="ru-RU" dirty="0" smtClean="0">
                <a:solidFill>
                  <a:schemeClr val="accent1">
                    <a:lumMod val="50000"/>
                  </a:schemeClr>
                </a:solidFill>
              </a:rPr>
              <a:t> </a:t>
            </a:r>
            <a:r>
              <a:rPr lang="ru-RU" dirty="0" err="1" smtClean="0">
                <a:solidFill>
                  <a:schemeClr val="accent1">
                    <a:lumMod val="50000"/>
                  </a:schemeClr>
                </a:solidFill>
              </a:rPr>
              <a:t>властивості</a:t>
            </a:r>
            <a:endParaRPr lang="ru-RU" dirty="0">
              <a:solidFill>
                <a:schemeClr val="accent1">
                  <a:lumMod val="50000"/>
                </a:schemeClr>
              </a:solidFill>
            </a:endParaRPr>
          </a:p>
        </p:txBody>
      </p:sp>
      <p:pic>
        <p:nvPicPr>
          <p:cNvPr id="9" name="Рисунок 8" descr="hiksten.jpg"/>
          <p:cNvPicPr>
            <a:picLocks noChangeAspect="1"/>
          </p:cNvPicPr>
          <p:nvPr/>
        </p:nvPicPr>
        <p:blipFill>
          <a:blip r:embed="rId2"/>
          <a:stretch>
            <a:fillRect/>
          </a:stretch>
        </p:blipFill>
        <p:spPr>
          <a:xfrm>
            <a:off x="6215074" y="857232"/>
            <a:ext cx="2438400" cy="1950720"/>
          </a:xfrm>
          <a:prstGeom prst="rect">
            <a:avLst/>
          </a:prstGeom>
        </p:spPr>
      </p:pic>
    </p:spTree>
  </p:cSld>
  <p:clrMapOvr>
    <a:masterClrMapping/>
  </p:clrMapOvr>
  <p:transition>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Другая 23">
      <a:dk1>
        <a:sysClr val="windowText" lastClr="000000"/>
      </a:dk1>
      <a:lt1>
        <a:sysClr val="window" lastClr="FFFFFF"/>
      </a:lt1>
      <a:dk2>
        <a:srgbClr val="4E3B30"/>
      </a:dk2>
      <a:lt2>
        <a:srgbClr val="FBEEC9"/>
      </a:lt2>
      <a:accent1>
        <a:srgbClr val="E36363"/>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358</TotalTime>
  <Words>79</Words>
  <Application>Microsoft Office PowerPoint</Application>
  <PresentationFormat>Экран (4:3)</PresentationFormat>
  <Paragraphs>53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Трек</vt:lpstr>
      <vt:lpstr>Слайд 1</vt:lpstr>
      <vt:lpstr>Слайд 2</vt:lpstr>
      <vt:lpstr>Історичний шлях вишні </vt:lpstr>
      <vt:lpstr>Загальні ознаки</vt:lpstr>
      <vt:lpstr>Загальні ознаки</vt:lpstr>
      <vt:lpstr>Забарвлення плодів</vt:lpstr>
      <vt:lpstr>вживання</vt:lpstr>
      <vt:lpstr>Корисні властивості</vt:lpstr>
      <vt:lpstr>Корисні властивості</vt:lpstr>
      <vt:lpstr>Корисні властивості</vt:lpstr>
      <vt:lpstr>Корисні властивості</vt:lpstr>
      <vt:lpstr>Корисні властивості</vt:lpstr>
      <vt:lpstr>Вишня для українців</vt:lpstr>
      <vt:lpstr>Вишня для українців</vt:lpstr>
      <vt:lpstr>Будьте гарними,  як вишневий цвіт!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вишня</dc:title>
  <dc:creator>Nika^^</dc:creator>
  <cp:lastModifiedBy>Павленко</cp:lastModifiedBy>
  <cp:revision>86</cp:revision>
  <dcterms:created xsi:type="dcterms:W3CDTF">2013-03-03T17:49:46Z</dcterms:created>
  <dcterms:modified xsi:type="dcterms:W3CDTF">2013-03-06T21:40:43Z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