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1" r:id="rId4"/>
    <p:sldId id="257" r:id="rId5"/>
    <p:sldId id="258" r:id="rId6"/>
    <p:sldId id="266" r:id="rId7"/>
    <p:sldId id="259" r:id="rId8"/>
    <p:sldId id="263" r:id="rId9"/>
    <p:sldId id="262" r:id="rId10"/>
    <p:sldId id="264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50117-D701-4CFF-9DA1-A426169CA7C3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E9D2-5690-416C-BE3A-1138FDD0C1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CB45-3DA4-4701-964B-A794B3B0725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C9DC-FBE0-4FEB-9BE0-75DAF89D3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CB45-3DA4-4701-964B-A794B3B0725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C9DC-FBE0-4FEB-9BE0-75DAF89D3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CB45-3DA4-4701-964B-A794B3B0725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C9DC-FBE0-4FEB-9BE0-75DAF89D3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50117-D701-4CFF-9DA1-A426169CA7C3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E9D2-5690-416C-BE3A-1138FDD0C1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CB45-3DA4-4701-964B-A794B3B0725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C9DC-FBE0-4FEB-9BE0-75DAF89D3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CB45-3DA4-4701-964B-A794B3B0725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C9DC-FBE0-4FEB-9BE0-75DAF89D3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CB45-3DA4-4701-964B-A794B3B0725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C9DC-FBE0-4FEB-9BE0-75DAF89D3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CB45-3DA4-4701-964B-A794B3B0725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C9DC-FBE0-4FEB-9BE0-75DAF89D3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ACB45-3DA4-4701-964B-A794B3B0725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C9DC-FBE0-4FEB-9BE0-75DAF89D3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50117-D701-4CFF-9DA1-A426169CA7C3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E9D2-5690-416C-BE3A-1138FDD0C1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ACB45-3DA4-4701-964B-A794B3B0725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0C9DC-FBE0-4FEB-9BE0-75DAF89D3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b="1" dirty="0" err="1" smtClean="0">
                <a:solidFill>
                  <a:srgbClr val="006600"/>
                </a:solidFill>
              </a:rPr>
              <a:t>Грицик</a:t>
            </a:r>
            <a:r>
              <a:rPr lang="uk-UA" sz="6600" b="1" dirty="0" smtClean="0">
                <a:solidFill>
                  <a:srgbClr val="006600"/>
                </a:solidFill>
              </a:rPr>
              <a:t>и</a:t>
            </a:r>
            <a:endParaRPr lang="ru-RU" sz="6600" b="1" dirty="0">
              <a:solidFill>
                <a:srgbClr val="0066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929198"/>
            <a:ext cx="4214842" cy="1209668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006600"/>
                </a:solidFill>
              </a:rPr>
              <a:t>Презентація </a:t>
            </a:r>
          </a:p>
          <a:p>
            <a:r>
              <a:rPr lang="uk-UA" sz="2800" b="1" dirty="0" smtClean="0">
                <a:solidFill>
                  <a:srgbClr val="006600"/>
                </a:solidFill>
              </a:rPr>
              <a:t>Бойчука Михайла</a:t>
            </a:r>
            <a:endParaRPr lang="ru-RU" sz="2800" b="1" dirty="0">
              <a:solidFill>
                <a:srgbClr val="006600"/>
              </a:solidFill>
            </a:endParaRPr>
          </a:p>
        </p:txBody>
      </p:sp>
      <p:sp>
        <p:nvSpPr>
          <p:cNvPr id="4" name="Половина рамки 3"/>
          <p:cNvSpPr/>
          <p:nvPr/>
        </p:nvSpPr>
        <p:spPr>
          <a:xfrm>
            <a:off x="1000100" y="571480"/>
            <a:ext cx="3929090" cy="5214974"/>
          </a:xfrm>
          <a:prstGeom prst="halfFram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186766" cy="492922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6600"/>
                </a:solidFill>
              </a:rPr>
              <a:t>Для </a:t>
            </a:r>
            <a:r>
              <a:rPr lang="ru-RU" dirty="0" err="1" smtClean="0">
                <a:solidFill>
                  <a:srgbClr val="006600"/>
                </a:solidFill>
              </a:rPr>
              <a:t>виготовлення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ліків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використовують</a:t>
            </a:r>
            <a:r>
              <a:rPr lang="ru-RU" dirty="0" smtClean="0">
                <a:solidFill>
                  <a:srgbClr val="006600"/>
                </a:solidFill>
              </a:rPr>
              <a:t> траву</a:t>
            </a:r>
            <a:r>
              <a:rPr lang="en-US" dirty="0" smtClean="0">
                <a:solidFill>
                  <a:srgbClr val="006600"/>
                </a:solidFill>
              </a:rPr>
              <a:t>, </a:t>
            </a:r>
            <a:r>
              <a:rPr lang="ru-RU" dirty="0" err="1" smtClean="0">
                <a:solidFill>
                  <a:srgbClr val="006600"/>
                </a:solidFill>
              </a:rPr>
              <a:t>зібрану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під</a:t>
            </a:r>
            <a:r>
              <a:rPr lang="ru-RU" dirty="0" smtClean="0">
                <a:solidFill>
                  <a:srgbClr val="006600"/>
                </a:solidFill>
              </a:rPr>
              <a:t> час </a:t>
            </a:r>
            <a:r>
              <a:rPr lang="ru-RU" dirty="0" err="1" smtClean="0">
                <a:solidFill>
                  <a:srgbClr val="006600"/>
                </a:solidFill>
              </a:rPr>
              <a:t>цвітіння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рослини</a:t>
            </a:r>
            <a:r>
              <a:rPr lang="ru-RU" dirty="0" smtClean="0">
                <a:solidFill>
                  <a:srgbClr val="006600"/>
                </a:solidFill>
              </a:rPr>
              <a:t>, коли на </a:t>
            </a:r>
            <a:r>
              <a:rPr lang="ru-RU" dirty="0" err="1" smtClean="0">
                <a:solidFill>
                  <a:srgbClr val="006600"/>
                </a:solidFill>
              </a:rPr>
              <a:t>ній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починають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утворюватися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нижні</a:t>
            </a:r>
            <a:r>
              <a:rPr lang="ru-RU" dirty="0" smtClean="0">
                <a:solidFill>
                  <a:srgbClr val="006600"/>
                </a:solidFill>
              </a:rPr>
              <a:t> плоди. </a:t>
            </a:r>
            <a:r>
              <a:rPr lang="ru-RU" dirty="0" err="1" smtClean="0">
                <a:solidFill>
                  <a:srgbClr val="006600"/>
                </a:solidFill>
              </a:rPr>
              <a:t>Доцільно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викопувати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рослини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з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коренем</a:t>
            </a:r>
            <a:r>
              <a:rPr lang="ru-RU" dirty="0" smtClean="0">
                <a:solidFill>
                  <a:srgbClr val="006600"/>
                </a:solidFill>
              </a:rPr>
              <a:t>, </a:t>
            </a:r>
            <a:r>
              <a:rPr lang="ru-RU" dirty="0" err="1" smtClean="0">
                <a:solidFill>
                  <a:srgbClr val="006600"/>
                </a:solidFill>
              </a:rPr>
              <a:t>який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потім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обрізують</a:t>
            </a:r>
            <a:r>
              <a:rPr lang="ru-RU" dirty="0" smtClean="0">
                <a:solidFill>
                  <a:srgbClr val="006600"/>
                </a:solidFill>
              </a:rPr>
              <a:t>, </a:t>
            </a:r>
            <a:r>
              <a:rPr lang="ru-RU" dirty="0" err="1" smtClean="0">
                <a:solidFill>
                  <a:srgbClr val="006600"/>
                </a:solidFill>
              </a:rPr>
              <a:t>залишаючи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прикореневу</a:t>
            </a:r>
            <a:r>
              <a:rPr lang="ru-RU" dirty="0" smtClean="0">
                <a:solidFill>
                  <a:srgbClr val="006600"/>
                </a:solidFill>
              </a:rPr>
              <a:t> розетку </a:t>
            </a:r>
            <a:r>
              <a:rPr lang="ru-RU" dirty="0" err="1" smtClean="0">
                <a:solidFill>
                  <a:srgbClr val="006600"/>
                </a:solidFill>
              </a:rPr>
              <a:t>листків</a:t>
            </a:r>
            <a:r>
              <a:rPr lang="ru-RU" dirty="0" smtClean="0">
                <a:solidFill>
                  <a:srgbClr val="006600"/>
                </a:solidFill>
              </a:rPr>
              <a:t> (при </a:t>
            </a:r>
            <a:r>
              <a:rPr lang="ru-RU" dirty="0" err="1" smtClean="0">
                <a:solidFill>
                  <a:srgbClr val="006600"/>
                </a:solidFill>
              </a:rPr>
              <a:t>скошуванні</a:t>
            </a:r>
            <a:r>
              <a:rPr lang="ru-RU" dirty="0" smtClean="0">
                <a:solidFill>
                  <a:srgbClr val="006600"/>
                </a:solidFill>
              </a:rPr>
              <a:t> розетки </a:t>
            </a:r>
            <a:r>
              <a:rPr lang="ru-RU" dirty="0" err="1" smtClean="0">
                <a:solidFill>
                  <a:srgbClr val="006600"/>
                </a:solidFill>
              </a:rPr>
              <a:t>листків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залишаються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невикористаними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і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сировина</a:t>
            </a:r>
            <a:r>
              <a:rPr lang="ru-RU" dirty="0" smtClean="0">
                <a:solidFill>
                  <a:srgbClr val="006600"/>
                </a:solidFill>
              </a:rPr>
              <a:t> буде </a:t>
            </a:r>
            <a:r>
              <a:rPr lang="ru-RU" dirty="0" err="1" smtClean="0">
                <a:solidFill>
                  <a:srgbClr val="006600"/>
                </a:solidFill>
              </a:rPr>
              <a:t>нижчої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якості</a:t>
            </a:r>
            <a:r>
              <a:rPr lang="ru-RU" dirty="0" smtClean="0">
                <a:solidFill>
                  <a:srgbClr val="006600"/>
                </a:solidFill>
              </a:rPr>
              <a:t>). </a:t>
            </a:r>
          </a:p>
          <a:p>
            <a:r>
              <a:rPr lang="ru-RU" dirty="0" err="1" smtClean="0">
                <a:solidFill>
                  <a:srgbClr val="006600"/>
                </a:solidFill>
              </a:rPr>
              <a:t>Сушать</a:t>
            </a:r>
            <a:r>
              <a:rPr lang="ru-RU" dirty="0" smtClean="0">
                <a:solidFill>
                  <a:srgbClr val="006600"/>
                </a:solidFill>
              </a:rPr>
              <a:t> траву </a:t>
            </a:r>
            <a:r>
              <a:rPr lang="ru-RU" dirty="0" err="1" smtClean="0">
                <a:solidFill>
                  <a:srgbClr val="006600"/>
                </a:solidFill>
              </a:rPr>
              <a:t>під</a:t>
            </a:r>
            <a:r>
              <a:rPr lang="ru-RU" dirty="0" smtClean="0">
                <a:solidFill>
                  <a:srgbClr val="006600"/>
                </a:solidFill>
              </a:rPr>
              <a:t> наметом </a:t>
            </a:r>
            <a:r>
              <a:rPr lang="ru-RU" dirty="0" err="1" smtClean="0">
                <a:solidFill>
                  <a:srgbClr val="006600"/>
                </a:solidFill>
              </a:rPr>
              <a:t>або</a:t>
            </a:r>
            <a:r>
              <a:rPr lang="ru-RU" dirty="0" smtClean="0">
                <a:solidFill>
                  <a:srgbClr val="006600"/>
                </a:solidFill>
              </a:rPr>
              <a:t>                                    на </a:t>
            </a:r>
            <a:r>
              <a:rPr lang="ru-RU" dirty="0" err="1" smtClean="0">
                <a:solidFill>
                  <a:srgbClr val="006600"/>
                </a:solidFill>
              </a:rPr>
              <a:t>горищі</a:t>
            </a:r>
            <a:r>
              <a:rPr lang="ru-RU" dirty="0" smtClean="0">
                <a:solidFill>
                  <a:srgbClr val="006600"/>
                </a:solidFill>
              </a:rPr>
              <a:t>, </a:t>
            </a:r>
            <a:r>
              <a:rPr lang="ru-RU" dirty="0" err="1" smtClean="0">
                <a:solidFill>
                  <a:srgbClr val="006600"/>
                </a:solidFill>
              </a:rPr>
              <a:t>поки</a:t>
            </a:r>
            <a:r>
              <a:rPr lang="ru-RU" dirty="0" smtClean="0">
                <a:solidFill>
                  <a:srgbClr val="006600"/>
                </a:solidFill>
              </a:rPr>
              <a:t> стебла не                           </a:t>
            </a:r>
            <a:r>
              <a:rPr lang="ru-RU" dirty="0" err="1" smtClean="0">
                <a:solidFill>
                  <a:srgbClr val="006600"/>
                </a:solidFill>
              </a:rPr>
              <a:t>стануть</a:t>
            </a:r>
            <a:r>
              <a:rPr lang="ru-RU" dirty="0" smtClean="0">
                <a:solidFill>
                  <a:srgbClr val="006600"/>
                </a:solidFill>
              </a:rPr>
              <a:t>  </a:t>
            </a:r>
            <a:r>
              <a:rPr lang="ru-RU" dirty="0" err="1" smtClean="0">
                <a:solidFill>
                  <a:srgbClr val="006600"/>
                </a:solidFill>
              </a:rPr>
              <a:t>ламкими</a:t>
            </a:r>
            <a:r>
              <a:rPr lang="ru-RU" dirty="0" smtClean="0">
                <a:solidFill>
                  <a:srgbClr val="006600"/>
                </a:solidFill>
              </a:rPr>
              <a:t>. </a:t>
            </a:r>
          </a:p>
          <a:p>
            <a:r>
              <a:rPr lang="ru-RU" dirty="0" smtClean="0">
                <a:solidFill>
                  <a:srgbClr val="006600"/>
                </a:solidFill>
              </a:rPr>
              <a:t>Строк </a:t>
            </a:r>
            <a:r>
              <a:rPr lang="ru-RU" dirty="0" err="1" smtClean="0">
                <a:solidFill>
                  <a:srgbClr val="006600"/>
                </a:solidFill>
              </a:rPr>
              <a:t>придатності</a:t>
            </a:r>
            <a:r>
              <a:rPr lang="ru-RU" dirty="0" smtClean="0">
                <a:solidFill>
                  <a:srgbClr val="006600"/>
                </a:solidFill>
              </a:rPr>
              <a:t> - 3 роки.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4" name="Половина рамки 3"/>
          <p:cNvSpPr/>
          <p:nvPr/>
        </p:nvSpPr>
        <p:spPr>
          <a:xfrm>
            <a:off x="357158" y="214290"/>
            <a:ext cx="1071570" cy="1428760"/>
          </a:xfrm>
          <a:prstGeom prst="halfFram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28728" y="214290"/>
            <a:ext cx="7286676" cy="928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800" b="1" i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Заготівля</a:t>
            </a:r>
            <a:r>
              <a:rPr kumimoji="0" lang="uk-UA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грициків</a:t>
            </a:r>
            <a:endParaRPr kumimoji="0" lang="ru-RU" sz="4800" b="1" i="1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Рисунок 7" descr="120px-Capsella_bursa-pastoris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4286256"/>
            <a:ext cx="2571768" cy="1928826"/>
          </a:xfrm>
          <a:prstGeom prst="rect">
            <a:avLst/>
          </a:prstGeom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86182" y="1600200"/>
            <a:ext cx="5072098" cy="4900633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006600"/>
                </a:solidFill>
              </a:rPr>
              <a:t>Здавна грицики звичайні використовували в народній медицині для зупинки кровотечі. </a:t>
            </a:r>
          </a:p>
          <a:p>
            <a:r>
              <a:rPr lang="uk-UA" dirty="0" smtClean="0">
                <a:solidFill>
                  <a:srgbClr val="006600"/>
                </a:solidFill>
              </a:rPr>
              <a:t>В даний час після ряду досліджень цієї рослини встановлено її значущість як лікарського засобу. </a:t>
            </a:r>
          </a:p>
        </p:txBody>
      </p:sp>
      <p:sp>
        <p:nvSpPr>
          <p:cNvPr id="4" name="Половина рамки 3"/>
          <p:cNvSpPr/>
          <p:nvPr/>
        </p:nvSpPr>
        <p:spPr>
          <a:xfrm>
            <a:off x="357158" y="214290"/>
            <a:ext cx="1071570" cy="1428760"/>
          </a:xfrm>
          <a:prstGeom prst="halfFram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28728" y="214290"/>
            <a:ext cx="7286676" cy="928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800" b="1" i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Використання</a:t>
            </a:r>
            <a:r>
              <a:rPr kumimoji="0" lang="uk-UA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грициків</a:t>
            </a:r>
            <a:endParaRPr kumimoji="0" lang="ru-RU" sz="4800" b="1" i="1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Рисунок 8" descr="1330303797_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1785926"/>
            <a:ext cx="2143140" cy="3947188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678" y="1600200"/>
            <a:ext cx="5472122" cy="4900634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006600"/>
                </a:solidFill>
                <a:latin typeface="Calibri" pitchFamily="34" charset="0"/>
              </a:rPr>
              <a:t>Грицики звичайні – однорічна або багаторічна зелена рослина родини Капустяних,</a:t>
            </a:r>
            <a:r>
              <a:rPr lang="en-US" sz="2800" dirty="0" smtClean="0">
                <a:solidFill>
                  <a:srgbClr val="006600"/>
                </a:solidFill>
                <a:latin typeface="Calibri" pitchFamily="34" charset="0"/>
              </a:rPr>
              <a:t> </a:t>
            </a:r>
            <a:r>
              <a:rPr lang="ru-RU" sz="2800" dirty="0" smtClean="0">
                <a:solidFill>
                  <a:srgbClr val="006600"/>
                </a:solidFill>
                <a:latin typeface="Calibri" pitchFamily="34" charset="0"/>
              </a:rPr>
              <a:t>10-15 см </a:t>
            </a:r>
            <a:r>
              <a:rPr lang="ru-RU" sz="2800" dirty="0" err="1" smtClean="0">
                <a:solidFill>
                  <a:srgbClr val="006600"/>
                </a:solidFill>
                <a:latin typeface="Calibri" pitchFamily="34" charset="0"/>
              </a:rPr>
              <a:t>заввишки</a:t>
            </a:r>
            <a:r>
              <a:rPr lang="ru-RU" sz="2800" dirty="0" smtClean="0">
                <a:solidFill>
                  <a:srgbClr val="006600"/>
                </a:solidFill>
                <a:latin typeface="Calibri" pitchFamily="34" charset="0"/>
              </a:rPr>
              <a:t>.</a:t>
            </a:r>
            <a:r>
              <a:rPr lang="uk-UA" sz="2800" dirty="0" smtClean="0">
                <a:solidFill>
                  <a:srgbClr val="006600"/>
                </a:solidFill>
                <a:latin typeface="Calibri" pitchFamily="34" charset="0"/>
              </a:rPr>
              <a:t> </a:t>
            </a:r>
          </a:p>
          <a:p>
            <a:r>
              <a:rPr lang="uk-UA" sz="2800" dirty="0" smtClean="0">
                <a:solidFill>
                  <a:srgbClr val="006600"/>
                </a:solidFill>
                <a:latin typeface="Calibri" pitchFamily="34" charset="0"/>
              </a:rPr>
              <a:t>Міжнародна назва роду походить від латинського слова</a:t>
            </a:r>
            <a:r>
              <a:rPr lang="la-Latn" sz="2800" i="1" dirty="0" smtClean="0"/>
              <a:t> </a:t>
            </a:r>
            <a:r>
              <a:rPr lang="uk-UA" sz="2800" i="1" dirty="0" smtClean="0">
                <a:solidFill>
                  <a:srgbClr val="006600"/>
                </a:solidFill>
              </a:rPr>
              <a:t>“</a:t>
            </a:r>
            <a:r>
              <a:rPr lang="la-Latn" sz="2800" i="1" dirty="0" smtClean="0">
                <a:solidFill>
                  <a:srgbClr val="006600"/>
                </a:solidFill>
              </a:rPr>
              <a:t>capsella</a:t>
            </a:r>
            <a:r>
              <a:rPr lang="uk-UA" sz="2800" i="1" dirty="0" smtClean="0">
                <a:solidFill>
                  <a:srgbClr val="006600"/>
                </a:solidFill>
              </a:rPr>
              <a:t>”</a:t>
            </a:r>
            <a:r>
              <a:rPr lang="uk-UA" sz="2800" dirty="0" smtClean="0">
                <a:solidFill>
                  <a:srgbClr val="006600"/>
                </a:solidFill>
                <a:latin typeface="Calibri" pitchFamily="34" charset="0"/>
              </a:rPr>
              <a:t>, що означає </a:t>
            </a:r>
            <a:r>
              <a:rPr lang="uk-UA" sz="2800" dirty="0" err="1" smtClean="0">
                <a:solidFill>
                  <a:srgbClr val="006600"/>
                </a:solidFill>
                <a:latin typeface="Calibri" pitchFamily="34" charset="0"/>
              </a:rPr>
              <a:t>“сумка”</a:t>
            </a:r>
            <a:r>
              <a:rPr lang="uk-UA" sz="2800" dirty="0" smtClean="0">
                <a:solidFill>
                  <a:srgbClr val="006600"/>
                </a:solidFill>
                <a:latin typeface="Calibri" pitchFamily="34" charset="0"/>
              </a:rPr>
              <a:t>. </a:t>
            </a:r>
          </a:p>
          <a:p>
            <a:r>
              <a:rPr lang="uk-UA" sz="2800" dirty="0" smtClean="0">
                <a:solidFill>
                  <a:srgbClr val="006600"/>
                </a:solidFill>
                <a:latin typeface="Calibri" pitchFamily="34" charset="0"/>
              </a:rPr>
              <a:t>Видова назва у перекладі з латинської мови </a:t>
            </a:r>
            <a:r>
              <a:rPr lang="uk-UA" sz="2800" dirty="0" err="1" smtClean="0">
                <a:solidFill>
                  <a:srgbClr val="006600"/>
                </a:solidFill>
                <a:latin typeface="Calibri" pitchFamily="34" charset="0"/>
              </a:rPr>
              <a:t>“пастухова”</a:t>
            </a:r>
            <a:r>
              <a:rPr lang="uk-UA" sz="2800" dirty="0" smtClean="0">
                <a:solidFill>
                  <a:srgbClr val="006600"/>
                </a:solidFill>
                <a:latin typeface="Calibri" pitchFamily="34" charset="0"/>
              </a:rPr>
              <a:t>.  </a:t>
            </a:r>
            <a:endParaRPr lang="uk-UA" sz="2800" dirty="0">
              <a:solidFill>
                <a:srgbClr val="006600"/>
              </a:solidFill>
              <a:latin typeface="Calibri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357290" y="214290"/>
            <a:ext cx="7358114" cy="928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Грицики</a:t>
            </a:r>
            <a:r>
              <a:rPr kumimoji="0" lang="uk-UA" sz="4800" b="1" i="1" u="none" strike="noStrike" kern="1200" cap="none" spc="0" normalizeH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 </a:t>
            </a:r>
            <a:r>
              <a:rPr kumimoji="0" lang="uk-UA" sz="4800" b="1" i="1" u="none" strike="noStrike" kern="1200" cap="none" spc="0" normalizeH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“пастухова</a:t>
            </a:r>
            <a:r>
              <a:rPr kumimoji="0" lang="uk-UA" sz="4800" b="1" i="1" u="none" strike="noStrike" kern="1200" cap="none" spc="0" normalizeH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uk-UA" sz="4800" b="1" i="1" u="none" strike="noStrike" kern="1200" cap="none" spc="0" normalizeH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сумка”</a:t>
            </a:r>
            <a:endParaRPr kumimoji="0" lang="ru-RU" sz="4800" b="1" i="1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оловина рамки 5"/>
          <p:cNvSpPr/>
          <p:nvPr/>
        </p:nvSpPr>
        <p:spPr>
          <a:xfrm>
            <a:off x="357158" y="214290"/>
            <a:ext cx="1071570" cy="1428760"/>
          </a:xfrm>
          <a:prstGeom prst="halfFram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pic>
        <p:nvPicPr>
          <p:cNvPr id="7" name="Рисунок 6" descr="publication_9521_7592.jpg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-32000"/>
          </a:blip>
          <a:stretch>
            <a:fillRect/>
          </a:stretch>
        </p:blipFill>
        <p:spPr>
          <a:xfrm>
            <a:off x="571472" y="1928802"/>
            <a:ext cx="2286016" cy="426311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accent3">
                <a:lumMod val="40000"/>
                <a:lumOff val="60000"/>
              </a:schemeClr>
            </a:extrusionClr>
          </a:sp3d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1643050"/>
            <a:ext cx="5143536" cy="4857784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006600"/>
                </a:solidFill>
              </a:rPr>
              <a:t>Стебло - прямостояче, просте або розгалужене, висотою 20-40 см.</a:t>
            </a:r>
          </a:p>
          <a:p>
            <a:r>
              <a:rPr lang="uk-UA" sz="2800" dirty="0" smtClean="0">
                <a:solidFill>
                  <a:srgbClr val="006600"/>
                </a:solidFill>
              </a:rPr>
              <a:t>Тіньовитривала рослина, що росте як бур'ян на лісокультурних площах, лісових розсадниках, поблизу доріг, жител. </a:t>
            </a:r>
          </a:p>
          <a:p>
            <a:r>
              <a:rPr lang="uk-UA" sz="2800" dirty="0" smtClean="0">
                <a:solidFill>
                  <a:srgbClr val="006600"/>
                </a:solidFill>
              </a:rPr>
              <a:t>Корінь - стрижневий, розгалужений, білуватий.</a:t>
            </a:r>
            <a:endParaRPr lang="uk-UA" sz="2800" dirty="0">
              <a:solidFill>
                <a:srgbClr val="006600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>
            <a:off x="357158" y="214290"/>
            <a:ext cx="1071570" cy="1428760"/>
          </a:xfrm>
          <a:prstGeom prst="halfFram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428728" y="214290"/>
            <a:ext cx="7286676" cy="928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800" b="1" i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Стебло</a:t>
            </a:r>
            <a:r>
              <a:rPr kumimoji="0" lang="uk-UA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грициків</a:t>
            </a:r>
            <a:endParaRPr kumimoji="0" lang="ru-RU" sz="4800" b="1" i="1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Рисунок 8" descr="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2143116"/>
            <a:ext cx="2524129" cy="3634746"/>
          </a:xfrm>
          <a:prstGeom prst="rect">
            <a:avLst/>
          </a:prstGeom>
        </p:spPr>
      </p:pic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286676" cy="928710"/>
          </a:xfrm>
        </p:spPr>
        <p:txBody>
          <a:bodyPr>
            <a:normAutofit/>
          </a:bodyPr>
          <a:lstStyle/>
          <a:p>
            <a:r>
              <a:rPr lang="uk-UA" sz="4800" b="1" i="1" dirty="0" smtClean="0">
                <a:solidFill>
                  <a:srgbClr val="006600"/>
                </a:solidFill>
              </a:rPr>
              <a:t>Листки грициків</a:t>
            </a:r>
            <a:endParaRPr lang="ru-RU" sz="4800" b="1" i="1" dirty="0">
              <a:solidFill>
                <a:srgbClr val="006600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>
            <a:off x="357158" y="214290"/>
            <a:ext cx="1071570" cy="1428760"/>
          </a:xfrm>
          <a:prstGeom prst="halfFram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006600"/>
                </a:solidFill>
              </a:rPr>
              <a:t>Листки </a:t>
            </a:r>
            <a:r>
              <a:rPr lang="uk-UA" sz="2800" dirty="0" smtClean="0">
                <a:solidFill>
                  <a:srgbClr val="006600"/>
                </a:solidFill>
              </a:rPr>
              <a:t>– чергові: </a:t>
            </a:r>
          </a:p>
          <a:p>
            <a:pPr>
              <a:buFontTx/>
              <a:buChar char="-"/>
            </a:pPr>
            <a:r>
              <a:rPr lang="uk-UA" sz="2800" dirty="0" smtClean="0">
                <a:solidFill>
                  <a:srgbClr val="006600"/>
                </a:solidFill>
              </a:rPr>
              <a:t>нижні черешкові, зібрані в прикореневу розетку;</a:t>
            </a:r>
          </a:p>
          <a:p>
            <a:pPr>
              <a:buFontTx/>
              <a:buChar char="-"/>
            </a:pPr>
            <a:r>
              <a:rPr lang="uk-UA" sz="2800" dirty="0" smtClean="0">
                <a:solidFill>
                  <a:srgbClr val="006600"/>
                </a:solidFill>
              </a:rPr>
              <a:t>стеблові - </a:t>
            </a:r>
            <a:r>
              <a:rPr lang="uk-UA" sz="2800" dirty="0" err="1" smtClean="0">
                <a:solidFill>
                  <a:srgbClr val="006600"/>
                </a:solidFill>
              </a:rPr>
              <a:t>стеблообгортаючі</a:t>
            </a:r>
            <a:r>
              <a:rPr lang="uk-UA" sz="2800" dirty="0" smtClean="0">
                <a:solidFill>
                  <a:srgbClr val="006600"/>
                </a:solidFill>
              </a:rPr>
              <a:t>, вкриті волосками. </a:t>
            </a:r>
          </a:p>
          <a:p>
            <a:r>
              <a:rPr lang="uk-UA" sz="2800" b="1" dirty="0" smtClean="0">
                <a:solidFill>
                  <a:srgbClr val="006600"/>
                </a:solidFill>
              </a:rPr>
              <a:t>Розеткові листки </a:t>
            </a:r>
            <a:r>
              <a:rPr lang="uk-UA" sz="2800" dirty="0" smtClean="0">
                <a:solidFill>
                  <a:srgbClr val="006600"/>
                </a:solidFill>
              </a:rPr>
              <a:t>довгі (до 12 см), </a:t>
            </a:r>
            <a:r>
              <a:rPr lang="uk-UA" sz="2800" dirty="0" err="1" smtClean="0">
                <a:solidFill>
                  <a:srgbClr val="006600"/>
                </a:solidFill>
              </a:rPr>
              <a:t>перистороздільні</a:t>
            </a:r>
            <a:r>
              <a:rPr lang="uk-UA" sz="2800" dirty="0" smtClean="0">
                <a:solidFill>
                  <a:srgbClr val="006600"/>
                </a:solidFill>
              </a:rPr>
              <a:t>, з трикутними                 загостреними часточками. </a:t>
            </a:r>
          </a:p>
          <a:p>
            <a:r>
              <a:rPr lang="uk-UA" sz="2800" b="1" dirty="0" smtClean="0">
                <a:solidFill>
                  <a:srgbClr val="006600"/>
                </a:solidFill>
              </a:rPr>
              <a:t>Стеблові листки </a:t>
            </a:r>
            <a:r>
              <a:rPr lang="uk-UA" sz="2800" dirty="0" smtClean="0">
                <a:solidFill>
                  <a:srgbClr val="006600"/>
                </a:solidFill>
              </a:rPr>
              <a:t>дрібніші, нечисленні, стеблообгортні. Вони цілісні, сидячі, а при основі стрілоподібні або ланцетні. </a:t>
            </a:r>
          </a:p>
        </p:txBody>
      </p:sp>
      <p:pic>
        <p:nvPicPr>
          <p:cNvPr id="8" name="Рисунок 7" descr="120px-Capsella_bursapastori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35" y="3286124"/>
            <a:ext cx="1809763" cy="1357322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овина рамки 5"/>
          <p:cNvSpPr/>
          <p:nvPr/>
        </p:nvSpPr>
        <p:spPr>
          <a:xfrm>
            <a:off x="357158" y="214290"/>
            <a:ext cx="1071570" cy="1428760"/>
          </a:xfrm>
          <a:prstGeom prst="halfFram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428728" y="214290"/>
            <a:ext cx="7286676" cy="928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800" b="1" i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Квітка</a:t>
            </a:r>
            <a:r>
              <a:rPr kumimoji="0" lang="uk-UA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грициків</a:t>
            </a:r>
            <a:endParaRPr kumimoji="0" lang="ru-RU" sz="4800" b="1" i="1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571868" y="1500174"/>
            <a:ext cx="5286412" cy="514353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006600"/>
                </a:solidFill>
              </a:rPr>
              <a:t>Квітки </a:t>
            </a:r>
            <a:r>
              <a:rPr lang="uk-UA" sz="2800" dirty="0" smtClean="0">
                <a:solidFill>
                  <a:srgbClr val="006600"/>
                </a:solidFill>
              </a:rPr>
              <a:t>дрібні, правильні. Чашолистків і пелюсток по чотири. Пелюстки 2-3 мм завдовжки, білі, майже вдвоє більші за чашолистки. </a:t>
            </a:r>
          </a:p>
          <a:p>
            <a:r>
              <a:rPr lang="uk-UA" sz="2800" dirty="0" smtClean="0">
                <a:solidFill>
                  <a:srgbClr val="006600"/>
                </a:solidFill>
              </a:rPr>
              <a:t>Тичинок шість, з них 2 короткі, а 4 довгі.     </a:t>
            </a:r>
          </a:p>
          <a:p>
            <a:r>
              <a:rPr lang="uk-UA" sz="2800" dirty="0" smtClean="0">
                <a:solidFill>
                  <a:srgbClr val="006600"/>
                </a:solidFill>
              </a:rPr>
              <a:t>Маточка одна, з верхньою зав'яззю, одним стовпчиком і головчастою приймочкою.</a:t>
            </a:r>
          </a:p>
        </p:txBody>
      </p:sp>
      <p:pic>
        <p:nvPicPr>
          <p:cNvPr id="10" name="Содержимое 3" descr="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929066"/>
            <a:ext cx="3000396" cy="2005179"/>
          </a:xfrm>
          <a:prstGeom prst="rect">
            <a:avLst/>
          </a:prstGeom>
        </p:spPr>
      </p:pic>
      <p:pic>
        <p:nvPicPr>
          <p:cNvPr id="11" name="Рисунок 10" descr="Capsella_bursa-pastoris.jpe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806886">
            <a:off x="1058904" y="1543440"/>
            <a:ext cx="1857388" cy="1979184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1714488"/>
            <a:ext cx="4357718" cy="1714512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solidFill>
                  <a:srgbClr val="006600"/>
                </a:solidFill>
              </a:rPr>
              <a:t>Квітки</a:t>
            </a:r>
            <a:r>
              <a:rPr lang="ru-RU" sz="2800" dirty="0" smtClean="0">
                <a:solidFill>
                  <a:srgbClr val="006600"/>
                </a:solidFill>
              </a:rPr>
              <a:t> </a:t>
            </a:r>
            <a:r>
              <a:rPr lang="ru-RU" sz="2800" dirty="0" err="1" smtClean="0">
                <a:solidFill>
                  <a:srgbClr val="006600"/>
                </a:solidFill>
              </a:rPr>
              <a:t>зібрані</a:t>
            </a:r>
            <a:r>
              <a:rPr lang="ru-RU" sz="2800" dirty="0" smtClean="0">
                <a:solidFill>
                  <a:srgbClr val="006600"/>
                </a:solidFill>
              </a:rPr>
              <a:t> </a:t>
            </a:r>
            <a:r>
              <a:rPr lang="ru-RU" sz="2800" dirty="0" err="1" smtClean="0">
                <a:solidFill>
                  <a:srgbClr val="006600"/>
                </a:solidFill>
              </a:rPr>
              <a:t>спочатку</a:t>
            </a:r>
            <a:r>
              <a:rPr lang="ru-RU" sz="2800" dirty="0" smtClean="0">
                <a:solidFill>
                  <a:srgbClr val="006600"/>
                </a:solidFill>
              </a:rPr>
              <a:t> в </a:t>
            </a:r>
            <a:r>
              <a:rPr lang="ru-RU" sz="2800" dirty="0" err="1" smtClean="0">
                <a:solidFill>
                  <a:srgbClr val="006600"/>
                </a:solidFill>
              </a:rPr>
              <a:t>суцвіття</a:t>
            </a:r>
            <a:r>
              <a:rPr lang="ru-RU" sz="2800" dirty="0" smtClean="0">
                <a:solidFill>
                  <a:srgbClr val="006600"/>
                </a:solidFill>
              </a:rPr>
              <a:t> щиток, а </a:t>
            </a:r>
            <a:r>
              <a:rPr lang="ru-RU" sz="2800" dirty="0" err="1" smtClean="0">
                <a:solidFill>
                  <a:srgbClr val="006600"/>
                </a:solidFill>
              </a:rPr>
              <a:t>пізніше</a:t>
            </a:r>
            <a:r>
              <a:rPr lang="ru-RU" sz="2800" dirty="0" smtClean="0">
                <a:solidFill>
                  <a:srgbClr val="006600"/>
                </a:solidFill>
              </a:rPr>
              <a:t> - в </a:t>
            </a:r>
            <a:r>
              <a:rPr lang="ru-RU" sz="2800" dirty="0" err="1" smtClean="0">
                <a:solidFill>
                  <a:srgbClr val="006600"/>
                </a:solidFill>
              </a:rPr>
              <a:t>довгу</a:t>
            </a:r>
            <a:r>
              <a:rPr lang="ru-RU" sz="2800" dirty="0" smtClean="0">
                <a:solidFill>
                  <a:srgbClr val="006600"/>
                </a:solidFill>
              </a:rPr>
              <a:t> </a:t>
            </a:r>
            <a:r>
              <a:rPr lang="ru-RU" sz="2800" dirty="0" err="1" smtClean="0">
                <a:solidFill>
                  <a:srgbClr val="006600"/>
                </a:solidFill>
              </a:rPr>
              <a:t>китицю</a:t>
            </a:r>
            <a:r>
              <a:rPr lang="ru-RU" sz="2800" dirty="0" smtClean="0">
                <a:solidFill>
                  <a:srgbClr val="006600"/>
                </a:solidFill>
              </a:rPr>
              <a:t>. </a:t>
            </a:r>
            <a:endParaRPr lang="ru-RU" sz="2800" dirty="0">
              <a:solidFill>
                <a:srgbClr val="006600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>
            <a:off x="357158" y="214290"/>
            <a:ext cx="1071570" cy="1428760"/>
          </a:xfrm>
          <a:prstGeom prst="halfFram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428728" y="214290"/>
            <a:ext cx="7286676" cy="928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800" b="1" i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Суцвіття</a:t>
            </a:r>
            <a:r>
              <a:rPr kumimoji="0" lang="uk-UA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грициків</a:t>
            </a:r>
            <a:endParaRPr kumimoji="0" lang="ru-RU" sz="4800" b="1" i="1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2071678"/>
            <a:ext cx="2403065" cy="3500462"/>
          </a:xfrm>
          <a:prstGeom prst="rect">
            <a:avLst/>
          </a:prstGeom>
        </p:spPr>
      </p:pic>
      <p:pic>
        <p:nvPicPr>
          <p:cNvPr id="9" name="Рисунок 8" descr="74196987_1259869_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509721">
            <a:off x="4598179" y="3544706"/>
            <a:ext cx="2500317" cy="2400304"/>
          </a:xfrm>
          <a:prstGeom prst="rect">
            <a:avLst/>
          </a:prstGeom>
        </p:spPr>
      </p:pic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1643050"/>
            <a:ext cx="4786346" cy="4357718"/>
          </a:xfrm>
        </p:spPr>
        <p:txBody>
          <a:bodyPr>
            <a:noAutofit/>
          </a:bodyPr>
          <a:lstStyle/>
          <a:p>
            <a:r>
              <a:rPr lang="ru-RU" sz="2800" b="1" dirty="0" err="1" smtClean="0">
                <a:solidFill>
                  <a:srgbClr val="006600"/>
                </a:solidFill>
              </a:rPr>
              <a:t>Плід</a:t>
            </a:r>
            <a:r>
              <a:rPr lang="ru-RU" sz="2800" dirty="0" smtClean="0">
                <a:solidFill>
                  <a:srgbClr val="006600"/>
                </a:solidFill>
              </a:rPr>
              <a:t> - </a:t>
            </a:r>
            <a:r>
              <a:rPr lang="ru-RU" sz="2800" dirty="0" err="1" smtClean="0">
                <a:solidFill>
                  <a:srgbClr val="006600"/>
                </a:solidFill>
              </a:rPr>
              <a:t>стиснутий</a:t>
            </a:r>
            <a:r>
              <a:rPr lang="ru-RU" sz="2800" dirty="0" smtClean="0">
                <a:solidFill>
                  <a:srgbClr val="006600"/>
                </a:solidFill>
              </a:rPr>
              <a:t> </a:t>
            </a:r>
            <a:r>
              <a:rPr lang="ru-RU" sz="2800" dirty="0" err="1" smtClean="0">
                <a:solidFill>
                  <a:srgbClr val="006600"/>
                </a:solidFill>
              </a:rPr>
              <a:t>з</a:t>
            </a:r>
            <a:r>
              <a:rPr lang="ru-RU" sz="2800" dirty="0" smtClean="0">
                <a:solidFill>
                  <a:srgbClr val="006600"/>
                </a:solidFill>
              </a:rPr>
              <a:t> </a:t>
            </a:r>
            <a:r>
              <a:rPr lang="ru-RU" sz="2800" dirty="0" err="1" smtClean="0">
                <a:solidFill>
                  <a:srgbClr val="006600"/>
                </a:solidFill>
              </a:rPr>
              <a:t>боків</a:t>
            </a:r>
            <a:r>
              <a:rPr lang="ru-RU" sz="2800" dirty="0" smtClean="0">
                <a:solidFill>
                  <a:srgbClr val="006600"/>
                </a:solidFill>
              </a:rPr>
              <a:t> </a:t>
            </a:r>
            <a:r>
              <a:rPr lang="ru-RU" sz="2800" dirty="0" err="1" smtClean="0">
                <a:solidFill>
                  <a:srgbClr val="006600"/>
                </a:solidFill>
              </a:rPr>
              <a:t>трикутно</a:t>
            </a:r>
            <a:r>
              <a:rPr lang="ru-RU" sz="2800" dirty="0" smtClean="0">
                <a:solidFill>
                  <a:srgbClr val="006600"/>
                </a:solidFill>
              </a:rPr>
              <a:t> </a:t>
            </a:r>
            <a:r>
              <a:rPr lang="ru-RU" sz="2800" dirty="0" err="1" smtClean="0">
                <a:solidFill>
                  <a:srgbClr val="006600"/>
                </a:solidFill>
              </a:rPr>
              <a:t>обернено</a:t>
            </a:r>
            <a:r>
              <a:rPr lang="ru-RU" sz="2800" dirty="0" smtClean="0">
                <a:solidFill>
                  <a:srgbClr val="006600"/>
                </a:solidFill>
              </a:rPr>
              <a:t> -</a:t>
            </a:r>
            <a:r>
              <a:rPr lang="ru-RU" sz="2800" dirty="0" err="1" smtClean="0">
                <a:solidFill>
                  <a:srgbClr val="006600"/>
                </a:solidFill>
              </a:rPr>
              <a:t>серцеподібний</a:t>
            </a:r>
            <a:r>
              <a:rPr lang="ru-RU" sz="2800" dirty="0" smtClean="0">
                <a:solidFill>
                  <a:srgbClr val="006600"/>
                </a:solidFill>
              </a:rPr>
              <a:t> </a:t>
            </a:r>
            <a:r>
              <a:rPr lang="ru-RU" sz="2800" dirty="0" err="1" smtClean="0">
                <a:solidFill>
                  <a:srgbClr val="006600"/>
                </a:solidFill>
              </a:rPr>
              <a:t>стручечок</a:t>
            </a:r>
            <a:r>
              <a:rPr lang="ru-RU" sz="2800" dirty="0" smtClean="0">
                <a:solidFill>
                  <a:srgbClr val="006600"/>
                </a:solidFill>
              </a:rPr>
              <a:t> </a:t>
            </a:r>
            <a:r>
              <a:rPr lang="ru-RU" sz="2800" dirty="0" err="1" smtClean="0">
                <a:solidFill>
                  <a:srgbClr val="006600"/>
                </a:solidFill>
              </a:rPr>
              <a:t>з</a:t>
            </a:r>
            <a:r>
              <a:rPr lang="ru-RU" sz="2800" dirty="0" smtClean="0">
                <a:solidFill>
                  <a:srgbClr val="006600"/>
                </a:solidFill>
              </a:rPr>
              <a:t> </a:t>
            </a:r>
            <a:r>
              <a:rPr lang="ru-RU" sz="2800" dirty="0" err="1" smtClean="0">
                <a:solidFill>
                  <a:srgbClr val="006600"/>
                </a:solidFill>
              </a:rPr>
              <a:t>сітчастожилкуватими</a:t>
            </a:r>
            <a:r>
              <a:rPr lang="ru-RU" sz="2800" dirty="0" smtClean="0">
                <a:solidFill>
                  <a:srgbClr val="006600"/>
                </a:solidFill>
              </a:rPr>
              <a:t> </a:t>
            </a:r>
            <a:r>
              <a:rPr lang="ru-RU" sz="2800" dirty="0" err="1" smtClean="0">
                <a:solidFill>
                  <a:srgbClr val="006600"/>
                </a:solidFill>
              </a:rPr>
              <a:t>човниковидними</a:t>
            </a:r>
            <a:r>
              <a:rPr lang="ru-RU" sz="2800" dirty="0" smtClean="0">
                <a:solidFill>
                  <a:srgbClr val="006600"/>
                </a:solidFill>
              </a:rPr>
              <a:t> </a:t>
            </a:r>
            <a:r>
              <a:rPr lang="ru-RU" sz="2800" dirty="0" err="1" smtClean="0">
                <a:solidFill>
                  <a:srgbClr val="006600"/>
                </a:solidFill>
              </a:rPr>
              <a:t>стулками</a:t>
            </a:r>
            <a:r>
              <a:rPr lang="ru-RU" sz="2800" dirty="0" smtClean="0">
                <a:solidFill>
                  <a:srgbClr val="006600"/>
                </a:solidFill>
              </a:rPr>
              <a:t>.</a:t>
            </a:r>
          </a:p>
          <a:p>
            <a:r>
              <a:rPr lang="ru-RU" sz="2800" dirty="0" err="1" smtClean="0">
                <a:solidFill>
                  <a:srgbClr val="006600"/>
                </a:solidFill>
              </a:rPr>
              <a:t>Довжина</a:t>
            </a:r>
            <a:r>
              <a:rPr lang="ru-RU" sz="2800" dirty="0" smtClean="0">
                <a:solidFill>
                  <a:srgbClr val="006600"/>
                </a:solidFill>
              </a:rPr>
              <a:t> плоду 3-5-8 мм. </a:t>
            </a:r>
            <a:endParaRPr lang="ru-RU" sz="2800" dirty="0">
              <a:solidFill>
                <a:srgbClr val="006600"/>
              </a:solidFill>
            </a:endParaRPr>
          </a:p>
        </p:txBody>
      </p:sp>
      <p:sp>
        <p:nvSpPr>
          <p:cNvPr id="4" name="Половина рамки 3"/>
          <p:cNvSpPr/>
          <p:nvPr/>
        </p:nvSpPr>
        <p:spPr>
          <a:xfrm>
            <a:off x="357158" y="214290"/>
            <a:ext cx="1071570" cy="1428760"/>
          </a:xfrm>
          <a:prstGeom prst="halfFram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28728" y="214290"/>
            <a:ext cx="7286676" cy="928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Плід грициків</a:t>
            </a:r>
            <a:endParaRPr kumimoji="0" lang="ru-RU" sz="4800" b="1" i="1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 descr="shepherd-ba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1785926"/>
            <a:ext cx="2714644" cy="2714644"/>
          </a:xfrm>
          <a:prstGeom prst="rect">
            <a:avLst/>
          </a:prstGeom>
        </p:spPr>
      </p:pic>
      <p:pic>
        <p:nvPicPr>
          <p:cNvPr id="8" name="Рисунок 7" descr="Capsella_bursa_pastoris_1_beentre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257764">
            <a:off x="3009565" y="4305595"/>
            <a:ext cx="1858024" cy="1833250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0430" y="1571612"/>
            <a:ext cx="5186370" cy="485778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6600"/>
                </a:solidFill>
              </a:rPr>
              <a:t>Форма </a:t>
            </a:r>
            <a:r>
              <a:rPr lang="ru-RU" sz="2800" dirty="0" err="1" smtClean="0">
                <a:solidFill>
                  <a:srgbClr val="006600"/>
                </a:solidFill>
              </a:rPr>
              <a:t>насіння</a:t>
            </a:r>
            <a:r>
              <a:rPr lang="ru-RU" sz="2800" dirty="0" smtClean="0">
                <a:solidFill>
                  <a:srgbClr val="006600"/>
                </a:solidFill>
              </a:rPr>
              <a:t> овально -</a:t>
            </a:r>
            <a:r>
              <a:rPr lang="ru-RU" sz="2800" dirty="0" err="1" smtClean="0">
                <a:solidFill>
                  <a:srgbClr val="006600"/>
                </a:solidFill>
              </a:rPr>
              <a:t>складчаста</a:t>
            </a:r>
            <a:r>
              <a:rPr lang="ru-RU" sz="2800" dirty="0" smtClean="0">
                <a:solidFill>
                  <a:srgbClr val="006600"/>
                </a:solidFill>
              </a:rPr>
              <a:t>, </a:t>
            </a:r>
            <a:r>
              <a:rPr lang="ru-RU" sz="2800" dirty="0" err="1" smtClean="0">
                <a:solidFill>
                  <a:srgbClr val="006600"/>
                </a:solidFill>
              </a:rPr>
              <a:t>з</a:t>
            </a:r>
            <a:r>
              <a:rPr lang="ru-RU" sz="2800" dirty="0" smtClean="0">
                <a:solidFill>
                  <a:srgbClr val="006600"/>
                </a:solidFill>
              </a:rPr>
              <a:t> невеликою </a:t>
            </a:r>
            <a:r>
              <a:rPr lang="ru-RU" sz="2800" dirty="0" err="1" smtClean="0">
                <a:solidFill>
                  <a:srgbClr val="006600"/>
                </a:solidFill>
              </a:rPr>
              <a:t>виїмкою</a:t>
            </a:r>
            <a:r>
              <a:rPr lang="ru-RU" sz="2800" dirty="0" smtClean="0">
                <a:solidFill>
                  <a:srgbClr val="006600"/>
                </a:solidFill>
              </a:rPr>
              <a:t> в </a:t>
            </a:r>
            <a:r>
              <a:rPr lang="ru-RU" sz="2800" dirty="0" err="1" smtClean="0">
                <a:solidFill>
                  <a:srgbClr val="006600"/>
                </a:solidFill>
              </a:rPr>
              <a:t>основі</a:t>
            </a:r>
            <a:r>
              <a:rPr lang="ru-RU" sz="2800" dirty="0" smtClean="0">
                <a:solidFill>
                  <a:srgbClr val="006600"/>
                </a:solidFill>
              </a:rPr>
              <a:t>. </a:t>
            </a:r>
          </a:p>
          <a:p>
            <a:r>
              <a:rPr lang="ru-RU" sz="2800" dirty="0" err="1" smtClean="0">
                <a:solidFill>
                  <a:srgbClr val="006600"/>
                </a:solidFill>
              </a:rPr>
              <a:t>Колір</a:t>
            </a:r>
            <a:r>
              <a:rPr lang="ru-RU" sz="2800" dirty="0" smtClean="0">
                <a:solidFill>
                  <a:srgbClr val="006600"/>
                </a:solidFill>
              </a:rPr>
              <a:t> </a:t>
            </a:r>
            <a:r>
              <a:rPr lang="ru-RU" sz="2800" dirty="0" err="1" smtClean="0">
                <a:solidFill>
                  <a:srgbClr val="006600"/>
                </a:solidFill>
              </a:rPr>
              <a:t>насіння</a:t>
            </a:r>
            <a:r>
              <a:rPr lang="ru-RU" sz="2800" dirty="0" smtClean="0">
                <a:solidFill>
                  <a:srgbClr val="006600"/>
                </a:solidFill>
              </a:rPr>
              <a:t> – </a:t>
            </a:r>
            <a:r>
              <a:rPr lang="ru-RU" sz="2800" dirty="0" err="1" smtClean="0">
                <a:solidFill>
                  <a:srgbClr val="006600"/>
                </a:solidFill>
              </a:rPr>
              <a:t>світло</a:t>
            </a:r>
            <a:r>
              <a:rPr lang="ru-RU" sz="2800" dirty="0" smtClean="0">
                <a:solidFill>
                  <a:srgbClr val="006600"/>
                </a:solidFill>
              </a:rPr>
              <a:t> - </a:t>
            </a:r>
            <a:r>
              <a:rPr lang="ru-RU" sz="2800" dirty="0" err="1" smtClean="0">
                <a:solidFill>
                  <a:srgbClr val="006600"/>
                </a:solidFill>
              </a:rPr>
              <a:t>або</a:t>
            </a:r>
            <a:r>
              <a:rPr lang="ru-RU" sz="2800" dirty="0" smtClean="0">
                <a:solidFill>
                  <a:srgbClr val="006600"/>
                </a:solidFill>
              </a:rPr>
              <a:t> </a:t>
            </a:r>
            <a:r>
              <a:rPr lang="ru-RU" sz="2800" dirty="0" err="1" smtClean="0">
                <a:solidFill>
                  <a:srgbClr val="006600"/>
                </a:solidFill>
              </a:rPr>
              <a:t>темно-жовтий</a:t>
            </a:r>
            <a:r>
              <a:rPr lang="ru-RU" sz="2800" dirty="0" smtClean="0">
                <a:solidFill>
                  <a:srgbClr val="006600"/>
                </a:solidFill>
              </a:rPr>
              <a:t>. </a:t>
            </a:r>
          </a:p>
          <a:p>
            <a:r>
              <a:rPr lang="ru-RU" sz="2800" dirty="0" err="1" smtClean="0">
                <a:solidFill>
                  <a:srgbClr val="006600"/>
                </a:solidFill>
              </a:rPr>
              <a:t>Розмір</a:t>
            </a:r>
            <a:r>
              <a:rPr lang="ru-RU" sz="2800" dirty="0" smtClean="0">
                <a:solidFill>
                  <a:srgbClr val="006600"/>
                </a:solidFill>
              </a:rPr>
              <a:t> </a:t>
            </a:r>
            <a:r>
              <a:rPr lang="ru-RU" sz="2800" dirty="0" err="1" smtClean="0">
                <a:solidFill>
                  <a:srgbClr val="006600"/>
                </a:solidFill>
              </a:rPr>
              <a:t>насіння</a:t>
            </a:r>
            <a:r>
              <a:rPr lang="ru-RU" sz="2800" dirty="0" smtClean="0">
                <a:solidFill>
                  <a:srgbClr val="006600"/>
                </a:solidFill>
              </a:rPr>
              <a:t>: </a:t>
            </a:r>
          </a:p>
          <a:p>
            <a:pPr>
              <a:buFontTx/>
              <a:buChar char="-"/>
            </a:pPr>
            <a:r>
              <a:rPr lang="ru-RU" sz="2800" dirty="0" err="1" smtClean="0">
                <a:solidFill>
                  <a:srgbClr val="006600"/>
                </a:solidFill>
              </a:rPr>
              <a:t>довжина</a:t>
            </a:r>
            <a:r>
              <a:rPr lang="ru-RU" sz="2800" dirty="0" smtClean="0">
                <a:solidFill>
                  <a:srgbClr val="006600"/>
                </a:solidFill>
              </a:rPr>
              <a:t> 0,75-1 мм;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006600"/>
                </a:solidFill>
              </a:rPr>
              <a:t>ширина 0,5 мм; </a:t>
            </a:r>
          </a:p>
          <a:p>
            <a:pPr>
              <a:buFontTx/>
              <a:buChar char="-"/>
            </a:pPr>
            <a:r>
              <a:rPr lang="ru-RU" sz="2800" dirty="0" err="1" smtClean="0">
                <a:solidFill>
                  <a:srgbClr val="006600"/>
                </a:solidFill>
              </a:rPr>
              <a:t>товщина</a:t>
            </a:r>
            <a:r>
              <a:rPr lang="ru-RU" sz="2800" dirty="0" smtClean="0">
                <a:solidFill>
                  <a:srgbClr val="006600"/>
                </a:solidFill>
              </a:rPr>
              <a:t> - 0,25 мм. </a:t>
            </a:r>
          </a:p>
          <a:p>
            <a:r>
              <a:rPr lang="ru-RU" sz="2800" dirty="0" err="1" smtClean="0">
                <a:solidFill>
                  <a:srgbClr val="006600"/>
                </a:solidFill>
              </a:rPr>
              <a:t>Маса</a:t>
            </a:r>
            <a:r>
              <a:rPr lang="ru-RU" sz="2800" dirty="0" smtClean="0">
                <a:solidFill>
                  <a:srgbClr val="006600"/>
                </a:solidFill>
              </a:rPr>
              <a:t> 1000 </a:t>
            </a:r>
            <a:r>
              <a:rPr lang="ru-RU" sz="2800" dirty="0" err="1" smtClean="0">
                <a:solidFill>
                  <a:srgbClr val="006600"/>
                </a:solidFill>
              </a:rPr>
              <a:t>насінин</a:t>
            </a:r>
            <a:r>
              <a:rPr lang="ru-RU" sz="2800" dirty="0" smtClean="0">
                <a:solidFill>
                  <a:srgbClr val="006600"/>
                </a:solidFill>
              </a:rPr>
              <a:t> - 0,1 - 0,2 г.</a:t>
            </a:r>
            <a:endParaRPr lang="ru-RU" sz="2800" dirty="0">
              <a:solidFill>
                <a:srgbClr val="006600"/>
              </a:solidFill>
            </a:endParaRPr>
          </a:p>
        </p:txBody>
      </p:sp>
      <p:sp>
        <p:nvSpPr>
          <p:cNvPr id="4" name="Половина рамки 3"/>
          <p:cNvSpPr/>
          <p:nvPr/>
        </p:nvSpPr>
        <p:spPr>
          <a:xfrm>
            <a:off x="357158" y="214290"/>
            <a:ext cx="1071570" cy="1428760"/>
          </a:xfrm>
          <a:prstGeom prst="halfFram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28728" y="214290"/>
            <a:ext cx="7286676" cy="928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800" b="1" i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Насіння</a:t>
            </a:r>
            <a:r>
              <a:rPr kumimoji="0" lang="uk-UA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грициків</a:t>
            </a:r>
            <a:endParaRPr kumimoji="0" lang="ru-RU" sz="4800" b="1" i="1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Рисунок 7" descr="pastushya_sumk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951750"/>
            <a:ext cx="2928958" cy="4147253"/>
          </a:xfrm>
          <a:prstGeom prst="rect">
            <a:avLst/>
          </a:prstGeom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1600200"/>
            <a:ext cx="5143536" cy="490063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006600"/>
                </a:solidFill>
              </a:rPr>
              <a:t>Сходить </a:t>
            </a:r>
            <a:r>
              <a:rPr lang="ru-RU" dirty="0" err="1" smtClean="0">
                <a:solidFill>
                  <a:srgbClr val="006600"/>
                </a:solidFill>
              </a:rPr>
              <a:t>рослина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наступною</a:t>
            </a:r>
            <a:r>
              <a:rPr lang="ru-RU" dirty="0" smtClean="0">
                <a:solidFill>
                  <a:srgbClr val="006600"/>
                </a:solidFill>
              </a:rPr>
              <a:t> весною: в </a:t>
            </a:r>
            <a:r>
              <a:rPr lang="ru-RU" dirty="0" err="1" smtClean="0">
                <a:solidFill>
                  <a:srgbClr val="006600"/>
                </a:solidFill>
              </a:rPr>
              <a:t>березні</a:t>
            </a:r>
            <a:r>
              <a:rPr lang="ru-RU" dirty="0" smtClean="0">
                <a:solidFill>
                  <a:srgbClr val="006600"/>
                </a:solidFill>
              </a:rPr>
              <a:t> - </a:t>
            </a:r>
            <a:r>
              <a:rPr lang="ru-RU" dirty="0" err="1" smtClean="0">
                <a:solidFill>
                  <a:srgbClr val="006600"/>
                </a:solidFill>
              </a:rPr>
              <a:t>травні</a:t>
            </a:r>
            <a:r>
              <a:rPr lang="ru-RU" dirty="0" smtClean="0">
                <a:solidFill>
                  <a:srgbClr val="006600"/>
                </a:solidFill>
              </a:rPr>
              <a:t>, а </a:t>
            </a:r>
            <a:r>
              <a:rPr lang="ru-RU" dirty="0" err="1" smtClean="0">
                <a:solidFill>
                  <a:srgbClr val="006600"/>
                </a:solidFill>
              </a:rPr>
              <a:t>також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влітку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і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восени</a:t>
            </a:r>
            <a:r>
              <a:rPr lang="ru-RU" dirty="0" smtClean="0">
                <a:solidFill>
                  <a:srgbClr val="006600"/>
                </a:solidFill>
              </a:rPr>
              <a:t>: в </a:t>
            </a:r>
            <a:r>
              <a:rPr lang="ru-RU" dirty="0" err="1" smtClean="0">
                <a:solidFill>
                  <a:srgbClr val="006600"/>
                </a:solidFill>
              </a:rPr>
              <a:t>серпні</a:t>
            </a:r>
            <a:r>
              <a:rPr lang="ru-RU" dirty="0" smtClean="0">
                <a:solidFill>
                  <a:srgbClr val="006600"/>
                </a:solidFill>
              </a:rPr>
              <a:t> - </a:t>
            </a:r>
            <a:r>
              <a:rPr lang="ru-RU" dirty="0" err="1" smtClean="0">
                <a:solidFill>
                  <a:srgbClr val="006600"/>
                </a:solidFill>
              </a:rPr>
              <a:t>жовтні</a:t>
            </a:r>
            <a:r>
              <a:rPr lang="ru-RU" dirty="0" smtClean="0">
                <a:solidFill>
                  <a:srgbClr val="006600"/>
                </a:solidFill>
              </a:rPr>
              <a:t>. </a:t>
            </a:r>
          </a:p>
          <a:p>
            <a:r>
              <a:rPr lang="ru-RU" dirty="0" err="1" smtClean="0">
                <a:solidFill>
                  <a:srgbClr val="006600"/>
                </a:solidFill>
              </a:rPr>
              <a:t>Цвіте</a:t>
            </a:r>
            <a:r>
              <a:rPr lang="ru-RU" dirty="0" smtClean="0">
                <a:solidFill>
                  <a:srgbClr val="006600"/>
                </a:solidFill>
              </a:rPr>
              <a:t> - в </a:t>
            </a:r>
            <a:r>
              <a:rPr lang="ru-RU" dirty="0" err="1" smtClean="0">
                <a:solidFill>
                  <a:srgbClr val="006600"/>
                </a:solidFill>
              </a:rPr>
              <a:t>різні</a:t>
            </a:r>
            <a:r>
              <a:rPr lang="ru-RU" dirty="0" smtClean="0">
                <a:solidFill>
                  <a:srgbClr val="006600"/>
                </a:solidFill>
              </a:rPr>
              <a:t> строки:</a:t>
            </a:r>
          </a:p>
          <a:p>
            <a:pPr>
              <a:buNone/>
            </a:pPr>
            <a:r>
              <a:rPr lang="ru-RU" dirty="0" smtClean="0">
                <a:solidFill>
                  <a:srgbClr val="006600"/>
                </a:solidFill>
              </a:rPr>
              <a:t> - </a:t>
            </a:r>
            <a:r>
              <a:rPr lang="ru-RU" dirty="0" err="1" smtClean="0">
                <a:solidFill>
                  <a:srgbClr val="006600"/>
                </a:solidFill>
              </a:rPr>
              <a:t>зимуючі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форми</a:t>
            </a:r>
            <a:r>
              <a:rPr lang="ru-RU" dirty="0" smtClean="0">
                <a:solidFill>
                  <a:srgbClr val="006600"/>
                </a:solidFill>
              </a:rPr>
              <a:t> </a:t>
            </a:r>
            <a:r>
              <a:rPr lang="ru-RU" dirty="0" err="1" smtClean="0">
                <a:solidFill>
                  <a:srgbClr val="006600"/>
                </a:solidFill>
              </a:rPr>
              <a:t>цвітуть</a:t>
            </a:r>
            <a:r>
              <a:rPr lang="ru-RU" dirty="0" smtClean="0">
                <a:solidFill>
                  <a:srgbClr val="006600"/>
                </a:solidFill>
              </a:rPr>
              <a:t> в </a:t>
            </a:r>
            <a:r>
              <a:rPr lang="ru-RU" dirty="0" err="1" smtClean="0">
                <a:solidFill>
                  <a:srgbClr val="006600"/>
                </a:solidFill>
              </a:rPr>
              <a:t>березні-травні</a:t>
            </a:r>
            <a:r>
              <a:rPr lang="ru-RU" dirty="0" smtClean="0">
                <a:solidFill>
                  <a:srgbClr val="006600"/>
                </a:solidFill>
              </a:rPr>
              <a:t>;</a:t>
            </a:r>
          </a:p>
          <a:p>
            <a:pPr>
              <a:buNone/>
            </a:pPr>
            <a:r>
              <a:rPr lang="ru-RU" dirty="0" smtClean="0">
                <a:solidFill>
                  <a:srgbClr val="006600"/>
                </a:solidFill>
              </a:rPr>
              <a:t>-  </a:t>
            </a:r>
            <a:r>
              <a:rPr lang="ru-RU" dirty="0" err="1" smtClean="0">
                <a:solidFill>
                  <a:srgbClr val="006600"/>
                </a:solidFill>
              </a:rPr>
              <a:t>ярі</a:t>
            </a:r>
            <a:r>
              <a:rPr lang="ru-RU" dirty="0" smtClean="0">
                <a:solidFill>
                  <a:srgbClr val="006600"/>
                </a:solidFill>
              </a:rPr>
              <a:t> - в </a:t>
            </a:r>
            <a:r>
              <a:rPr lang="ru-RU" dirty="0" err="1" smtClean="0">
                <a:solidFill>
                  <a:srgbClr val="006600"/>
                </a:solidFill>
              </a:rPr>
              <a:t>червні</a:t>
            </a:r>
            <a:r>
              <a:rPr lang="ru-RU" dirty="0" smtClean="0">
                <a:solidFill>
                  <a:srgbClr val="006600"/>
                </a:solidFill>
              </a:rPr>
              <a:t> - </a:t>
            </a:r>
            <a:r>
              <a:rPr lang="ru-RU" dirty="0" err="1" smtClean="0">
                <a:solidFill>
                  <a:srgbClr val="006600"/>
                </a:solidFill>
              </a:rPr>
              <a:t>липні</a:t>
            </a:r>
            <a:r>
              <a:rPr lang="ru-RU" dirty="0" smtClean="0">
                <a:solidFill>
                  <a:srgbClr val="006600"/>
                </a:solidFill>
              </a:rPr>
              <a:t>. </a:t>
            </a:r>
          </a:p>
          <a:p>
            <a:r>
              <a:rPr lang="ru-RU" dirty="0" smtClean="0">
                <a:solidFill>
                  <a:srgbClr val="006600"/>
                </a:solidFill>
              </a:rPr>
              <a:t>Плодоносить - в </a:t>
            </a:r>
            <a:r>
              <a:rPr lang="ru-RU" dirty="0" err="1" smtClean="0">
                <a:solidFill>
                  <a:srgbClr val="006600"/>
                </a:solidFill>
              </a:rPr>
              <a:t>червні</a:t>
            </a:r>
            <a:r>
              <a:rPr lang="ru-RU" dirty="0" smtClean="0">
                <a:solidFill>
                  <a:srgbClr val="006600"/>
                </a:solidFill>
              </a:rPr>
              <a:t> -</a:t>
            </a:r>
            <a:r>
              <a:rPr lang="ru-RU" dirty="0" err="1" smtClean="0">
                <a:solidFill>
                  <a:srgbClr val="006600"/>
                </a:solidFill>
              </a:rPr>
              <a:t>вересні</a:t>
            </a:r>
            <a:r>
              <a:rPr lang="ru-RU" dirty="0" smtClean="0">
                <a:solidFill>
                  <a:srgbClr val="006600"/>
                </a:solidFill>
              </a:rPr>
              <a:t>.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4" name="Половина рамки 3"/>
          <p:cNvSpPr/>
          <p:nvPr/>
        </p:nvSpPr>
        <p:spPr>
          <a:xfrm>
            <a:off x="357158" y="214290"/>
            <a:ext cx="1071570" cy="1428760"/>
          </a:xfrm>
          <a:prstGeom prst="halfFram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28728" y="214290"/>
            <a:ext cx="7286676" cy="928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Розвиток грициків</a:t>
            </a:r>
            <a:endParaRPr kumimoji="0" lang="ru-RU" sz="4800" b="1" i="1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 descr="90px-Capsella_bursa-pastoris_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80" y="3714752"/>
            <a:ext cx="1785950" cy="2381267"/>
          </a:xfrm>
          <a:prstGeom prst="rect">
            <a:avLst/>
          </a:prstGeom>
        </p:spPr>
      </p:pic>
      <p:pic>
        <p:nvPicPr>
          <p:cNvPr id="9" name="Рисунок 8" descr="pastushya-sumka-obyknovennaya-ili-sumochnik-pastushii-0002400691-preview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7" y="1785926"/>
            <a:ext cx="1893233" cy="1785950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3001019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TS030010190</Template>
  <TotalTime>353</TotalTime>
  <Words>320</Words>
  <Application>Microsoft Office PowerPoint</Application>
  <PresentationFormat>Экран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TS030010190</vt:lpstr>
      <vt:lpstr>Грицики</vt:lpstr>
      <vt:lpstr>Слайд 2</vt:lpstr>
      <vt:lpstr>Слайд 3</vt:lpstr>
      <vt:lpstr>Листки грициків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Грицикі</dc:title>
  <dc:creator>Admin</dc:creator>
  <cp:lastModifiedBy>Павленко</cp:lastModifiedBy>
  <cp:revision>101</cp:revision>
  <dcterms:created xsi:type="dcterms:W3CDTF">2013-03-02T11:35:20Z</dcterms:created>
  <dcterms:modified xsi:type="dcterms:W3CDTF">2013-03-04T20:28:20Z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