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5" r:id="rId4"/>
    <p:sldId id="266" r:id="rId5"/>
    <p:sldId id="278" r:id="rId6"/>
    <p:sldId id="275" r:id="rId7"/>
    <p:sldId id="262" r:id="rId8"/>
    <p:sldId id="283" r:id="rId9"/>
    <p:sldId id="271" r:id="rId10"/>
    <p:sldId id="276" r:id="rId11"/>
    <p:sldId id="282" r:id="rId12"/>
    <p:sldId id="272" r:id="rId13"/>
    <p:sldId id="284" r:id="rId14"/>
    <p:sldId id="279" r:id="rId15"/>
    <p:sldId id="273" r:id="rId16"/>
    <p:sldId id="274" r:id="rId17"/>
    <p:sldId id="277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5929354" cy="182721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99"/>
                </a:solidFill>
              </a:rPr>
              <a:t>C</a:t>
            </a:r>
            <a:r>
              <a:rPr lang="uk-UA" b="1" dirty="0" smtClean="0">
                <a:solidFill>
                  <a:srgbClr val="000099"/>
                </a:solidFill>
              </a:rPr>
              <a:t>льози для зору.</a:t>
            </a:r>
            <a:br>
              <a:rPr lang="uk-UA" b="1" dirty="0" smtClean="0">
                <a:solidFill>
                  <a:srgbClr val="000099"/>
                </a:solidFill>
              </a:rPr>
            </a:br>
            <a:r>
              <a:rPr lang="uk-UA" b="1" dirty="0" smtClean="0">
                <a:solidFill>
                  <a:srgbClr val="000099"/>
                </a:solidFill>
              </a:rPr>
              <a:t>      Сльози для життя.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85776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Роботу виконали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учениц</a:t>
            </a:r>
            <a:r>
              <a:rPr lang="uk-UA" dirty="0" smtClean="0">
                <a:solidFill>
                  <a:srgbClr val="000099"/>
                </a:solidFill>
              </a:rPr>
              <a:t>і 9-Б класу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СШ №273</a:t>
            </a:r>
          </a:p>
          <a:p>
            <a:r>
              <a:rPr lang="uk-UA" b="1" dirty="0" smtClean="0">
                <a:solidFill>
                  <a:srgbClr val="000099"/>
                </a:solidFill>
              </a:rPr>
              <a:t>Хромець Аліна </a:t>
            </a:r>
            <a:r>
              <a:rPr lang="uk-UA" dirty="0" smtClean="0">
                <a:solidFill>
                  <a:srgbClr val="000099"/>
                </a:solidFill>
              </a:rPr>
              <a:t>та </a:t>
            </a:r>
            <a:r>
              <a:rPr lang="uk-UA" b="1" dirty="0" smtClean="0">
                <a:solidFill>
                  <a:srgbClr val="000099"/>
                </a:solidFill>
              </a:rPr>
              <a:t>Ястремська Анна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896409" y="4726601"/>
            <a:ext cx="461937" cy="812130"/>
          </a:xfrm>
          <a:prstGeom prst="rect">
            <a:avLst/>
          </a:prstGeom>
        </p:spPr>
      </p:pic>
      <p:pic>
        <p:nvPicPr>
          <p:cNvPr id="7" name="Рисунок 6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5786478" cy="4668839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0099"/>
                </a:solidFill>
              </a:rPr>
              <a:t>Зволоживши поверхню очного яблука, сльози відтікають до внутрішнього кута ока (до носа). Руху слізної рідини у </a:t>
            </a:r>
            <a:r>
              <a:rPr lang="uk-UA" dirty="0" smtClean="0">
                <a:solidFill>
                  <a:srgbClr val="000099"/>
                </a:solidFill>
              </a:rPr>
              <a:t>бік </a:t>
            </a:r>
            <a:r>
              <a:rPr lang="uk-UA" dirty="0">
                <a:solidFill>
                  <a:srgbClr val="000099"/>
                </a:solidFill>
              </a:rPr>
              <a:t>кута ока сприяють </a:t>
            </a:r>
            <a:r>
              <a:rPr lang="uk-UA" dirty="0" err="1">
                <a:solidFill>
                  <a:srgbClr val="000099"/>
                </a:solidFill>
              </a:rPr>
              <a:t>кліпальні</a:t>
            </a:r>
            <a:r>
              <a:rPr lang="uk-UA" dirty="0">
                <a:solidFill>
                  <a:srgbClr val="000099"/>
                </a:solidFill>
              </a:rPr>
              <a:t> рухи повік. </a:t>
            </a:r>
            <a:endParaRPr lang="uk-UA" dirty="0" smtClean="0">
              <a:solidFill>
                <a:srgbClr val="000099"/>
              </a:solidFill>
            </a:endParaRPr>
          </a:p>
          <a:p>
            <a:r>
              <a:rPr lang="uk-UA" dirty="0" smtClean="0">
                <a:solidFill>
                  <a:srgbClr val="000099"/>
                </a:solidFill>
              </a:rPr>
              <a:t>З </a:t>
            </a:r>
            <a:r>
              <a:rPr lang="uk-UA" dirty="0">
                <a:solidFill>
                  <a:srgbClr val="000099"/>
                </a:solidFill>
              </a:rPr>
              <a:t>мішка через </a:t>
            </a:r>
            <a:r>
              <a:rPr lang="uk-UA" dirty="0" err="1">
                <a:solidFill>
                  <a:srgbClr val="000099"/>
                </a:solidFill>
              </a:rPr>
              <a:t>нососльозову</a:t>
            </a:r>
            <a:r>
              <a:rPr lang="uk-UA" dirty="0">
                <a:solidFill>
                  <a:srgbClr val="000099"/>
                </a:solidFill>
              </a:rPr>
              <a:t> протоку сльози стікають у порожнину </a:t>
            </a:r>
            <a:r>
              <a:rPr lang="uk-UA" dirty="0" smtClean="0">
                <a:solidFill>
                  <a:srgbClr val="000099"/>
                </a:solidFill>
              </a:rPr>
              <a:t>носа, </a:t>
            </a:r>
            <a:r>
              <a:rPr lang="uk-UA" dirty="0">
                <a:solidFill>
                  <a:srgbClr val="000099"/>
                </a:solidFill>
              </a:rPr>
              <a:t>під нижню раковину (тому іноді можна помітити, як під час плачу сльози течуть з носа).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7" name="Рисунок 6" descr="1152349133_o6fth5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4"/>
            <a:ext cx="2643206" cy="265642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97207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При виділенні сліз відбувається змочування поверхні очного яблука. Сльози служать своєрідною змазкою очного яблука, очищаючи його від подразнюючих речовин і сторонніх предметів. 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Синдром «сухих очей» - одна з ознак їх втоми або зниження гостроти зору.</a:t>
            </a:r>
            <a:r>
              <a:rPr lang="uk-UA" dirty="0">
                <a:solidFill>
                  <a:srgbClr val="000099"/>
                </a:solidFill>
              </a:rPr>
              <a:t> </a:t>
            </a:r>
            <a:endParaRPr lang="uk-UA" dirty="0" smtClean="0">
              <a:solidFill>
                <a:srgbClr val="000099"/>
              </a:solidFill>
            </a:endParaRPr>
          </a:p>
          <a:p>
            <a:r>
              <a:rPr lang="uk-UA" dirty="0" smtClean="0">
                <a:solidFill>
                  <a:srgbClr val="000099"/>
                </a:solidFill>
              </a:rPr>
              <a:t>В </a:t>
            </a:r>
            <a:r>
              <a:rPr lang="uk-UA" dirty="0">
                <a:solidFill>
                  <a:srgbClr val="000099"/>
                </a:solidFill>
              </a:rPr>
              <a:t>сльозах міститься кисень і живильні речовини для рогової оболонки </a:t>
            </a:r>
            <a:r>
              <a:rPr lang="uk-UA" dirty="0" smtClean="0">
                <a:solidFill>
                  <a:srgbClr val="000099"/>
                </a:solidFill>
              </a:rPr>
              <a:t>ока - рогівки, </a:t>
            </a:r>
            <a:r>
              <a:rPr lang="uk-UA" dirty="0">
                <a:solidFill>
                  <a:srgbClr val="000099"/>
                </a:solidFill>
              </a:rPr>
              <a:t>яка не має власного </a:t>
            </a:r>
            <a:r>
              <a:rPr lang="uk-UA" dirty="0" smtClean="0">
                <a:solidFill>
                  <a:srgbClr val="000099"/>
                </a:solidFill>
              </a:rPr>
              <a:t>кровопостачання</a:t>
            </a:r>
            <a:r>
              <a:rPr lang="uk-UA" dirty="0">
                <a:solidFill>
                  <a:srgbClr val="000099"/>
                </a:solidFill>
              </a:rPr>
              <a:t>.</a:t>
            </a:r>
            <a:endParaRPr lang="uk-UA" dirty="0" smtClean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T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28604"/>
            <a:ext cx="2540000" cy="27559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5429288" cy="524034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Сльози - один з дуже важливих функціональних елементів нашого організму. Вони містять психотропні речовини, які зменшують відчуття напруги і тривоги. Саме з цієї причини плач приносить нам полегшення. 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Сльози бувають фізіологічними - це рефлекторні сльози, потрібні для зволоження й очищення очей, і емоційними, що виникають як реакція на емоційне потрясіння. Рефлекторні сльози зволожують поверхню очей, служать реакцією на подразнення і необхідні для нормального зору.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woman_crying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00042"/>
            <a:ext cx="2143140" cy="307540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572164" cy="5026029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0099"/>
                </a:solidFill>
              </a:rPr>
              <a:t>Розлука, жалість, розчарування, образа, почуття гордості й любові, безнадія, страх і навіть </a:t>
            </a:r>
            <a:r>
              <a:rPr lang="uk-UA" dirty="0" smtClean="0">
                <a:solidFill>
                  <a:srgbClr val="000099"/>
                </a:solidFill>
              </a:rPr>
              <a:t>збентеження – причини, що можуть </a:t>
            </a:r>
            <a:r>
              <a:rPr lang="uk-UA" dirty="0">
                <a:solidFill>
                  <a:srgbClr val="000099"/>
                </a:solidFill>
              </a:rPr>
              <a:t>викликати </a:t>
            </a:r>
            <a:r>
              <a:rPr lang="uk-UA" dirty="0" smtClean="0">
                <a:solidFill>
                  <a:srgbClr val="000099"/>
                </a:solidFill>
              </a:rPr>
              <a:t>сльози. Існують і «зрадницькі</a:t>
            </a:r>
            <a:r>
              <a:rPr lang="uk-UA" dirty="0">
                <a:solidFill>
                  <a:srgbClr val="000099"/>
                </a:solidFill>
              </a:rPr>
              <a:t>» сльози. </a:t>
            </a:r>
            <a:endParaRPr lang="uk-UA" dirty="0" smtClean="0">
              <a:solidFill>
                <a:srgbClr val="000099"/>
              </a:solidFill>
            </a:endParaRPr>
          </a:p>
          <a:p>
            <a:r>
              <a:rPr lang="uk-UA" dirty="0" smtClean="0">
                <a:solidFill>
                  <a:srgbClr val="000099"/>
                </a:solidFill>
              </a:rPr>
              <a:t>Саме </a:t>
            </a:r>
            <a:r>
              <a:rPr lang="uk-UA" dirty="0">
                <a:solidFill>
                  <a:srgbClr val="000099"/>
                </a:solidFill>
              </a:rPr>
              <a:t>сльози ацтеки порівнювали з «каменем щастя» </a:t>
            </a:r>
            <a:r>
              <a:rPr lang="uk-UA" dirty="0" smtClean="0">
                <a:solidFill>
                  <a:srgbClr val="000099"/>
                </a:solidFill>
              </a:rPr>
              <a:t>- </a:t>
            </a:r>
            <a:r>
              <a:rPr lang="uk-UA" dirty="0">
                <a:solidFill>
                  <a:srgbClr val="000099"/>
                </a:solidFill>
              </a:rPr>
              <a:t>бірюзою, саме сльози на Русі називали «перлами», а в старих литовських піснях </a:t>
            </a:r>
            <a:r>
              <a:rPr lang="uk-UA" dirty="0" smtClean="0">
                <a:solidFill>
                  <a:srgbClr val="000099"/>
                </a:solidFill>
              </a:rPr>
              <a:t>- </a:t>
            </a:r>
            <a:r>
              <a:rPr lang="uk-UA" dirty="0">
                <a:solidFill>
                  <a:srgbClr val="000099"/>
                </a:solidFill>
              </a:rPr>
              <a:t>«бурштиновим розсипом</a:t>
            </a:r>
            <a:r>
              <a:rPr lang="uk-UA" dirty="0" smtClean="0">
                <a:solidFill>
                  <a:srgbClr val="000099"/>
                </a:solidFill>
              </a:rPr>
              <a:t>».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da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8604"/>
            <a:ext cx="2890555" cy="250033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5786478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Сьогодні </a:t>
            </a:r>
            <a:r>
              <a:rPr lang="uk-UA" dirty="0">
                <a:solidFill>
                  <a:srgbClr val="000099"/>
                </a:solidFill>
              </a:rPr>
              <a:t>медицина говорить нам про те, що рідина, яка виробляється слізною залозою людини, містить гормони стресу, що виділяються мозком у момент виплеску емоцій. Таким чином речовини, що утворилися в момент нервового перенапруження, видаляються з нашого організму разом з тими самими «зрадницькими» сльозами. З полегшенням виплакатися, кожен з нас напевно відчуває себе не тільки спокійніше, але часом і бадьоріше.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eye-jewelr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71480"/>
            <a:ext cx="2714644" cy="333901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500726" cy="5143536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>
                <a:solidFill>
                  <a:srgbClr val="000099"/>
                </a:solidFill>
              </a:rPr>
              <a:t>Сльозовиділення</a:t>
            </a:r>
            <a:r>
              <a:rPr lang="vi-VN" dirty="0" smtClean="0">
                <a:solidFill>
                  <a:srgbClr val="000099"/>
                </a:solidFill>
              </a:rPr>
              <a:t> 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-</a:t>
            </a:r>
            <a:r>
              <a:rPr lang="vi-VN" dirty="0" smtClean="0">
                <a:solidFill>
                  <a:srgbClr val="000099"/>
                </a:solidFill>
              </a:rPr>
              <a:t> процес виділення сліз, що відбувається рефлекторно при висиханні або механічному подразненні рогівки. Припиняється під час сну.</a:t>
            </a:r>
          </a:p>
          <a:p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У нормальних умовах слізні залози людини виробляють від 0,5 до 1 </a:t>
            </a:r>
            <a:r>
              <a:rPr lang="uk-UA" dirty="0" err="1" smtClean="0">
                <a:solidFill>
                  <a:srgbClr val="000099"/>
                </a:solidFill>
                <a:latin typeface="Calibri" pitchFamily="34" charset="0"/>
              </a:rPr>
              <a:t>мл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 слізної рідини за добу. Психічний стан людини, а також роздратування в області розгалужень трійчастого нерва можуть збільшувати швидкість секреції, в той час як деякі очні хвороби різко зменшують кількість виділених сліз.</a:t>
            </a:r>
            <a:endParaRPr lang="uk-UA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ilovrf-00010426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71480"/>
            <a:ext cx="2715290" cy="300039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5715040" cy="509746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Виділяють </a:t>
            </a:r>
            <a:r>
              <a:rPr lang="uk-UA" dirty="0">
                <a:solidFill>
                  <a:srgbClr val="000099"/>
                </a:solidFill>
              </a:rPr>
              <a:t>три основні типи видів сліз:</a:t>
            </a:r>
          </a:p>
          <a:p>
            <a:pPr>
              <a:buNone/>
            </a:pPr>
            <a:r>
              <a:rPr lang="uk-UA" b="1" dirty="0" smtClean="0">
                <a:solidFill>
                  <a:srgbClr val="000099"/>
                </a:solidFill>
              </a:rPr>
              <a:t>- базальні</a:t>
            </a:r>
            <a:r>
              <a:rPr lang="uk-UA" dirty="0">
                <a:solidFill>
                  <a:srgbClr val="000099"/>
                </a:solidFill>
              </a:rPr>
              <a:t> </a:t>
            </a:r>
            <a:r>
              <a:rPr lang="uk-UA" dirty="0" smtClean="0">
                <a:solidFill>
                  <a:srgbClr val="000099"/>
                </a:solidFill>
              </a:rPr>
              <a:t>- </a:t>
            </a:r>
            <a:r>
              <a:rPr lang="uk-UA" dirty="0">
                <a:solidFill>
                  <a:srgbClr val="000099"/>
                </a:solidFill>
              </a:rPr>
              <a:t>сльози, що безперервно виділяються сльозовим апаратом </a:t>
            </a:r>
            <a:r>
              <a:rPr lang="uk-UA" dirty="0" smtClean="0">
                <a:solidFill>
                  <a:srgbClr val="000099"/>
                </a:solidFill>
              </a:rPr>
              <a:t>ока;</a:t>
            </a:r>
            <a:endParaRPr lang="uk-UA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000099"/>
                </a:solidFill>
              </a:rPr>
              <a:t>- </a:t>
            </a:r>
            <a:r>
              <a:rPr lang="uk-UA" b="1" dirty="0" smtClean="0">
                <a:solidFill>
                  <a:srgbClr val="000099"/>
                </a:solidFill>
              </a:rPr>
              <a:t>рефлекторні</a:t>
            </a:r>
            <a:r>
              <a:rPr lang="uk-UA" dirty="0">
                <a:solidFill>
                  <a:srgbClr val="000099"/>
                </a:solidFill>
              </a:rPr>
              <a:t> </a:t>
            </a:r>
            <a:r>
              <a:rPr lang="uk-UA" dirty="0" smtClean="0">
                <a:solidFill>
                  <a:srgbClr val="000099"/>
                </a:solidFill>
              </a:rPr>
              <a:t>- </a:t>
            </a:r>
            <a:r>
              <a:rPr lang="uk-UA" dirty="0">
                <a:solidFill>
                  <a:srgbClr val="000099"/>
                </a:solidFill>
              </a:rPr>
              <a:t>сльози, викликані дією подразнення, </a:t>
            </a:r>
            <a:r>
              <a:rPr lang="uk-UA" dirty="0" smtClean="0">
                <a:solidFill>
                  <a:srgbClr val="000099"/>
                </a:solidFill>
              </a:rPr>
              <a:t>дією газу, диму, чужорідних часточок;</a:t>
            </a:r>
            <a:endParaRPr lang="uk-UA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rgbClr val="000099"/>
                </a:solidFill>
              </a:rPr>
              <a:t>- </a:t>
            </a:r>
            <a:r>
              <a:rPr lang="uk-UA" b="1" dirty="0" smtClean="0">
                <a:solidFill>
                  <a:srgbClr val="000099"/>
                </a:solidFill>
              </a:rPr>
              <a:t>психічні</a:t>
            </a:r>
            <a:r>
              <a:rPr lang="uk-UA" dirty="0">
                <a:solidFill>
                  <a:srgbClr val="000099"/>
                </a:solidFill>
              </a:rPr>
              <a:t> </a:t>
            </a:r>
            <a:r>
              <a:rPr lang="uk-UA" dirty="0" smtClean="0">
                <a:solidFill>
                  <a:srgbClr val="000099"/>
                </a:solidFill>
              </a:rPr>
              <a:t>- сльози викликані психічним станом людини, яких зазвичай </a:t>
            </a:r>
            <a:r>
              <a:rPr lang="uk-UA" dirty="0">
                <a:solidFill>
                  <a:srgbClr val="000099"/>
                </a:solidFill>
              </a:rPr>
              <a:t>називають </a:t>
            </a:r>
            <a:r>
              <a:rPr lang="uk-UA" dirty="0" smtClean="0">
                <a:solidFill>
                  <a:srgbClr val="000099"/>
                </a:solidFill>
              </a:rPr>
              <a:t>плачем. Найчастіше це стрес</a:t>
            </a:r>
            <a:r>
              <a:rPr lang="uk-UA" dirty="0">
                <a:solidFill>
                  <a:srgbClr val="000099"/>
                </a:solidFill>
              </a:rPr>
              <a:t>, </a:t>
            </a:r>
            <a:r>
              <a:rPr lang="uk-UA" dirty="0" smtClean="0">
                <a:solidFill>
                  <a:srgbClr val="000099"/>
                </a:solidFill>
              </a:rPr>
              <a:t>негативні переживання, </a:t>
            </a:r>
            <a:r>
              <a:rPr lang="uk-UA" dirty="0">
                <a:solidFill>
                  <a:srgbClr val="000099"/>
                </a:solidFill>
              </a:rPr>
              <a:t>подеколи </a:t>
            </a:r>
            <a:r>
              <a:rPr lang="uk-UA" dirty="0" smtClean="0">
                <a:solidFill>
                  <a:srgbClr val="000099"/>
                </a:solidFill>
              </a:rPr>
              <a:t>позитивні - сльози радості.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7" name="Рисунок 6" descr="54043-178x122.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28604"/>
            <a:ext cx="2325686" cy="262802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>
                <a:solidFill>
                  <a:srgbClr val="000099"/>
                </a:solidFill>
              </a:rPr>
              <a:t>Сльозовиділення може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vi-VN" dirty="0" smtClean="0">
                <a:solidFill>
                  <a:srgbClr val="000099"/>
                </a:solidFill>
              </a:rPr>
              <a:t>посилюватись 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vi-VN" b="1" dirty="0" smtClean="0">
                <a:solidFill>
                  <a:srgbClr val="000099"/>
                </a:solidFill>
              </a:rPr>
              <a:t>гіперсекреція</a:t>
            </a:r>
            <a:r>
              <a:rPr lang="vi-VN" dirty="0" smtClean="0">
                <a:solidFill>
                  <a:srgbClr val="000099"/>
                </a:solidFill>
              </a:rPr>
              <a:t> </a:t>
            </a:r>
            <a:r>
              <a:rPr lang="vi-VN" dirty="0">
                <a:solidFill>
                  <a:srgbClr val="000099"/>
                </a:solidFill>
              </a:rPr>
              <a:t>при деяких психічних </a:t>
            </a:r>
            <a:r>
              <a:rPr lang="vi-VN" dirty="0" smtClean="0">
                <a:solidFill>
                  <a:srgbClr val="000099"/>
                </a:solidFill>
              </a:rPr>
              <a:t>станах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: </a:t>
            </a:r>
            <a:r>
              <a:rPr lang="vi-VN" dirty="0" smtClean="0">
                <a:solidFill>
                  <a:srgbClr val="000099"/>
                </a:solidFill>
              </a:rPr>
              <a:t>біль</a:t>
            </a:r>
            <a:r>
              <a:rPr lang="vi-VN" dirty="0">
                <a:solidFill>
                  <a:srgbClr val="000099"/>
                </a:solidFill>
              </a:rPr>
              <a:t>, гнів, </a:t>
            </a:r>
            <a:r>
              <a:rPr lang="vi-VN" dirty="0" smtClean="0">
                <a:solidFill>
                  <a:srgbClr val="000099"/>
                </a:solidFill>
              </a:rPr>
              <a:t>радість, </a:t>
            </a:r>
            <a:r>
              <a:rPr lang="vi-VN" dirty="0">
                <a:solidFill>
                  <a:srgbClr val="000099"/>
                </a:solidFill>
              </a:rPr>
              <a:t>під час діяння надмірно яскравого світла, різних хімічних </a:t>
            </a:r>
            <a:r>
              <a:rPr lang="vi-VN" dirty="0" smtClean="0">
                <a:solidFill>
                  <a:srgbClr val="000099"/>
                </a:solidFill>
              </a:rPr>
              <a:t>речовин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lang="vi-VN" dirty="0" smtClean="0">
                <a:solidFill>
                  <a:srgbClr val="000099"/>
                </a:solidFill>
              </a:rPr>
              <a:t>сльозогінних </a:t>
            </a:r>
            <a:r>
              <a:rPr lang="vi-VN" dirty="0">
                <a:solidFill>
                  <a:srgbClr val="000099"/>
                </a:solidFill>
              </a:rPr>
              <a:t>газів</a:t>
            </a:r>
            <a:r>
              <a:rPr lang="vi-VN" dirty="0" smtClean="0">
                <a:solidFill>
                  <a:srgbClr val="000099"/>
                </a:solidFill>
              </a:rPr>
              <a:t>)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vi-VN" dirty="0" smtClean="0">
                <a:solidFill>
                  <a:srgbClr val="000099"/>
                </a:solidFill>
              </a:rPr>
              <a:t>зменшуватись 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- </a:t>
            </a:r>
            <a:r>
              <a:rPr lang="vi-VN" b="1" dirty="0" smtClean="0">
                <a:solidFill>
                  <a:srgbClr val="000099"/>
                </a:solidFill>
              </a:rPr>
              <a:t>гіпосекреція </a:t>
            </a:r>
            <a:r>
              <a:rPr lang="vi-VN" dirty="0">
                <a:solidFill>
                  <a:srgbClr val="000099"/>
                </a:solidFill>
              </a:rPr>
              <a:t>при деяких захворюваннях </a:t>
            </a:r>
            <a:r>
              <a:rPr lang="vi-VN" dirty="0" smtClean="0">
                <a:solidFill>
                  <a:srgbClr val="000099"/>
                </a:solidFill>
              </a:rPr>
              <a:t>ока.</a:t>
            </a:r>
            <a:endParaRPr lang="vi-VN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7" name="Рисунок 6" descr="0_69f4e_2ec732d4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642918"/>
            <a:ext cx="3086122" cy="192882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5572164" cy="488315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Сльози, які відіграють життєво важливу роль для нашого організму, в певних життєвих ситуаціях стали для більшості з нас </a:t>
            </a:r>
            <a:r>
              <a:rPr lang="uk-UA" dirty="0" smtClean="0">
                <a:solidFill>
                  <a:srgbClr val="000099"/>
                </a:solidFill>
              </a:rPr>
              <a:t>показником слабкості. Люди </a:t>
            </a:r>
            <a:r>
              <a:rPr lang="uk-UA" dirty="0" smtClean="0">
                <a:solidFill>
                  <a:srgbClr val="000099"/>
                </a:solidFill>
              </a:rPr>
              <a:t>зізнаються, що з цієї причини деколи соромляться дивитися фільм в компанії, слухати музику в концертному залі, прощатися з близькими людьми в аеропортах?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big_6_20110735c7b23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642918"/>
            <a:ext cx="2540000" cy="3098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6" name="Рисунок 5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8" name="Рисунок 7" descr="3cb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3051046" cy="433387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868" y="1785926"/>
            <a:ext cx="5214974" cy="182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льози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зору.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Сльози для життя.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6858048" cy="450059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0099"/>
                </a:solidFill>
              </a:rPr>
              <a:t>Орган зору людини - </a:t>
            </a:r>
            <a:r>
              <a:rPr lang="uk-UA" sz="2800" b="1" dirty="0" smtClean="0">
                <a:solidFill>
                  <a:srgbClr val="000099"/>
                </a:solidFill>
              </a:rPr>
              <a:t>око</a:t>
            </a:r>
            <a:r>
              <a:rPr lang="uk-UA" sz="2800" dirty="0" smtClean="0">
                <a:solidFill>
                  <a:srgbClr val="000099"/>
                </a:solidFill>
              </a:rPr>
              <a:t> - унікальний і дуже складний витвір природи. У людини два ока, і тому зір </a:t>
            </a:r>
            <a:r>
              <a:rPr lang="uk-UA" sz="2800" b="1" dirty="0" smtClean="0">
                <a:solidFill>
                  <a:srgbClr val="000099"/>
                </a:solidFill>
              </a:rPr>
              <a:t>бінокулярний</a:t>
            </a:r>
            <a:r>
              <a:rPr lang="uk-UA" sz="2800" dirty="0" smtClean="0">
                <a:solidFill>
                  <a:srgbClr val="000099"/>
                </a:solidFill>
              </a:rPr>
              <a:t> або </a:t>
            </a:r>
            <a:r>
              <a:rPr lang="uk-UA" sz="2800" b="1" dirty="0" smtClean="0">
                <a:solidFill>
                  <a:srgbClr val="000099"/>
                </a:solidFill>
              </a:rPr>
              <a:t>стереоскопічний</a:t>
            </a:r>
            <a:r>
              <a:rPr lang="uk-UA" sz="2800" dirty="0" smtClean="0">
                <a:solidFill>
                  <a:srgbClr val="000099"/>
                </a:solidFill>
              </a:rPr>
              <a:t>. </a:t>
            </a:r>
          </a:p>
          <a:p>
            <a:r>
              <a:rPr lang="uk-UA" sz="2800" dirty="0" smtClean="0">
                <a:solidFill>
                  <a:srgbClr val="000099"/>
                </a:solidFill>
              </a:rPr>
              <a:t>Кожне око розташоване в очній ямці черепа (орбіті), має кулясту форму з </a:t>
            </a:r>
            <a:r>
              <a:rPr lang="uk-UA" sz="2800" dirty="0" err="1" smtClean="0">
                <a:solidFill>
                  <a:srgbClr val="000099"/>
                </a:solidFill>
              </a:rPr>
              <a:t>опуклішою</a:t>
            </a:r>
            <a:r>
              <a:rPr lang="uk-UA" sz="2800" dirty="0" smtClean="0">
                <a:solidFill>
                  <a:srgbClr val="000099"/>
                </a:solidFill>
              </a:rPr>
              <a:t> передньою частиною і тому ще називається </a:t>
            </a:r>
            <a:r>
              <a:rPr lang="uk-UA" sz="2800" b="1" dirty="0" smtClean="0">
                <a:solidFill>
                  <a:srgbClr val="000099"/>
                </a:solidFill>
              </a:rPr>
              <a:t>очним яблуком</a:t>
            </a:r>
            <a:r>
              <a:rPr lang="uk-UA" sz="2800" dirty="0" smtClean="0">
                <a:solidFill>
                  <a:srgbClr val="000099"/>
                </a:solidFill>
              </a:rPr>
              <a:t>. Така форма ока дає змогу йому рухатися в певних межах очної ямки. 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6" name="Рисунок 5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9" name="Рисунок 8" descr="tears_on_face_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6435">
            <a:off x="5866915" y="588877"/>
            <a:ext cx="2894563" cy="1057094"/>
          </a:xfrm>
          <a:prstGeom prst="rect">
            <a:avLst/>
          </a:prstGeom>
        </p:spPr>
      </p:pic>
      <p:pic>
        <p:nvPicPr>
          <p:cNvPr id="10" name="Рисунок 9" descr="m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9102">
            <a:off x="367564" y="615838"/>
            <a:ext cx="2500330" cy="1029548"/>
          </a:xfrm>
          <a:prstGeom prst="rect">
            <a:avLst/>
          </a:prstGeom>
        </p:spPr>
      </p:pic>
      <p:pic>
        <p:nvPicPr>
          <p:cNvPr id="7" name="Рисунок 6" descr="око без познач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2214554"/>
            <a:ext cx="1571636" cy="1455878"/>
          </a:xfrm>
          <a:prstGeom prst="rect">
            <a:avLst/>
          </a:prstGeom>
        </p:spPr>
      </p:pic>
      <p:pic>
        <p:nvPicPr>
          <p:cNvPr id="8" name="Рисунок 7" descr="normaliansomerhalder05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571480"/>
            <a:ext cx="2540000" cy="1143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6858048" cy="518457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Допоміжний апарат ока – це                             </a:t>
            </a:r>
            <a:r>
              <a:rPr lang="uk-UA" b="1" dirty="0" smtClean="0">
                <a:solidFill>
                  <a:srgbClr val="000099"/>
                </a:solidFill>
              </a:rPr>
              <a:t>брови</a:t>
            </a:r>
            <a:r>
              <a:rPr lang="uk-UA" dirty="0" smtClean="0">
                <a:solidFill>
                  <a:srgbClr val="000099"/>
                </a:solidFill>
              </a:rPr>
              <a:t>, </a:t>
            </a:r>
            <a:r>
              <a:rPr lang="uk-UA" b="1" dirty="0" smtClean="0">
                <a:solidFill>
                  <a:srgbClr val="000099"/>
                </a:solidFill>
              </a:rPr>
              <a:t>повіки</a:t>
            </a:r>
            <a:r>
              <a:rPr lang="uk-UA" dirty="0" smtClean="0">
                <a:solidFill>
                  <a:srgbClr val="000099"/>
                </a:solidFill>
              </a:rPr>
              <a:t> з </a:t>
            </a:r>
            <a:r>
              <a:rPr lang="uk-UA" b="1" dirty="0" smtClean="0">
                <a:solidFill>
                  <a:srgbClr val="000099"/>
                </a:solidFill>
              </a:rPr>
              <a:t>віями</a:t>
            </a:r>
            <a:r>
              <a:rPr lang="uk-UA" dirty="0" smtClean="0">
                <a:solidFill>
                  <a:srgbClr val="000099"/>
                </a:solidFill>
              </a:rPr>
              <a:t>, </a:t>
            </a:r>
            <a:r>
              <a:rPr lang="uk-UA" b="1" dirty="0" smtClean="0">
                <a:solidFill>
                  <a:srgbClr val="000099"/>
                </a:solidFill>
              </a:rPr>
              <a:t>слізні                       залози</a:t>
            </a:r>
            <a:r>
              <a:rPr lang="uk-UA" dirty="0" smtClean="0">
                <a:solidFill>
                  <a:srgbClr val="000099"/>
                </a:solidFill>
              </a:rPr>
              <a:t> та </a:t>
            </a:r>
            <a:r>
              <a:rPr lang="uk-UA" b="1" dirty="0" smtClean="0">
                <a:solidFill>
                  <a:srgbClr val="000099"/>
                </a:solidFill>
              </a:rPr>
              <a:t>м'язи ока</a:t>
            </a:r>
            <a:r>
              <a:rPr lang="uk-UA" dirty="0" smtClean="0">
                <a:solidFill>
                  <a:srgbClr val="000099"/>
                </a:solidFill>
              </a:rPr>
              <a:t>. Завдяки                  бровам піт, що стікає з лоба, не        потрапляє в очі. Повіки з віями захищають око від пилу, яскравих променів. Повіки мимовільно, періодично, рефлекторно змикаються та розмикаються, змочуючи поверхню ока слізною рідиною. Це має захисне значення. 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Захисні реакції очей ґрунтуються і на мигальному рефлексі, який спрацьовує під час дії подразника (доторкання до вій, раптове різке освітлення). При цьому очі рефлекторно примружуються.</a:t>
            </a:r>
          </a:p>
        </p:txBody>
      </p:sp>
      <p:pic>
        <p:nvPicPr>
          <p:cNvPr id="4" name="Рисунок 3" descr="R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57166"/>
            <a:ext cx="2964481" cy="2315019"/>
          </a:xfrm>
          <a:prstGeom prst="rect">
            <a:avLst/>
          </a:prstGeom>
        </p:spPr>
      </p:pic>
      <p:pic>
        <p:nvPicPr>
          <p:cNvPr id="6" name="Рисунок 5" descr="1298_11783_901_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7" name="Рисунок 6" descr="1298_11783_901_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5857916" cy="483981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Слізний апарат</a:t>
            </a:r>
            <a:r>
              <a:rPr lang="uk-UA" dirty="0" smtClean="0">
                <a:solidFill>
                  <a:srgbClr val="000099"/>
                </a:solidFill>
              </a:rPr>
              <a:t> складається зі слізної залози, розташованої у верхньому зовнішньому куті орбіти, слізного мішка і </a:t>
            </a:r>
            <a:r>
              <a:rPr lang="uk-UA" dirty="0" err="1" smtClean="0">
                <a:solidFill>
                  <a:srgbClr val="000099"/>
                </a:solidFill>
              </a:rPr>
              <a:t>носослізного</a:t>
            </a:r>
            <a:r>
              <a:rPr lang="uk-UA" dirty="0" smtClean="0">
                <a:solidFill>
                  <a:srgbClr val="000099"/>
                </a:solidFill>
              </a:rPr>
              <a:t> каналу. Слізна залоза виділяє секрет - сльози - рідину, яка має певний склад. 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Сльози збираються в слізному мішку, а їхній надлишок постійно стікає із внутрішнього кута ока по </a:t>
            </a:r>
            <a:r>
              <a:rPr lang="uk-UA" dirty="0" err="1" smtClean="0">
                <a:solidFill>
                  <a:srgbClr val="000099"/>
                </a:solidFill>
              </a:rPr>
              <a:t>носослізному</a:t>
            </a:r>
            <a:r>
              <a:rPr lang="uk-UA" dirty="0" smtClean="0">
                <a:solidFill>
                  <a:srgbClr val="000099"/>
                </a:solidFill>
              </a:rPr>
              <a:t> каналу у носову порожнину.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3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71480"/>
            <a:ext cx="2930790" cy="228601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5214974" cy="4500594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solidFill>
                  <a:srgbClr val="000099"/>
                </a:solidFill>
              </a:rPr>
              <a:t>Слізні залози</a:t>
            </a:r>
            <a:r>
              <a:rPr lang="vi-VN" dirty="0" smtClean="0">
                <a:solidFill>
                  <a:srgbClr val="000099"/>
                </a:solidFill>
              </a:rPr>
              <a:t> </a:t>
            </a:r>
            <a:r>
              <a:rPr lang="vi-VN" dirty="0">
                <a:solidFill>
                  <a:srgbClr val="000099"/>
                </a:solidFill>
              </a:rPr>
              <a:t>виробляють </a:t>
            </a:r>
            <a:r>
              <a:rPr lang="vi-VN" dirty="0" smtClean="0">
                <a:solidFill>
                  <a:srgbClr val="000099"/>
                </a:solidFill>
              </a:rPr>
              <a:t>сльози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. Вони</a:t>
            </a:r>
            <a:r>
              <a:rPr lang="vi-VN" dirty="0" smtClean="0">
                <a:solidFill>
                  <a:srgbClr val="000099"/>
                </a:solidFill>
              </a:rPr>
              <a:t> </a:t>
            </a:r>
            <a:r>
              <a:rPr lang="vi-VN" dirty="0">
                <a:solidFill>
                  <a:srgbClr val="000099"/>
                </a:solidFill>
              </a:rPr>
              <a:t>є парними (по парі на кожне око), мають мигдалевидну форму і виділяють слізний </a:t>
            </a:r>
            <a:r>
              <a:rPr lang="vi-VN" dirty="0" smtClean="0">
                <a:solidFill>
                  <a:srgbClr val="000099"/>
                </a:solidFill>
              </a:rPr>
              <a:t>секрет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vi-VN" dirty="0">
              <a:solidFill>
                <a:srgbClr val="000099"/>
              </a:solidFill>
            </a:endParaRPr>
          </a:p>
          <a:p>
            <a:r>
              <a:rPr lang="vi-VN" dirty="0">
                <a:solidFill>
                  <a:srgbClr val="000099"/>
                </a:solidFill>
              </a:rPr>
              <a:t>Еволюційно слізні залози виникли з розвитком </a:t>
            </a:r>
            <a:r>
              <a:rPr lang="vi-VN" dirty="0" smtClean="0">
                <a:solidFill>
                  <a:srgbClr val="000099"/>
                </a:solidFill>
              </a:rPr>
              <a:t>у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vi-VN" dirty="0" smtClean="0">
                <a:solidFill>
                  <a:srgbClr val="000099"/>
                </a:solidFill>
              </a:rPr>
              <a:t>тварин </a:t>
            </a:r>
            <a:r>
              <a:rPr lang="vi-VN" dirty="0">
                <a:solidFill>
                  <a:srgbClr val="000099"/>
                </a:solidFill>
              </a:rPr>
              <a:t>органів зору.</a:t>
            </a:r>
          </a:p>
          <a:p>
            <a:r>
              <a:rPr lang="vi-VN" dirty="0">
                <a:solidFill>
                  <a:srgbClr val="000099"/>
                </a:solidFill>
              </a:rPr>
              <a:t>У людини </a:t>
            </a:r>
            <a:r>
              <a:rPr lang="vi-VN" dirty="0" smtClean="0">
                <a:solidFill>
                  <a:srgbClr val="000099"/>
                </a:solidFill>
              </a:rPr>
              <a:t>розрізняють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vi-VN" b="1" dirty="0" smtClean="0">
                <a:solidFill>
                  <a:srgbClr val="000099"/>
                </a:solidFill>
              </a:rPr>
              <a:t>великі </a:t>
            </a:r>
            <a:r>
              <a:rPr lang="vi-VN" b="1" dirty="0">
                <a:solidFill>
                  <a:srgbClr val="000099"/>
                </a:solidFill>
              </a:rPr>
              <a:t>слізні залози</a:t>
            </a:r>
            <a:r>
              <a:rPr lang="vi-VN" dirty="0">
                <a:solidFill>
                  <a:srgbClr val="000099"/>
                </a:solidFill>
              </a:rPr>
              <a:t>, які містяться в слізній ямці лобної кістки черепа і протоки яких відкриваються </a:t>
            </a:r>
            <a:r>
              <a:rPr lang="vi-VN" dirty="0" smtClean="0">
                <a:solidFill>
                  <a:srgbClr val="000099"/>
                </a:solidFill>
              </a:rPr>
              <a:t>у кон'юктивальний мішок (слізний мішок)</a:t>
            </a:r>
            <a:r>
              <a:rPr lang="uk-UA" dirty="0" smtClean="0">
                <a:solidFill>
                  <a:srgbClr val="000099"/>
                </a:solidFill>
                <a:latin typeface="Calibri" pitchFamily="34" charset="0"/>
              </a:rPr>
              <a:t>;</a:t>
            </a:r>
            <a:r>
              <a:rPr lang="vi-VN" dirty="0" smtClean="0">
                <a:solidFill>
                  <a:srgbClr val="000099"/>
                </a:solidFill>
              </a:rPr>
              <a:t> </a:t>
            </a:r>
            <a:endParaRPr lang="uk-UA" dirty="0" smtClean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vi-VN" b="1" dirty="0" smtClean="0">
                <a:solidFill>
                  <a:srgbClr val="000099"/>
                </a:solidFill>
              </a:rPr>
              <a:t>дрібні </a:t>
            </a:r>
            <a:r>
              <a:rPr lang="vi-VN" b="1" dirty="0">
                <a:solidFill>
                  <a:srgbClr val="000099"/>
                </a:solidFill>
              </a:rPr>
              <a:t>слізні залози </a:t>
            </a:r>
            <a:r>
              <a:rPr lang="vi-VN" dirty="0">
                <a:solidFill>
                  <a:srgbClr val="000099"/>
                </a:solidFill>
              </a:rPr>
              <a:t>кон'юктиви ока</a:t>
            </a:r>
            <a:r>
              <a:rPr lang="vi-VN" dirty="0" smtClean="0">
                <a:solidFill>
                  <a:srgbClr val="000099"/>
                </a:solidFill>
              </a:rPr>
              <a:t>.</a:t>
            </a:r>
            <a:endParaRPr lang="vi-VN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69d1bd184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00042"/>
            <a:ext cx="3262314" cy="244673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5929354" cy="4525963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Сльозовий апарат </a:t>
            </a:r>
            <a:r>
              <a:rPr lang="uk-UA" dirty="0">
                <a:solidFill>
                  <a:srgbClr val="000099"/>
                </a:solidFill>
              </a:rPr>
              <a:t>складається із слізної точки, сльозової залози, сльозових </a:t>
            </a:r>
            <a:r>
              <a:rPr lang="uk-UA" dirty="0" err="1">
                <a:solidFill>
                  <a:srgbClr val="000099"/>
                </a:solidFill>
              </a:rPr>
              <a:t>канальців</a:t>
            </a:r>
            <a:r>
              <a:rPr lang="uk-UA" dirty="0">
                <a:solidFill>
                  <a:srgbClr val="000099"/>
                </a:solidFill>
              </a:rPr>
              <a:t>, слізного мішка та </a:t>
            </a:r>
            <a:r>
              <a:rPr lang="uk-UA" dirty="0" err="1">
                <a:solidFill>
                  <a:srgbClr val="000099"/>
                </a:solidFill>
              </a:rPr>
              <a:t>нососльозової</a:t>
            </a:r>
            <a:r>
              <a:rPr lang="uk-UA" dirty="0">
                <a:solidFill>
                  <a:srgbClr val="000099"/>
                </a:solidFill>
              </a:rPr>
              <a:t> протоки.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5-12 </a:t>
            </a:r>
            <a:r>
              <a:rPr lang="uk-UA" dirty="0" err="1">
                <a:solidFill>
                  <a:srgbClr val="000099"/>
                </a:solidFill>
              </a:rPr>
              <a:t>канальців</a:t>
            </a:r>
            <a:r>
              <a:rPr lang="uk-UA" dirty="0">
                <a:solidFill>
                  <a:srgbClr val="000099"/>
                </a:solidFill>
              </a:rPr>
              <a:t> відкриваються в щілину між кон'юнктивою і очним яблуком у зовнішній кут ока </a:t>
            </a:r>
            <a:r>
              <a:rPr lang="uk-UA" dirty="0" smtClean="0">
                <a:solidFill>
                  <a:srgbClr val="000099"/>
                </a:solidFill>
              </a:rPr>
              <a:t>- </a:t>
            </a:r>
            <a:r>
              <a:rPr lang="uk-UA" dirty="0">
                <a:solidFill>
                  <a:srgbClr val="000099"/>
                </a:solidFill>
              </a:rPr>
              <a:t>слізну </a:t>
            </a:r>
            <a:r>
              <a:rPr lang="uk-UA" dirty="0" smtClean="0">
                <a:solidFill>
                  <a:srgbClr val="000099"/>
                </a:solidFill>
              </a:rPr>
              <a:t>точку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uk-UA" dirty="0">
                <a:solidFill>
                  <a:srgbClr val="000099"/>
                </a:solidFill>
              </a:rPr>
              <a:t>де містяться слізний сосочок з отвором</a:t>
            </a:r>
            <a:r>
              <a:rPr lang="uk-UA" dirty="0" smtClean="0">
                <a:solidFill>
                  <a:srgbClr val="000099"/>
                </a:solidFill>
              </a:rPr>
              <a:t>. Сльозовий мішок розміщений у внутрішньому куті ока.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7" name="Рисунок 6" descr="52e4be21cc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7950" y="428604"/>
            <a:ext cx="2357454" cy="300039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5643602" cy="452596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Сльози</a:t>
            </a:r>
            <a:r>
              <a:rPr lang="uk-UA" dirty="0" smtClean="0">
                <a:solidFill>
                  <a:srgbClr val="000099"/>
                </a:solidFill>
              </a:rPr>
              <a:t> – прозора рідина, що має </a:t>
            </a:r>
            <a:r>
              <a:rPr lang="uk-UA" dirty="0" err="1" smtClean="0">
                <a:solidFill>
                  <a:srgbClr val="000099"/>
                </a:solidFill>
              </a:rPr>
              <a:t>слаболужну</a:t>
            </a:r>
            <a:r>
              <a:rPr lang="uk-UA" dirty="0" smtClean="0">
                <a:solidFill>
                  <a:srgbClr val="000099"/>
                </a:solidFill>
              </a:rPr>
              <a:t> реакцію. Основну частину (до 99%) становить вода, решта - неорганічні речовини (хлорид натрію, карбонат натрію і магнію, а також сірчанокислий і фосфорнокислий кальцій). </a:t>
            </a: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7" name="Рисунок 6" descr="x_780eba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10" y="1500174"/>
            <a:ext cx="1939260" cy="1428760"/>
          </a:xfrm>
          <a:prstGeom prst="rect">
            <a:avLst/>
          </a:prstGeom>
        </p:spPr>
      </p:pic>
      <p:pic>
        <p:nvPicPr>
          <p:cNvPr id="8" name="Рисунок 7" descr="x_2dcc3b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28604"/>
            <a:ext cx="1928826" cy="152055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5857916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Крім води в сльозах є білки і вуглеводи, а щоб не затримуватися на поверхні шкіри, вони покриті товстою жирною плівкою. Цю жирну плівку спеціально вивчали американські вчені, які виявили в ній ліпід </a:t>
            </a:r>
            <a:r>
              <a:rPr lang="uk-UA" dirty="0" err="1" smtClean="0">
                <a:solidFill>
                  <a:srgbClr val="000099"/>
                </a:solidFill>
              </a:rPr>
              <a:t>олеамід</a:t>
            </a:r>
            <a:r>
              <a:rPr lang="uk-UA" dirty="0" smtClean="0">
                <a:solidFill>
                  <a:srgbClr val="000099"/>
                </a:solidFill>
              </a:rPr>
              <a:t> (раніше його знаходили тільки в клітинах мозку і </a:t>
            </a:r>
            <a:r>
              <a:rPr lang="uk-UA" dirty="0" smtClean="0">
                <a:solidFill>
                  <a:srgbClr val="000099"/>
                </a:solidFill>
              </a:rPr>
              <a:t>ЦНС). </a:t>
            </a:r>
            <a:r>
              <a:rPr lang="uk-UA" dirty="0" smtClean="0">
                <a:solidFill>
                  <a:srgbClr val="000099"/>
                </a:solidFill>
              </a:rPr>
              <a:t>Крім того, в </a:t>
            </a:r>
            <a:r>
              <a:rPr lang="uk-UA" dirty="0" smtClean="0">
                <a:solidFill>
                  <a:srgbClr val="000099"/>
                </a:solidFill>
              </a:rPr>
              <a:t>слізній рідині </a:t>
            </a:r>
            <a:r>
              <a:rPr lang="uk-UA" dirty="0" smtClean="0">
                <a:solidFill>
                  <a:srgbClr val="000099"/>
                </a:solidFill>
              </a:rPr>
              <a:t>містяться ферменти, найбільш важливий з них - лізоцим, який атакує бактерії, розчиняючи їх клітинні стінки.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t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571480"/>
            <a:ext cx="2738440" cy="2059307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578647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Хімічний склад сліз схожий до складу крові, але на відміну від крові в слізної рідини більша концентрація калію і хлору, а ось органічних кислот менше. </a:t>
            </a:r>
          </a:p>
          <a:p>
            <a:r>
              <a:rPr lang="uk-UA" dirty="0" smtClean="0">
                <a:solidFill>
                  <a:srgbClr val="000099"/>
                </a:solidFill>
              </a:rPr>
              <a:t>Сльози несуть в собі не менше інформації, ніж крапля крові: їх хімічний склад залежно від стану організму постійно змінюється.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2403">
            <a:off x="7715272" y="4572008"/>
            <a:ext cx="567556" cy="997818"/>
          </a:xfrm>
          <a:prstGeom prst="rect">
            <a:avLst/>
          </a:prstGeom>
        </p:spPr>
      </p:pic>
      <p:pic>
        <p:nvPicPr>
          <p:cNvPr id="5" name="Рисунок 4" descr="1298_11783_901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10185">
            <a:off x="8313792" y="5689666"/>
            <a:ext cx="450991" cy="792886"/>
          </a:xfrm>
          <a:prstGeom prst="rect">
            <a:avLst/>
          </a:prstGeom>
        </p:spPr>
      </p:pic>
      <p:pic>
        <p:nvPicPr>
          <p:cNvPr id="6" name="Рисунок 5" descr="1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500042"/>
            <a:ext cx="2714624" cy="193039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763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Cльози для зору.       Сльози для життя.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1</dc:creator>
  <cp:lastModifiedBy>Павленко</cp:lastModifiedBy>
  <cp:revision>95</cp:revision>
  <dcterms:created xsi:type="dcterms:W3CDTF">2012-03-19T11:40:38Z</dcterms:created>
  <dcterms:modified xsi:type="dcterms:W3CDTF">2012-04-09T19:33:29Z</dcterms:modified>
</cp:coreProperties>
</file>