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67" r:id="rId2"/>
    <p:sldId id="257" r:id="rId3"/>
    <p:sldId id="269" r:id="rId4"/>
    <p:sldId id="258" r:id="rId5"/>
    <p:sldId id="274" r:id="rId6"/>
    <p:sldId id="260" r:id="rId7"/>
    <p:sldId id="261" r:id="rId8"/>
    <p:sldId id="273" r:id="rId9"/>
    <p:sldId id="272" r:id="rId10"/>
    <p:sldId id="265" r:id="rId11"/>
    <p:sldId id="276" r:id="rId12"/>
    <p:sldId id="27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D750A4AD-4D66-4246-A0D2-1B3CABD1AE87}">
          <p14:sldIdLst>
            <p14:sldId id="256"/>
          </p14:sldIdLst>
        </p14:section>
        <p14:section name="Раздел без заголовка" id="{5544EFBE-AA28-4A43-9A9D-286C5928FF77}">
          <p14:sldIdLst>
            <p14:sldId id="257"/>
            <p14:sldId id="258"/>
            <p14:sldId id="260"/>
            <p14:sldId id="261"/>
            <p14:sldId id="262"/>
            <p14:sldId id="263"/>
            <p14:sldId id="264"/>
            <p14:sldId id="265"/>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3366FF"/>
    <a:srgbClr val="FF0000"/>
    <a:srgbClr val="FF5050"/>
    <a:srgbClr val="FF0066"/>
    <a:srgbClr val="CC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8" autoAdjust="0"/>
    <p:restoredTop sz="94700" autoAdjust="0"/>
  </p:normalViewPr>
  <p:slideViewPr>
    <p:cSldViewPr>
      <p:cViewPr varScale="1">
        <p:scale>
          <a:sx n="75" d="100"/>
          <a:sy n="75" d="100"/>
        </p:scale>
        <p:origin x="-1014" y="-84"/>
      </p:cViewPr>
      <p:guideLst>
        <p:guide orient="horz" pos="2160"/>
        <p:guide pos="2880"/>
      </p:guideLst>
    </p:cSldViewPr>
  </p:slideViewPr>
  <p:outlineViewPr>
    <p:cViewPr>
      <p:scale>
        <a:sx n="33" d="100"/>
        <a:sy n="33" d="100"/>
      </p:scale>
      <p:origin x="0" y="1512"/>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272AB-1316-45C1-A110-636C8FEE66CF}" type="datetimeFigureOut">
              <a:rPr lang="ru-RU" smtClean="0"/>
              <a:pPr/>
              <a:t>11.03.2011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4E8D1-2EE9-4C24-B5F2-FF8FBE1493B7}" type="slidenum">
              <a:rPr lang="ru-RU" smtClean="0"/>
              <a:pPr/>
              <a:t>‹#›</a:t>
            </a:fld>
            <a:endParaRPr lang="ru-RU"/>
          </a:p>
        </p:txBody>
      </p:sp>
    </p:spTree>
    <p:extLst>
      <p:ext uri="{BB962C8B-B14F-4D97-AF65-F5344CB8AC3E}">
        <p14:creationId xmlns="" xmlns:p14="http://schemas.microsoft.com/office/powerpoint/2010/main" val="157940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6" name="Title 15"/>
          <p:cNvSpPr>
            <a:spLocks noGrp="1"/>
          </p:cNvSpPr>
          <p:nvPr>
            <p:ph type="title"/>
          </p:nvPr>
        </p:nvSpPr>
        <p:spPr>
          <a:xfrm>
            <a:off x="2438400" y="1447800"/>
            <a:ext cx="3962400" cy="2133600"/>
          </a:xfrm>
        </p:spPr>
        <p:txBody>
          <a:bodyPr anchor="b"/>
          <a:lstStyle/>
          <a:p>
            <a:r>
              <a:rPr lang="ru-RU" smtClean="0"/>
              <a:t>Образец заголовка</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98927D7F-CC52-4481-86A5-3DC95625F908}" type="datetimeFigureOut">
              <a:rPr lang="ru-RU" smtClean="0"/>
              <a:pPr/>
              <a:t>11.03.2011</a:t>
            </a:fld>
            <a:endParaRPr lang="ru-RU"/>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93292846-733C-4FC8-8E39-F2EFAF018F7D}" type="slidenum">
              <a:rPr lang="ru-RU" smtClean="0"/>
              <a:pPr/>
              <a:t>‹#›</a:t>
            </a:fld>
            <a:endParaRPr lang="ru-RU"/>
          </a:p>
        </p:txBody>
      </p:sp>
      <p:sp>
        <p:nvSpPr>
          <p:cNvPr id="15" name="Footer Placeholder 14"/>
          <p:cNvSpPr>
            <a:spLocks noGrp="1"/>
          </p:cNvSpPr>
          <p:nvPr>
            <p:ph type="ftr" sz="quarter" idx="12"/>
          </p:nvPr>
        </p:nvSpPr>
        <p:spPr>
          <a:xfrm>
            <a:off x="3581400" y="6296248"/>
            <a:ext cx="2820987" cy="152400"/>
          </a:xfrm>
        </p:spPr>
        <p:txBody>
          <a:bodyPr/>
          <a:lstStyle/>
          <a:p>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Date Placeholder 12"/>
          <p:cNvSpPr>
            <a:spLocks noGrp="1"/>
          </p:cNvSpPr>
          <p:nvPr>
            <p:ph type="dt" sz="half" idx="10"/>
          </p:nvPr>
        </p:nvSpPr>
        <p:spPr/>
        <p:txBody>
          <a:bodyPr/>
          <a:lstStyle/>
          <a:p>
            <a:fld id="{98927D7F-CC52-4481-86A5-3DC95625F908}" type="datetimeFigureOut">
              <a:rPr lang="ru-RU" smtClean="0"/>
              <a:pPr/>
              <a:t>11.03.2011</a:t>
            </a:fld>
            <a:endParaRPr lang="ru-RU"/>
          </a:p>
        </p:txBody>
      </p:sp>
      <p:sp>
        <p:nvSpPr>
          <p:cNvPr id="14" name="Slide Number Placeholder 13"/>
          <p:cNvSpPr>
            <a:spLocks noGrp="1"/>
          </p:cNvSpPr>
          <p:nvPr>
            <p:ph type="sldNum" sz="quarter" idx="11"/>
          </p:nvPr>
        </p:nvSpPr>
        <p:spPr/>
        <p:txBody>
          <a:bodyPr/>
          <a:lstStyle/>
          <a:p>
            <a:fld id="{93292846-733C-4FC8-8E39-F2EFAF018F7D}"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Date Placeholder 12"/>
          <p:cNvSpPr>
            <a:spLocks noGrp="1"/>
          </p:cNvSpPr>
          <p:nvPr>
            <p:ph type="dt" sz="half" idx="10"/>
          </p:nvPr>
        </p:nvSpPr>
        <p:spPr/>
        <p:txBody>
          <a:bodyPr/>
          <a:lstStyle/>
          <a:p>
            <a:fld id="{98927D7F-CC52-4481-86A5-3DC95625F908}" type="datetimeFigureOut">
              <a:rPr lang="ru-RU" smtClean="0"/>
              <a:pPr/>
              <a:t>11.03.2011</a:t>
            </a:fld>
            <a:endParaRPr lang="ru-RU"/>
          </a:p>
        </p:txBody>
      </p:sp>
      <p:sp>
        <p:nvSpPr>
          <p:cNvPr id="14" name="Slide Number Placeholder 13"/>
          <p:cNvSpPr>
            <a:spLocks noGrp="1"/>
          </p:cNvSpPr>
          <p:nvPr>
            <p:ph type="sldNum" sz="quarter" idx="11"/>
          </p:nvPr>
        </p:nvSpPr>
        <p:spPr/>
        <p:txBody>
          <a:bodyPr/>
          <a:lstStyle/>
          <a:p>
            <a:fld id="{93292846-733C-4FC8-8E39-F2EFAF018F7D}"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6" name="Title 15"/>
          <p:cNvSpPr>
            <a:spLocks noGrp="1"/>
          </p:cNvSpPr>
          <p:nvPr>
            <p:ph type="title"/>
          </p:nvPr>
        </p:nvSpPr>
        <p:spPr/>
        <p:txBody>
          <a:body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98927D7F-CC52-4481-86A5-3DC95625F908}" type="datetimeFigureOut">
              <a:rPr lang="ru-RU" smtClean="0"/>
              <a:pPr/>
              <a:t>11.03.2011</a:t>
            </a:fld>
            <a:endParaRPr lang="ru-RU"/>
          </a:p>
        </p:txBody>
      </p:sp>
      <p:sp>
        <p:nvSpPr>
          <p:cNvPr id="11" name="Slide Number Placeholder 10"/>
          <p:cNvSpPr>
            <a:spLocks noGrp="1"/>
          </p:cNvSpPr>
          <p:nvPr>
            <p:ph type="sldNum" sz="quarter" idx="11"/>
          </p:nvPr>
        </p:nvSpPr>
        <p:spPr/>
        <p:txBody>
          <a:bodyPr/>
          <a:lstStyle/>
          <a:p>
            <a:fld id="{93292846-733C-4FC8-8E39-F2EFAF018F7D}" type="slidenum">
              <a:rPr lang="ru-RU" smtClean="0"/>
              <a:pPr/>
              <a:t>‹#›</a:t>
            </a:fld>
            <a:endParaRPr lang="ru-RU"/>
          </a:p>
        </p:txBody>
      </p:sp>
      <p:sp>
        <p:nvSpPr>
          <p:cNvPr id="12" name="Footer Placeholder 11"/>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98927D7F-CC52-4481-86A5-3DC95625F908}" type="datetimeFigureOut">
              <a:rPr lang="ru-RU" smtClean="0"/>
              <a:pPr/>
              <a:t>11.03.2011</a:t>
            </a:fld>
            <a:endParaRPr lang="ru-RU"/>
          </a:p>
        </p:txBody>
      </p:sp>
      <p:sp>
        <p:nvSpPr>
          <p:cNvPr id="13" name="Slide Number Placeholder 12"/>
          <p:cNvSpPr>
            <a:spLocks noGrp="1"/>
          </p:cNvSpPr>
          <p:nvPr>
            <p:ph type="sldNum" sz="quarter" idx="11"/>
          </p:nvPr>
        </p:nvSpPr>
        <p:spPr>
          <a:xfrm>
            <a:off x="4116388" y="6400800"/>
            <a:ext cx="533400" cy="152400"/>
          </a:xfrm>
        </p:spPr>
        <p:txBody>
          <a:bodyPr/>
          <a:lstStyle/>
          <a:p>
            <a:fld id="{93292846-733C-4FC8-8E39-F2EFAF018F7D}" type="slidenum">
              <a:rPr lang="ru-RU" smtClean="0"/>
              <a:pPr/>
              <a:t>‹#›</a:t>
            </a:fld>
            <a:endParaRPr lang="ru-RU"/>
          </a:p>
        </p:txBody>
      </p:sp>
      <p:sp>
        <p:nvSpPr>
          <p:cNvPr id="14" name="Footer Placeholder 13"/>
          <p:cNvSpPr>
            <a:spLocks noGrp="1"/>
          </p:cNvSpPr>
          <p:nvPr>
            <p:ph type="ftr" sz="quarter" idx="12"/>
          </p:nvPr>
        </p:nvSpPr>
        <p:spPr>
          <a:xfrm>
            <a:off x="838200" y="6296248"/>
            <a:ext cx="2820987" cy="152400"/>
          </a:xfrm>
        </p:spPr>
        <p:txBody>
          <a:bodyPr/>
          <a:lstStyle/>
          <a:p>
            <a:endParaRPr lang="ru-RU"/>
          </a:p>
        </p:txBody>
      </p:sp>
      <p:sp>
        <p:nvSpPr>
          <p:cNvPr id="15" name="Title 14"/>
          <p:cNvSpPr>
            <a:spLocks noGrp="1"/>
          </p:cNvSpPr>
          <p:nvPr>
            <p:ph type="title"/>
          </p:nvPr>
        </p:nvSpPr>
        <p:spPr>
          <a:xfrm>
            <a:off x="457200" y="1828800"/>
            <a:ext cx="3200400" cy="1752600"/>
          </a:xfrm>
        </p:spPr>
        <p:txBody>
          <a:bodyPr anchor="b"/>
          <a:lstStyle/>
          <a:p>
            <a:r>
              <a:rPr lang="ru-RU" smtClean="0"/>
              <a:t>Образец заголовка</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ru-RU" smtClean="0"/>
              <a:t>Образец текста</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itle 1"/>
          <p:cNvSpPr>
            <a:spLocks noGrp="1"/>
          </p:cNvSpPr>
          <p:nvPr>
            <p:ph type="title"/>
          </p:nvPr>
        </p:nvSpPr>
        <p:spPr>
          <a:xfrm>
            <a:off x="4876800" y="457200"/>
            <a:ext cx="2819400" cy="5714999"/>
          </a:xfrm>
        </p:spPr>
        <p:txBody>
          <a:bodyPr/>
          <a:lstStyle/>
          <a:p>
            <a:r>
              <a:rPr lang="ru-RU" smtClean="0"/>
              <a:t>Образец заголовка</a:t>
            </a:r>
            <a:endParaRPr lang="en-US"/>
          </a:p>
        </p:txBody>
      </p:sp>
      <p:sp>
        <p:nvSpPr>
          <p:cNvPr id="9" name="Date Placeholder 8"/>
          <p:cNvSpPr>
            <a:spLocks noGrp="1"/>
          </p:cNvSpPr>
          <p:nvPr>
            <p:ph type="dt" sz="half" idx="10"/>
          </p:nvPr>
        </p:nvSpPr>
        <p:spPr/>
        <p:txBody>
          <a:bodyPr/>
          <a:lstStyle/>
          <a:p>
            <a:fld id="{98927D7F-CC52-4481-86A5-3DC95625F908}" type="datetimeFigureOut">
              <a:rPr lang="ru-RU" smtClean="0"/>
              <a:pPr/>
              <a:t>11.03.2011</a:t>
            </a:fld>
            <a:endParaRPr lang="ru-RU"/>
          </a:p>
        </p:txBody>
      </p:sp>
      <p:sp>
        <p:nvSpPr>
          <p:cNvPr id="13" name="Slide Number Placeholder 12"/>
          <p:cNvSpPr>
            <a:spLocks noGrp="1"/>
          </p:cNvSpPr>
          <p:nvPr>
            <p:ph type="sldNum" sz="quarter" idx="11"/>
          </p:nvPr>
        </p:nvSpPr>
        <p:spPr/>
        <p:txBody>
          <a:bodyPr/>
          <a:lstStyle/>
          <a:p>
            <a:fld id="{93292846-733C-4FC8-8E39-F2EFAF018F7D}"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Title 1"/>
          <p:cNvSpPr>
            <a:spLocks noGrp="1"/>
          </p:cNvSpPr>
          <p:nvPr>
            <p:ph type="title"/>
          </p:nvPr>
        </p:nvSpPr>
        <p:spPr>
          <a:xfrm>
            <a:off x="4876800" y="457200"/>
            <a:ext cx="2819400" cy="5714999"/>
          </a:xfrm>
        </p:spPr>
        <p:txBody>
          <a:bodyPr/>
          <a:lstStyle/>
          <a:p>
            <a:r>
              <a:rPr lang="ru-RU" smtClean="0"/>
              <a:t>Образец заголовка</a:t>
            </a:r>
            <a:endParaRPr lang="en-US"/>
          </a:p>
        </p:txBody>
      </p:sp>
      <p:sp>
        <p:nvSpPr>
          <p:cNvPr id="12" name="Date Placeholder 11"/>
          <p:cNvSpPr>
            <a:spLocks noGrp="1"/>
          </p:cNvSpPr>
          <p:nvPr>
            <p:ph type="dt" sz="half" idx="10"/>
          </p:nvPr>
        </p:nvSpPr>
        <p:spPr/>
        <p:txBody>
          <a:bodyPr/>
          <a:lstStyle/>
          <a:p>
            <a:fld id="{98927D7F-CC52-4481-86A5-3DC95625F908}" type="datetimeFigureOut">
              <a:rPr lang="ru-RU" smtClean="0"/>
              <a:pPr/>
              <a:t>11.03.2011</a:t>
            </a:fld>
            <a:endParaRPr lang="ru-RU"/>
          </a:p>
        </p:txBody>
      </p:sp>
      <p:sp>
        <p:nvSpPr>
          <p:cNvPr id="14" name="Slide Number Placeholder 13"/>
          <p:cNvSpPr>
            <a:spLocks noGrp="1"/>
          </p:cNvSpPr>
          <p:nvPr>
            <p:ph type="sldNum" sz="quarter" idx="11"/>
          </p:nvPr>
        </p:nvSpPr>
        <p:spPr/>
        <p:txBody>
          <a:bodyPr/>
          <a:lstStyle/>
          <a:p>
            <a:fld id="{93292846-733C-4FC8-8E39-F2EFAF018F7D}"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ru-RU" smtClean="0"/>
              <a:t>Образец заголовка</a:t>
            </a:r>
            <a:endParaRPr lang="en-US" dirty="0"/>
          </a:p>
        </p:txBody>
      </p:sp>
      <p:sp>
        <p:nvSpPr>
          <p:cNvPr id="9" name="Date Placeholder 8"/>
          <p:cNvSpPr>
            <a:spLocks noGrp="1"/>
          </p:cNvSpPr>
          <p:nvPr>
            <p:ph type="dt" sz="half" idx="10"/>
          </p:nvPr>
        </p:nvSpPr>
        <p:spPr/>
        <p:txBody>
          <a:bodyPr/>
          <a:lstStyle/>
          <a:p>
            <a:fld id="{98927D7F-CC52-4481-86A5-3DC95625F908}" type="datetimeFigureOut">
              <a:rPr lang="ru-RU" smtClean="0"/>
              <a:pPr/>
              <a:t>11.03.2011</a:t>
            </a:fld>
            <a:endParaRPr lang="ru-RU"/>
          </a:p>
        </p:txBody>
      </p:sp>
      <p:sp>
        <p:nvSpPr>
          <p:cNvPr id="10" name="Slide Number Placeholder 9"/>
          <p:cNvSpPr>
            <a:spLocks noGrp="1"/>
          </p:cNvSpPr>
          <p:nvPr>
            <p:ph type="sldNum" sz="quarter" idx="11"/>
          </p:nvPr>
        </p:nvSpPr>
        <p:spPr/>
        <p:txBody>
          <a:bodyPr/>
          <a:lstStyle/>
          <a:p>
            <a:fld id="{93292846-733C-4FC8-8E39-F2EFAF018F7D}" type="slidenum">
              <a:rPr lang="ru-RU" smtClean="0"/>
              <a:pPr/>
              <a:t>‹#›</a:t>
            </a:fld>
            <a:endParaRPr lang="ru-RU"/>
          </a:p>
        </p:txBody>
      </p:sp>
      <p:sp>
        <p:nvSpPr>
          <p:cNvPr id="11" name="Footer Placeholder 10"/>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8927D7F-CC52-4481-86A5-3DC95625F908}" type="datetimeFigureOut">
              <a:rPr lang="ru-RU" smtClean="0"/>
              <a:pPr/>
              <a:t>11.03.2011</a:t>
            </a:fld>
            <a:endParaRPr lang="ru-RU"/>
          </a:p>
        </p:txBody>
      </p:sp>
      <p:sp>
        <p:nvSpPr>
          <p:cNvPr id="9" name="Slide Number Placeholder 8"/>
          <p:cNvSpPr>
            <a:spLocks noGrp="1"/>
          </p:cNvSpPr>
          <p:nvPr>
            <p:ph type="sldNum" sz="quarter" idx="11"/>
          </p:nvPr>
        </p:nvSpPr>
        <p:spPr/>
        <p:txBody>
          <a:bodyPr/>
          <a:lstStyle/>
          <a:p>
            <a:fld id="{93292846-733C-4FC8-8E39-F2EFAF018F7D}"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98927D7F-CC52-4481-86A5-3DC95625F908}" type="datetimeFigureOut">
              <a:rPr lang="ru-RU" smtClean="0"/>
              <a:pPr/>
              <a:t>11.03.2011</a:t>
            </a:fld>
            <a:endParaRPr lang="ru-RU"/>
          </a:p>
        </p:txBody>
      </p:sp>
      <p:sp>
        <p:nvSpPr>
          <p:cNvPr id="16" name="Slide Number Placeholder 15"/>
          <p:cNvSpPr>
            <a:spLocks noGrp="1"/>
          </p:cNvSpPr>
          <p:nvPr>
            <p:ph type="sldNum" sz="quarter" idx="11"/>
          </p:nvPr>
        </p:nvSpPr>
        <p:spPr/>
        <p:txBody>
          <a:bodyPr/>
          <a:lstStyle/>
          <a:p>
            <a:fld id="{93292846-733C-4FC8-8E39-F2EFAF018F7D}"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ru-RU" smtClean="0"/>
              <a:t>Образец заголовка</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Date Placeholder 15"/>
          <p:cNvSpPr>
            <a:spLocks noGrp="1"/>
          </p:cNvSpPr>
          <p:nvPr>
            <p:ph type="dt" sz="half" idx="10"/>
          </p:nvPr>
        </p:nvSpPr>
        <p:spPr/>
        <p:txBody>
          <a:bodyPr/>
          <a:lstStyle/>
          <a:p>
            <a:fld id="{98927D7F-CC52-4481-86A5-3DC95625F908}" type="datetimeFigureOut">
              <a:rPr lang="ru-RU" smtClean="0"/>
              <a:pPr/>
              <a:t>11.03.2011</a:t>
            </a:fld>
            <a:endParaRPr lang="ru-RU"/>
          </a:p>
        </p:txBody>
      </p:sp>
      <p:sp>
        <p:nvSpPr>
          <p:cNvPr id="17" name="Slide Number Placeholder 16"/>
          <p:cNvSpPr>
            <a:spLocks noGrp="1"/>
          </p:cNvSpPr>
          <p:nvPr>
            <p:ph type="sldNum" sz="quarter" idx="11"/>
          </p:nvPr>
        </p:nvSpPr>
        <p:spPr/>
        <p:txBody>
          <a:bodyPr/>
          <a:lstStyle/>
          <a:p>
            <a:fld id="{93292846-733C-4FC8-8E39-F2EFAF018F7D}" type="slidenum">
              <a:rPr lang="ru-RU" smtClean="0"/>
              <a:pPr/>
              <a:t>‹#›</a:t>
            </a:fld>
            <a:endParaRPr lang="ru-RU"/>
          </a:p>
        </p:txBody>
      </p:sp>
      <p:sp>
        <p:nvSpPr>
          <p:cNvPr id="18" name="Footer Placeholder 17"/>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4"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93292846-733C-4FC8-8E39-F2EFAF018F7D}" type="slidenum">
              <a:rPr lang="ru-RU" smtClean="0"/>
              <a:pPr/>
              <a:t>‹#›</a:t>
            </a:fld>
            <a:endParaRPr lang="ru-RU"/>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98927D7F-CC52-4481-86A5-3DC95625F908}" type="datetimeFigureOut">
              <a:rPr lang="ru-RU" smtClean="0"/>
              <a:pPr/>
              <a:t>11.03.2011</a:t>
            </a:fld>
            <a:endParaRPr lang="ru-RU"/>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14348" y="785794"/>
            <a:ext cx="7858180" cy="1754326"/>
          </a:xfrm>
          <a:prstGeom prst="rect">
            <a:avLst/>
          </a:prstGeom>
          <a:noFill/>
          <a:scene3d>
            <a:camera prst="isometricOffAxis2Left"/>
            <a:lightRig rig="threePt" dir="t"/>
          </a:scene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dirty="0" err="1" smtClean="0">
                <a:ln/>
                <a:solidFill>
                  <a:srgbClr val="FFFF00"/>
                </a:solidFill>
                <a:effectLst>
                  <a:glow rad="228600">
                    <a:srgbClr val="FF0000"/>
                  </a:glow>
                </a:effectLst>
              </a:rPr>
              <a:t>Бійцівська</a:t>
            </a:r>
            <a:r>
              <a:rPr lang="ru-RU" sz="5400" b="1" dirty="0" smtClean="0">
                <a:ln/>
                <a:solidFill>
                  <a:srgbClr val="FFFF00"/>
                </a:solidFill>
                <a:effectLst>
                  <a:glow rad="228600">
                    <a:srgbClr val="FF0000"/>
                  </a:glow>
                </a:effectLst>
              </a:rPr>
              <a:t> </a:t>
            </a:r>
            <a:r>
              <a:rPr lang="ru-RU" sz="5400" b="1" dirty="0" err="1" smtClean="0">
                <a:ln/>
                <a:solidFill>
                  <a:srgbClr val="FFFF00"/>
                </a:solidFill>
                <a:effectLst>
                  <a:glow rad="228600">
                    <a:srgbClr val="FF0000"/>
                  </a:glow>
                </a:effectLst>
              </a:rPr>
              <a:t>риба</a:t>
            </a:r>
            <a:r>
              <a:rPr lang="ru-RU" sz="5400" b="1" dirty="0" smtClean="0">
                <a:ln/>
                <a:solidFill>
                  <a:srgbClr val="FFFF00"/>
                </a:solidFill>
                <a:effectLst>
                  <a:glow rad="228600">
                    <a:srgbClr val="FF0000"/>
                  </a:glow>
                </a:effectLst>
              </a:rPr>
              <a:t>:   </a:t>
            </a:r>
            <a:r>
              <a:rPr lang="en-US" sz="5400" b="1" dirty="0" smtClean="0">
                <a:ln/>
                <a:solidFill>
                  <a:srgbClr val="FFFF00"/>
                </a:solidFill>
                <a:effectLst>
                  <a:glow rad="228600">
                    <a:srgbClr val="FF0000"/>
                  </a:glow>
                </a:effectLst>
              </a:rPr>
              <a:t>     </a:t>
            </a:r>
            <a:r>
              <a:rPr lang="uk-UA" sz="5400" b="1" dirty="0" smtClean="0">
                <a:ln/>
                <a:solidFill>
                  <a:srgbClr val="FFFF00"/>
                </a:solidFill>
                <a:effectLst>
                  <a:glow rad="228600">
                    <a:srgbClr val="FF0000"/>
                  </a:glow>
                </a:effectLst>
              </a:rPr>
              <a:t>р</a:t>
            </a:r>
            <a:r>
              <a:rPr lang="ru-RU" sz="5400" b="1" dirty="0" err="1" smtClean="0">
                <a:ln/>
                <a:solidFill>
                  <a:srgbClr val="FFFF00"/>
                </a:solidFill>
                <a:effectLst>
                  <a:glow rad="228600">
                    <a:srgbClr val="FF0000"/>
                  </a:glow>
                </a:effectLst>
              </a:rPr>
              <a:t>иба-півник</a:t>
            </a:r>
            <a:endParaRPr lang="ru-RU" sz="5400" b="1" dirty="0">
              <a:ln/>
              <a:solidFill>
                <a:srgbClr val="FFFF00"/>
              </a:solidFill>
              <a:effectLst>
                <a:glow rad="228600">
                  <a:srgbClr val="FF0000"/>
                </a:glow>
              </a:effectLst>
            </a:endParaRPr>
          </a:p>
        </p:txBody>
      </p:sp>
      <p:sp>
        <p:nvSpPr>
          <p:cNvPr id="7" name="Прямоугольник 6"/>
          <p:cNvSpPr/>
          <p:nvPr/>
        </p:nvSpPr>
        <p:spPr>
          <a:xfrm>
            <a:off x="1428728" y="5214950"/>
            <a:ext cx="6000792" cy="954107"/>
          </a:xfrm>
          <a:prstGeom prst="rect">
            <a:avLst/>
          </a:prstGeom>
        </p:spPr>
        <p:txBody>
          <a:bodyPr wrap="square">
            <a:spAutoFit/>
            <a:scene3d>
              <a:camera prst="isometricOffAxis2Left"/>
              <a:lightRig rig="threePt" dir="t"/>
            </a:scene3d>
          </a:bodyPr>
          <a:lstStyle/>
          <a:p>
            <a:pPr algn="ctr"/>
            <a:r>
              <a:rPr lang="uk-UA" sz="2400" b="1" dirty="0" smtClean="0">
                <a:solidFill>
                  <a:srgbClr val="FFFF00"/>
                </a:solidFill>
                <a:effectLst>
                  <a:glow rad="228600">
                    <a:srgbClr val="FF0000"/>
                  </a:glow>
                </a:effectLst>
              </a:rPr>
              <a:t>Робота учениці 8 </a:t>
            </a:r>
            <a:r>
              <a:rPr lang="uk-UA" sz="2400" b="1" dirty="0" smtClean="0">
                <a:solidFill>
                  <a:srgbClr val="FFFF00"/>
                </a:solidFill>
                <a:effectLst>
                  <a:glow rad="228600">
                    <a:srgbClr val="FF0000"/>
                  </a:glow>
                </a:effectLst>
              </a:rPr>
              <a:t>класу СШ </a:t>
            </a:r>
            <a:r>
              <a:rPr lang="uk-UA" sz="2400" b="1" dirty="0" smtClean="0">
                <a:solidFill>
                  <a:srgbClr val="FFFF00"/>
                </a:solidFill>
                <a:effectLst>
                  <a:glow rad="228600">
                    <a:srgbClr val="FF0000"/>
                  </a:glow>
                </a:effectLst>
              </a:rPr>
              <a:t>№ </a:t>
            </a:r>
            <a:r>
              <a:rPr lang="uk-UA" sz="2400" b="1" dirty="0" smtClean="0">
                <a:solidFill>
                  <a:srgbClr val="FFFF00"/>
                </a:solidFill>
                <a:effectLst>
                  <a:glow rad="228600">
                    <a:srgbClr val="FF0000"/>
                  </a:glow>
                </a:effectLst>
              </a:rPr>
              <a:t>273</a:t>
            </a:r>
          </a:p>
          <a:p>
            <a:pPr algn="ctr"/>
            <a:r>
              <a:rPr lang="uk-UA" sz="3200" b="1" dirty="0" smtClean="0">
                <a:solidFill>
                  <a:srgbClr val="FFFF00"/>
                </a:solidFill>
                <a:effectLst>
                  <a:glow rad="228600">
                    <a:srgbClr val="FF0000"/>
                  </a:glow>
                </a:effectLst>
              </a:rPr>
              <a:t>Опятюк Анастасії</a:t>
            </a:r>
            <a:endParaRPr lang="uk-UA" sz="3200" b="1" dirty="0">
              <a:solidFill>
                <a:srgbClr val="FFFF00"/>
              </a:solidFill>
              <a:effectLst>
                <a:glow rad="228600">
                  <a:srgbClr val="FF0000"/>
                </a:glow>
              </a:effectLst>
            </a:endParaRPr>
          </a:p>
        </p:txBody>
      </p:sp>
      <p:sp>
        <p:nvSpPr>
          <p:cNvPr id="5" name="Овал 4"/>
          <p:cNvSpPr/>
          <p:nvPr/>
        </p:nvSpPr>
        <p:spPr>
          <a:xfrm rot="1080665" flipH="1">
            <a:off x="1420942" y="2500263"/>
            <a:ext cx="3684017" cy="2357158"/>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med">
    <p:circle/>
    <p:sndAc>
      <p:stSnd>
        <p:snd r:embed="rId2" name="camera.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642910" y="428604"/>
            <a:ext cx="2643206" cy="500066"/>
          </a:xfrm>
          <a:prstGeom prst="rect">
            <a:avLst/>
          </a:prstGeom>
        </p:spPr>
        <p:txBody>
          <a:bodyPr wrap="none">
            <a:prstTxWarp prst="textWave2">
              <a:avLst>
                <a:gd name="adj1" fmla="val 12500"/>
                <a:gd name="adj2" fmla="val -1778"/>
              </a:avLst>
            </a:prstTxWarp>
            <a:spAutoFit/>
          </a:bodyPr>
          <a:lstStyle/>
          <a:p>
            <a:r>
              <a:rPr lang="uk-UA" b="1" dirty="0" smtClean="0">
                <a:ln/>
                <a:solidFill>
                  <a:srgbClr val="FFFF00"/>
                </a:solidFill>
                <a:effectLst>
                  <a:glow rad="228600">
                    <a:srgbClr val="FF5050"/>
                  </a:glow>
                </a:effectLst>
              </a:rPr>
              <a:t>Риба</a:t>
            </a:r>
            <a:r>
              <a:rPr lang="ru-RU" b="1" dirty="0" smtClean="0">
                <a:ln/>
                <a:solidFill>
                  <a:srgbClr val="FFFF00"/>
                </a:solidFill>
                <a:effectLst>
                  <a:glow rad="228600">
                    <a:srgbClr val="FF5050"/>
                  </a:glow>
                </a:effectLst>
              </a:rPr>
              <a:t> - </a:t>
            </a:r>
            <a:r>
              <a:rPr lang="uk-UA" b="1" dirty="0" smtClean="0">
                <a:ln/>
                <a:solidFill>
                  <a:srgbClr val="FFFF00"/>
                </a:solidFill>
                <a:effectLst>
                  <a:glow rad="228600">
                    <a:srgbClr val="FF5050"/>
                  </a:glow>
                </a:effectLst>
              </a:rPr>
              <a:t>півник</a:t>
            </a:r>
            <a:endParaRPr lang="uk-UA" dirty="0">
              <a:effectLst>
                <a:glow rad="228600">
                  <a:srgbClr val="FF5050"/>
                </a:glow>
              </a:effectLst>
            </a:endParaRPr>
          </a:p>
        </p:txBody>
      </p:sp>
      <p:sp>
        <p:nvSpPr>
          <p:cNvPr id="8" name="Прямоугольник 7"/>
          <p:cNvSpPr/>
          <p:nvPr/>
        </p:nvSpPr>
        <p:spPr>
          <a:xfrm>
            <a:off x="4000496" y="785794"/>
            <a:ext cx="4286280" cy="584775"/>
          </a:xfrm>
          <a:prstGeom prst="rect">
            <a:avLst/>
          </a:prstGeom>
        </p:spPr>
        <p:txBody>
          <a:bodyPr wrap="square">
            <a:prstTxWarp prst="textWave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3200" b="1" dirty="0" smtClean="0">
                <a:ln/>
                <a:solidFill>
                  <a:srgbClr val="FFFF00"/>
                </a:solidFill>
                <a:effectLst>
                  <a:glow rad="228600">
                    <a:srgbClr val="000066">
                      <a:alpha val="40000"/>
                    </a:srgbClr>
                  </a:glow>
                </a:effectLst>
              </a:rPr>
              <a:t>Різноманітність </a:t>
            </a:r>
            <a:endParaRPr lang="uk-UA" sz="3200" b="1" dirty="0">
              <a:ln/>
              <a:solidFill>
                <a:srgbClr val="FFFF00"/>
              </a:solidFill>
              <a:effectLst>
                <a:glow rad="228600">
                  <a:srgbClr val="000066">
                    <a:alpha val="40000"/>
                  </a:srgbClr>
                </a:glow>
              </a:effectLst>
            </a:endParaRPr>
          </a:p>
        </p:txBody>
      </p:sp>
      <p:sp>
        <p:nvSpPr>
          <p:cNvPr id="9" name="Овал 8"/>
          <p:cNvSpPr/>
          <p:nvPr/>
        </p:nvSpPr>
        <p:spPr>
          <a:xfrm flipH="1">
            <a:off x="571472" y="1571612"/>
            <a:ext cx="3571900" cy="2000264"/>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Овал 9"/>
          <p:cNvSpPr/>
          <p:nvPr/>
        </p:nvSpPr>
        <p:spPr>
          <a:xfrm>
            <a:off x="4786314" y="4071942"/>
            <a:ext cx="3429024" cy="2214578"/>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Овал 10"/>
          <p:cNvSpPr/>
          <p:nvPr/>
        </p:nvSpPr>
        <p:spPr>
          <a:xfrm flipH="1">
            <a:off x="571472" y="4000504"/>
            <a:ext cx="3571900" cy="2071702"/>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Овал 11"/>
          <p:cNvSpPr/>
          <p:nvPr/>
        </p:nvSpPr>
        <p:spPr>
          <a:xfrm>
            <a:off x="4572000" y="1714488"/>
            <a:ext cx="3357586" cy="2071702"/>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 xmlns:p14="http://schemas.microsoft.com/office/powerpoint/2010/main" val="1102016923"/>
      </p:ext>
    </p:extLst>
  </p:cSld>
  <p:clrMapOvr>
    <a:masterClrMapping/>
  </p:clrMapOvr>
  <p:transition spd="med">
    <p:circle/>
    <p:sndAc>
      <p:stSnd>
        <p:snd r:embed="rId2" name="camera.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42910" y="428604"/>
            <a:ext cx="2643206" cy="500066"/>
          </a:xfrm>
          <a:prstGeom prst="rect">
            <a:avLst/>
          </a:prstGeom>
        </p:spPr>
        <p:txBody>
          <a:bodyPr wrap="none">
            <a:prstTxWarp prst="textWave2">
              <a:avLst>
                <a:gd name="adj1" fmla="val 12500"/>
                <a:gd name="adj2" fmla="val -1778"/>
              </a:avLst>
            </a:prstTxWarp>
            <a:spAutoFit/>
          </a:bodyPr>
          <a:lstStyle/>
          <a:p>
            <a:r>
              <a:rPr lang="uk-UA" b="1" dirty="0" smtClean="0">
                <a:ln/>
                <a:solidFill>
                  <a:srgbClr val="FFFF00"/>
                </a:solidFill>
                <a:effectLst>
                  <a:glow rad="228600">
                    <a:srgbClr val="FF5050"/>
                  </a:glow>
                </a:effectLst>
              </a:rPr>
              <a:t>Риба</a:t>
            </a:r>
            <a:r>
              <a:rPr lang="ru-RU" b="1" dirty="0" smtClean="0">
                <a:ln/>
                <a:solidFill>
                  <a:srgbClr val="FFFF00"/>
                </a:solidFill>
                <a:effectLst>
                  <a:glow rad="228600">
                    <a:srgbClr val="FF5050"/>
                  </a:glow>
                </a:effectLst>
              </a:rPr>
              <a:t> - </a:t>
            </a:r>
            <a:r>
              <a:rPr lang="uk-UA" b="1" dirty="0" smtClean="0">
                <a:ln/>
                <a:solidFill>
                  <a:srgbClr val="FFFF00"/>
                </a:solidFill>
                <a:effectLst>
                  <a:glow rad="228600">
                    <a:srgbClr val="FF5050"/>
                  </a:glow>
                </a:effectLst>
              </a:rPr>
              <a:t>півник</a:t>
            </a:r>
            <a:endParaRPr lang="uk-UA" dirty="0">
              <a:effectLst>
                <a:glow rad="228600">
                  <a:srgbClr val="FF5050"/>
                </a:glow>
              </a:effectLst>
            </a:endParaRPr>
          </a:p>
        </p:txBody>
      </p:sp>
      <p:sp>
        <p:nvSpPr>
          <p:cNvPr id="8" name="Прямоугольник 7"/>
          <p:cNvSpPr/>
          <p:nvPr/>
        </p:nvSpPr>
        <p:spPr>
          <a:xfrm>
            <a:off x="4000496" y="785794"/>
            <a:ext cx="4286280" cy="584775"/>
          </a:xfrm>
          <a:prstGeom prst="rect">
            <a:avLst/>
          </a:prstGeom>
        </p:spPr>
        <p:txBody>
          <a:bodyPr wrap="square">
            <a:prstTxWarp prst="textWave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3200" b="1" dirty="0" smtClean="0">
                <a:ln/>
                <a:solidFill>
                  <a:srgbClr val="FFFF00"/>
                </a:solidFill>
                <a:effectLst>
                  <a:glow rad="228600">
                    <a:srgbClr val="000066">
                      <a:alpha val="40000"/>
                    </a:srgbClr>
                  </a:glow>
                </a:effectLst>
              </a:rPr>
              <a:t>Різноманітність </a:t>
            </a:r>
            <a:endParaRPr lang="uk-UA" sz="3200" b="1" dirty="0">
              <a:ln/>
              <a:solidFill>
                <a:srgbClr val="FFFF00"/>
              </a:solidFill>
              <a:effectLst>
                <a:glow rad="228600">
                  <a:srgbClr val="000066">
                    <a:alpha val="40000"/>
                  </a:srgbClr>
                </a:glow>
              </a:effectLst>
            </a:endParaRPr>
          </a:p>
        </p:txBody>
      </p:sp>
      <p:sp>
        <p:nvSpPr>
          <p:cNvPr id="9" name="Овал 8"/>
          <p:cNvSpPr/>
          <p:nvPr/>
        </p:nvSpPr>
        <p:spPr>
          <a:xfrm>
            <a:off x="714348" y="1500174"/>
            <a:ext cx="3500462" cy="2214578"/>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Овал 9"/>
          <p:cNvSpPr/>
          <p:nvPr/>
        </p:nvSpPr>
        <p:spPr>
          <a:xfrm>
            <a:off x="4786314" y="4071942"/>
            <a:ext cx="3429024" cy="2214578"/>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Овал 10"/>
          <p:cNvSpPr/>
          <p:nvPr/>
        </p:nvSpPr>
        <p:spPr>
          <a:xfrm flipH="1">
            <a:off x="571472" y="4000504"/>
            <a:ext cx="3571900" cy="2071702"/>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Овал 12"/>
          <p:cNvSpPr/>
          <p:nvPr/>
        </p:nvSpPr>
        <p:spPr>
          <a:xfrm flipH="1">
            <a:off x="4929190" y="1428736"/>
            <a:ext cx="3357586" cy="2357454"/>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 xmlns:p14="http://schemas.microsoft.com/office/powerpoint/2010/main" val="1102016923"/>
      </p:ext>
    </p:extLst>
  </p:cSld>
  <p:clrMapOvr>
    <a:masterClrMapping/>
  </p:clrMapOvr>
  <p:transition spd="med">
    <p:circle/>
    <p:sndAc>
      <p:stSnd>
        <p:snd r:embed="rId2" name="camera.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5143504" y="1643050"/>
            <a:ext cx="3214710" cy="2000264"/>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p:cNvSpPr/>
          <p:nvPr/>
        </p:nvSpPr>
        <p:spPr>
          <a:xfrm>
            <a:off x="4000496" y="785794"/>
            <a:ext cx="4286280" cy="584775"/>
          </a:xfrm>
          <a:prstGeom prst="rect">
            <a:avLst/>
          </a:prstGeom>
        </p:spPr>
        <p:txBody>
          <a:bodyPr wrap="square">
            <a:prstTxWarp prst="textWave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3200" b="1" dirty="0" smtClean="0">
                <a:ln/>
                <a:solidFill>
                  <a:srgbClr val="FFFF00"/>
                </a:solidFill>
                <a:effectLst>
                  <a:glow rad="228600">
                    <a:srgbClr val="000066">
                      <a:alpha val="40000"/>
                    </a:srgbClr>
                  </a:glow>
                </a:effectLst>
              </a:rPr>
              <a:t>Різноманітність </a:t>
            </a:r>
            <a:endParaRPr lang="uk-UA" sz="3200" b="1" dirty="0">
              <a:ln/>
              <a:solidFill>
                <a:srgbClr val="FFFF00"/>
              </a:solidFill>
              <a:effectLst>
                <a:glow rad="228600">
                  <a:srgbClr val="000066">
                    <a:alpha val="40000"/>
                  </a:srgbClr>
                </a:glow>
              </a:effectLst>
            </a:endParaRPr>
          </a:p>
        </p:txBody>
      </p:sp>
      <p:sp>
        <p:nvSpPr>
          <p:cNvPr id="6" name="Прямоугольник 5"/>
          <p:cNvSpPr/>
          <p:nvPr/>
        </p:nvSpPr>
        <p:spPr>
          <a:xfrm>
            <a:off x="642910" y="428604"/>
            <a:ext cx="2643206" cy="500066"/>
          </a:xfrm>
          <a:prstGeom prst="rect">
            <a:avLst/>
          </a:prstGeom>
        </p:spPr>
        <p:txBody>
          <a:bodyPr wrap="none">
            <a:prstTxWarp prst="textWave2">
              <a:avLst>
                <a:gd name="adj1" fmla="val 12500"/>
                <a:gd name="adj2" fmla="val -1778"/>
              </a:avLst>
            </a:prstTxWarp>
            <a:spAutoFit/>
          </a:bodyPr>
          <a:lstStyle/>
          <a:p>
            <a:r>
              <a:rPr lang="uk-UA" b="1" dirty="0" smtClean="0">
                <a:ln/>
                <a:solidFill>
                  <a:srgbClr val="FFFF00"/>
                </a:solidFill>
                <a:effectLst>
                  <a:glow rad="228600">
                    <a:srgbClr val="FF5050"/>
                  </a:glow>
                </a:effectLst>
              </a:rPr>
              <a:t>Риба</a:t>
            </a:r>
            <a:r>
              <a:rPr lang="ru-RU" b="1" dirty="0" smtClean="0">
                <a:ln/>
                <a:solidFill>
                  <a:srgbClr val="FFFF00"/>
                </a:solidFill>
                <a:effectLst>
                  <a:glow rad="228600">
                    <a:srgbClr val="FF5050"/>
                  </a:glow>
                </a:effectLst>
              </a:rPr>
              <a:t> - </a:t>
            </a:r>
            <a:r>
              <a:rPr lang="uk-UA" b="1" dirty="0" smtClean="0">
                <a:ln/>
                <a:solidFill>
                  <a:srgbClr val="FFFF00"/>
                </a:solidFill>
                <a:effectLst>
                  <a:glow rad="228600">
                    <a:srgbClr val="FF5050"/>
                  </a:glow>
                </a:effectLst>
              </a:rPr>
              <a:t>півник</a:t>
            </a:r>
            <a:endParaRPr lang="uk-UA" dirty="0">
              <a:effectLst>
                <a:glow rad="228600">
                  <a:srgbClr val="FF5050"/>
                </a:glow>
              </a:effectLst>
            </a:endParaRPr>
          </a:p>
        </p:txBody>
      </p:sp>
      <p:sp>
        <p:nvSpPr>
          <p:cNvPr id="7" name="Овал 6"/>
          <p:cNvSpPr/>
          <p:nvPr/>
        </p:nvSpPr>
        <p:spPr>
          <a:xfrm flipH="1">
            <a:off x="4857752" y="4071942"/>
            <a:ext cx="3571900" cy="2071702"/>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Овал 7"/>
          <p:cNvSpPr/>
          <p:nvPr/>
        </p:nvSpPr>
        <p:spPr>
          <a:xfrm>
            <a:off x="857224" y="3857628"/>
            <a:ext cx="3500462" cy="2000264"/>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Овал 8"/>
          <p:cNvSpPr/>
          <p:nvPr/>
        </p:nvSpPr>
        <p:spPr>
          <a:xfrm>
            <a:off x="714348" y="1571612"/>
            <a:ext cx="3429024" cy="1928826"/>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med">
    <p:circle/>
    <p:sndAc>
      <p:stSnd>
        <p:snd r:embed="rId2" name="camera.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4143372" y="1928802"/>
            <a:ext cx="4500594" cy="4357718"/>
          </a:xfrm>
          <a:noFill/>
        </p:spPr>
        <p:txBody>
          <a:bodyPr>
            <a:normAutofit fontScale="92500" lnSpcReduction="20000"/>
          </a:bodyPr>
          <a:lstStyle/>
          <a:p>
            <a:pPr>
              <a:buNone/>
            </a:pPr>
            <a:r>
              <a:rPr lang="ru-RU" dirty="0" smtClean="0"/>
              <a:t>	</a:t>
            </a:r>
            <a:r>
              <a:rPr lang="ru-RU" sz="2800" dirty="0" smtClean="0">
                <a:solidFill>
                  <a:srgbClr val="FFFF00"/>
                </a:solidFill>
              </a:rPr>
              <a:t>     </a:t>
            </a:r>
            <a:r>
              <a:rPr lang="uk-UA" sz="2800" dirty="0" smtClean="0">
                <a:solidFill>
                  <a:srgbClr val="FFFF00"/>
                </a:solidFill>
              </a:rPr>
              <a:t>Бійцівська рибка або</a:t>
            </a:r>
            <a:r>
              <a:rPr lang="ru-RU" sz="2800" dirty="0" smtClean="0">
                <a:solidFill>
                  <a:srgbClr val="FFFF00"/>
                </a:solidFill>
              </a:rPr>
              <a:t> </a:t>
            </a:r>
            <a:r>
              <a:rPr lang="uk-UA" sz="2800" dirty="0" smtClean="0">
                <a:solidFill>
                  <a:srgbClr val="FFFF00"/>
                </a:solidFill>
              </a:rPr>
              <a:t>сіамський півник</a:t>
            </a:r>
            <a:r>
              <a:rPr lang="ru-RU" sz="2800" dirty="0" smtClean="0">
                <a:solidFill>
                  <a:srgbClr val="FFFF00"/>
                </a:solidFill>
              </a:rPr>
              <a:t>  </a:t>
            </a:r>
            <a:r>
              <a:rPr lang="en-US" sz="2800" dirty="0" smtClean="0">
                <a:solidFill>
                  <a:srgbClr val="FFFF00"/>
                </a:solidFill>
              </a:rPr>
              <a:t>- </a:t>
            </a:r>
            <a:r>
              <a:rPr lang="ru-RU" sz="2800" dirty="0" smtClean="0">
                <a:solidFill>
                  <a:srgbClr val="FFFF00"/>
                </a:solidFill>
              </a:rPr>
              <a:t>невелика </a:t>
            </a:r>
            <a:r>
              <a:rPr lang="uk-UA" sz="2800" dirty="0" smtClean="0">
                <a:solidFill>
                  <a:srgbClr val="FFFF00"/>
                </a:solidFill>
              </a:rPr>
              <a:t>риба, що поширена в стоячих або повільнотекучих водоймах Південно-Східної Азії. Самці досягають 5 см довжини, а самки - 4 см</a:t>
            </a:r>
            <a:r>
              <a:rPr lang="uk-UA" sz="2800" dirty="0" smtClean="0">
                <a:solidFill>
                  <a:srgbClr val="FFFF00"/>
                </a:solidFill>
              </a:rPr>
              <a:t>. Півники - лабіринтові рибки, для дихання яких необхідний безперешкодний доступ до атмосферного повітря. </a:t>
            </a:r>
            <a:endParaRPr lang="uk-UA" sz="2800" dirty="0">
              <a:solidFill>
                <a:srgbClr val="FFFF00"/>
              </a:solidFill>
            </a:endParaRPr>
          </a:p>
        </p:txBody>
      </p:sp>
      <p:sp>
        <p:nvSpPr>
          <p:cNvPr id="5" name="Прямоугольник 4"/>
          <p:cNvSpPr/>
          <p:nvPr/>
        </p:nvSpPr>
        <p:spPr>
          <a:xfrm>
            <a:off x="642910" y="428604"/>
            <a:ext cx="2643206" cy="500066"/>
          </a:xfrm>
          <a:prstGeom prst="rect">
            <a:avLst/>
          </a:prstGeom>
        </p:spPr>
        <p:txBody>
          <a:bodyPr wrap="none">
            <a:prstTxWarp prst="textWave2">
              <a:avLst>
                <a:gd name="adj1" fmla="val 12500"/>
                <a:gd name="adj2" fmla="val -1778"/>
              </a:avLst>
            </a:prstTxWarp>
            <a:spAutoFit/>
          </a:bodyPr>
          <a:lstStyle/>
          <a:p>
            <a:r>
              <a:rPr lang="uk-UA" b="1" dirty="0" smtClean="0">
                <a:ln/>
                <a:solidFill>
                  <a:srgbClr val="FFFF00"/>
                </a:solidFill>
                <a:effectLst>
                  <a:glow rad="228600">
                    <a:srgbClr val="FF5050"/>
                  </a:glow>
                </a:effectLst>
              </a:rPr>
              <a:t>Риба</a:t>
            </a:r>
            <a:r>
              <a:rPr lang="ru-RU" b="1" dirty="0" smtClean="0">
                <a:ln/>
                <a:solidFill>
                  <a:srgbClr val="FFFF00"/>
                </a:solidFill>
                <a:effectLst>
                  <a:glow rad="228600">
                    <a:srgbClr val="FF5050"/>
                  </a:glow>
                </a:effectLst>
              </a:rPr>
              <a:t> - </a:t>
            </a:r>
            <a:r>
              <a:rPr lang="uk-UA" b="1" dirty="0" smtClean="0">
                <a:ln/>
                <a:solidFill>
                  <a:srgbClr val="FFFF00"/>
                </a:solidFill>
                <a:effectLst>
                  <a:glow rad="228600">
                    <a:srgbClr val="FF5050"/>
                  </a:glow>
                </a:effectLst>
              </a:rPr>
              <a:t>півник</a:t>
            </a:r>
            <a:endParaRPr lang="uk-UA" dirty="0">
              <a:effectLst>
                <a:glow rad="228600">
                  <a:srgbClr val="FF5050"/>
                </a:glow>
              </a:effectLst>
            </a:endParaRPr>
          </a:p>
        </p:txBody>
      </p:sp>
      <p:pic>
        <p:nvPicPr>
          <p:cNvPr id="6" name="Рисунок 5" descr="2 ибки.jpg"/>
          <p:cNvPicPr>
            <a:picLocks noChangeAspect="1"/>
          </p:cNvPicPr>
          <p:nvPr/>
        </p:nvPicPr>
        <p:blipFill>
          <a:blip r:embed="rId3" cstate="print"/>
          <a:stretch>
            <a:fillRect/>
          </a:stretch>
        </p:blipFill>
        <p:spPr>
          <a:xfrm>
            <a:off x="571472" y="1857364"/>
            <a:ext cx="3053704" cy="4357718"/>
          </a:xfrm>
          <a:prstGeom prst="rect">
            <a:avLst/>
          </a:prstGeom>
        </p:spPr>
      </p:pic>
      <p:sp>
        <p:nvSpPr>
          <p:cNvPr id="8" name="Прямоугольник 7"/>
          <p:cNvSpPr/>
          <p:nvPr/>
        </p:nvSpPr>
        <p:spPr>
          <a:xfrm>
            <a:off x="4143372" y="571480"/>
            <a:ext cx="4286280" cy="1156279"/>
          </a:xfrm>
          <a:prstGeom prst="rect">
            <a:avLst/>
          </a:prstGeom>
        </p:spPr>
        <p:txBody>
          <a:bodyPr wrap="square">
            <a:prstTxWarp prst="textWave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a:r>
              <a:rPr lang="uk-UA" sz="3200" b="1" dirty="0" smtClean="0">
                <a:ln/>
                <a:solidFill>
                  <a:srgbClr val="FFFF00"/>
                </a:solidFill>
                <a:effectLst>
                  <a:glow rad="228600">
                    <a:srgbClr val="000066">
                      <a:alpha val="40000"/>
                    </a:srgbClr>
                  </a:glow>
                </a:effectLst>
              </a:rPr>
              <a:t>Загальна характеристика </a:t>
            </a:r>
            <a:endParaRPr lang="uk-UA" sz="3200" b="1" dirty="0">
              <a:ln/>
              <a:solidFill>
                <a:srgbClr val="FFFF00"/>
              </a:solidFill>
              <a:effectLst>
                <a:glow rad="228600">
                  <a:srgbClr val="000066">
                    <a:alpha val="40000"/>
                  </a:srgbClr>
                </a:glow>
              </a:effectLst>
            </a:endParaRPr>
          </a:p>
        </p:txBody>
      </p:sp>
    </p:spTree>
    <p:extLst>
      <p:ext uri="{BB962C8B-B14F-4D97-AF65-F5344CB8AC3E}">
        <p14:creationId xmlns="" xmlns:p14="http://schemas.microsoft.com/office/powerpoint/2010/main" val="95143354"/>
      </p:ext>
    </p:extLst>
  </p:cSld>
  <p:clrMapOvr>
    <a:masterClrMapping/>
  </p:clrMapOvr>
  <p:transition spd="med">
    <p:circle/>
    <p:sndAc>
      <p:stSnd>
        <p:snd r:embed="rId2" name="camera.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5720" y="2643182"/>
            <a:ext cx="8606189" cy="3857651"/>
          </a:xfrm>
        </p:spPr>
        <p:txBody>
          <a:bodyPr>
            <a:normAutofit/>
          </a:bodyPr>
          <a:lstStyle/>
          <a:p>
            <a:pPr>
              <a:buNone/>
            </a:pPr>
            <a:r>
              <a:rPr lang="ru-RU" dirty="0" smtClean="0"/>
              <a:t> 	    </a:t>
            </a:r>
            <a:r>
              <a:rPr lang="uk-UA" sz="2400" dirty="0" smtClean="0">
                <a:solidFill>
                  <a:srgbClr val="FFFF00"/>
                </a:solidFill>
              </a:rPr>
              <a:t>Перші </a:t>
            </a:r>
            <a:r>
              <a:rPr lang="uk-UA" sz="2400" dirty="0" smtClean="0">
                <a:solidFill>
                  <a:srgbClr val="FFFF00"/>
                </a:solidFill>
              </a:rPr>
              <a:t>згадки про її існування орієнтовно </a:t>
            </a:r>
            <a:r>
              <a:rPr lang="uk-UA" sz="2400" dirty="0" smtClean="0">
                <a:solidFill>
                  <a:srgbClr val="FFFF00"/>
                </a:solidFill>
              </a:rPr>
              <a:t>відносяться </a:t>
            </a:r>
            <a:r>
              <a:rPr lang="uk-UA" sz="2400" dirty="0" smtClean="0">
                <a:solidFill>
                  <a:srgbClr val="FFFF00"/>
                </a:solidFill>
              </a:rPr>
              <a:t>до </a:t>
            </a:r>
            <a:r>
              <a:rPr lang="uk-UA" sz="2400" dirty="0" smtClean="0">
                <a:solidFill>
                  <a:srgbClr val="FFFF00"/>
                </a:solidFill>
              </a:rPr>
              <a:t> 1800 </a:t>
            </a:r>
            <a:r>
              <a:rPr lang="uk-UA" sz="2400" dirty="0" smtClean="0">
                <a:solidFill>
                  <a:srgbClr val="FFFF00"/>
                </a:solidFill>
              </a:rPr>
              <a:t>р. У той період жителі Сіаму (нині Таїланд) звернули увагу на невеликих рибок, що відрізняються агресивною поведінкою по відношенню один до одного. Виявлені особини мали короткі плавці і непоказне кори</a:t>
            </a:r>
            <a:r>
              <a:rPr lang="ru-RU" sz="2400" dirty="0" err="1" smtClean="0">
                <a:solidFill>
                  <a:srgbClr val="FFFF00"/>
                </a:solidFill>
              </a:rPr>
              <a:t>чневого</a:t>
            </a:r>
            <a:r>
              <a:rPr lang="ru-RU" sz="2400" dirty="0" smtClean="0">
                <a:solidFill>
                  <a:srgbClr val="FFFF00"/>
                </a:solidFill>
              </a:rPr>
              <a:t> </a:t>
            </a:r>
            <a:r>
              <a:rPr lang="uk-UA" sz="2400" dirty="0" smtClean="0">
                <a:solidFill>
                  <a:srgbClr val="FFFF00"/>
                </a:solidFill>
              </a:rPr>
              <a:t>відтінку тіло. Сіамці почали схрещувати диких</a:t>
            </a:r>
            <a:r>
              <a:rPr lang="ru-RU" sz="2400" dirty="0" smtClean="0">
                <a:solidFill>
                  <a:srgbClr val="FFFF00"/>
                </a:solidFill>
              </a:rPr>
              <a:t> </a:t>
            </a:r>
            <a:r>
              <a:rPr lang="en-US" sz="2400" dirty="0" err="1">
                <a:solidFill>
                  <a:srgbClr val="FFFF00"/>
                </a:solidFill>
              </a:rPr>
              <a:t>Betta</a:t>
            </a:r>
            <a:r>
              <a:rPr lang="en-US" sz="2400" dirty="0">
                <a:solidFill>
                  <a:srgbClr val="FFFF00"/>
                </a:solidFill>
              </a:rPr>
              <a:t> </a:t>
            </a:r>
            <a:r>
              <a:rPr lang="ru-RU" sz="2400" dirty="0" err="1">
                <a:solidFill>
                  <a:srgbClr val="FFFF00"/>
                </a:solidFill>
              </a:rPr>
              <a:t>і</a:t>
            </a:r>
            <a:r>
              <a:rPr lang="ru-RU" sz="2400" dirty="0">
                <a:solidFill>
                  <a:srgbClr val="FFFF00"/>
                </a:solidFill>
              </a:rPr>
              <a:t> </a:t>
            </a:r>
            <a:r>
              <a:rPr lang="uk-UA" sz="2400" dirty="0" smtClean="0">
                <a:solidFill>
                  <a:srgbClr val="FFFF00"/>
                </a:solidFill>
              </a:rPr>
              <a:t>отримали рибу, названу </a:t>
            </a:r>
            <a:r>
              <a:rPr lang="en-US" sz="2400" dirty="0" err="1" smtClean="0">
                <a:solidFill>
                  <a:srgbClr val="FFFF00"/>
                </a:solidFill>
              </a:rPr>
              <a:t>Pla</a:t>
            </a:r>
            <a:r>
              <a:rPr lang="en-US" sz="2400" dirty="0" smtClean="0">
                <a:solidFill>
                  <a:srgbClr val="FFFF00"/>
                </a:solidFill>
              </a:rPr>
              <a:t> </a:t>
            </a:r>
            <a:r>
              <a:rPr lang="en-US" sz="2400" dirty="0">
                <a:solidFill>
                  <a:srgbClr val="FFFF00"/>
                </a:solidFill>
              </a:rPr>
              <a:t>Kat, </a:t>
            </a:r>
            <a:r>
              <a:rPr lang="uk-UA" sz="2400" dirty="0" smtClean="0">
                <a:solidFill>
                  <a:srgbClr val="FFFF00"/>
                </a:solidFill>
              </a:rPr>
              <a:t>що означає </a:t>
            </a:r>
            <a:r>
              <a:rPr lang="ru-RU" sz="2400" dirty="0" smtClean="0">
                <a:solidFill>
                  <a:srgbClr val="FFFF00"/>
                </a:solidFill>
              </a:rPr>
              <a:t>«кусача </a:t>
            </a:r>
            <a:r>
              <a:rPr lang="ru-RU" sz="2400" dirty="0" err="1">
                <a:solidFill>
                  <a:srgbClr val="FFFF00"/>
                </a:solidFill>
              </a:rPr>
              <a:t>риба</a:t>
            </a:r>
            <a:r>
              <a:rPr lang="ru-RU" sz="2400" dirty="0">
                <a:solidFill>
                  <a:srgbClr val="FFFF00"/>
                </a:solidFill>
              </a:rPr>
              <a:t>». </a:t>
            </a:r>
            <a:r>
              <a:rPr lang="uk-UA" sz="2400" dirty="0" smtClean="0">
                <a:solidFill>
                  <a:srgbClr val="FFFF00"/>
                </a:solidFill>
              </a:rPr>
              <a:t>У 1840 році король Сіаму передав деяких з своїх цінних екземплярів доктору </a:t>
            </a:r>
            <a:r>
              <a:rPr lang="ru-RU" sz="2400" dirty="0" smtClean="0">
                <a:solidFill>
                  <a:srgbClr val="FFFF00"/>
                </a:solidFill>
              </a:rPr>
              <a:t>Теодору Кантору</a:t>
            </a:r>
            <a:r>
              <a:rPr lang="en-US" sz="2400" dirty="0" smtClean="0">
                <a:solidFill>
                  <a:srgbClr val="FFFF00"/>
                </a:solidFill>
              </a:rPr>
              <a:t>, </a:t>
            </a:r>
            <a:r>
              <a:rPr lang="uk-UA" sz="2400" dirty="0" smtClean="0">
                <a:solidFill>
                  <a:srgbClr val="FFFF00"/>
                </a:solidFill>
              </a:rPr>
              <a:t>вченому в галузі медицини із </a:t>
            </a:r>
            <a:r>
              <a:rPr lang="ru-RU" sz="2400" dirty="0" smtClean="0">
                <a:solidFill>
                  <a:srgbClr val="FFFF00"/>
                </a:solidFill>
              </a:rPr>
              <a:t>Бангкока</a:t>
            </a:r>
            <a:r>
              <a:rPr lang="ru-RU" sz="2400" dirty="0">
                <a:solidFill>
                  <a:srgbClr val="FFFF00"/>
                </a:solidFill>
              </a:rPr>
              <a:t>. </a:t>
            </a:r>
          </a:p>
        </p:txBody>
      </p:sp>
      <p:sp>
        <p:nvSpPr>
          <p:cNvPr id="4" name="Прямоугольник 3"/>
          <p:cNvSpPr/>
          <p:nvPr/>
        </p:nvSpPr>
        <p:spPr>
          <a:xfrm>
            <a:off x="642910" y="428604"/>
            <a:ext cx="2643206" cy="500066"/>
          </a:xfrm>
          <a:prstGeom prst="rect">
            <a:avLst/>
          </a:prstGeom>
        </p:spPr>
        <p:txBody>
          <a:bodyPr wrap="none">
            <a:prstTxWarp prst="textWave2">
              <a:avLst>
                <a:gd name="adj1" fmla="val 12500"/>
                <a:gd name="adj2" fmla="val -1778"/>
              </a:avLst>
            </a:prstTxWarp>
            <a:spAutoFit/>
          </a:bodyPr>
          <a:lstStyle/>
          <a:p>
            <a:r>
              <a:rPr lang="uk-UA" b="1" dirty="0" smtClean="0">
                <a:ln/>
                <a:solidFill>
                  <a:srgbClr val="FFFF00"/>
                </a:solidFill>
                <a:effectLst>
                  <a:glow rad="228600">
                    <a:srgbClr val="FF5050"/>
                  </a:glow>
                </a:effectLst>
              </a:rPr>
              <a:t>Риба</a:t>
            </a:r>
            <a:r>
              <a:rPr lang="ru-RU" b="1" dirty="0" smtClean="0">
                <a:ln/>
                <a:solidFill>
                  <a:srgbClr val="FFFF00"/>
                </a:solidFill>
                <a:effectLst>
                  <a:glow rad="228600">
                    <a:srgbClr val="FF5050"/>
                  </a:glow>
                </a:effectLst>
              </a:rPr>
              <a:t> - </a:t>
            </a:r>
            <a:r>
              <a:rPr lang="uk-UA" b="1" dirty="0" smtClean="0">
                <a:ln/>
                <a:solidFill>
                  <a:srgbClr val="FFFF00"/>
                </a:solidFill>
                <a:effectLst>
                  <a:glow rad="228600">
                    <a:srgbClr val="FF5050"/>
                  </a:glow>
                </a:effectLst>
              </a:rPr>
              <a:t>півник</a:t>
            </a:r>
            <a:endParaRPr lang="uk-UA" dirty="0">
              <a:effectLst>
                <a:glow rad="228600">
                  <a:srgbClr val="FF5050"/>
                </a:glow>
              </a:effectLst>
            </a:endParaRPr>
          </a:p>
        </p:txBody>
      </p:sp>
      <p:sp>
        <p:nvSpPr>
          <p:cNvPr id="6" name="Овал 5"/>
          <p:cNvSpPr/>
          <p:nvPr/>
        </p:nvSpPr>
        <p:spPr>
          <a:xfrm>
            <a:off x="4714876" y="642918"/>
            <a:ext cx="3429024" cy="2071702"/>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785786" y="1571612"/>
            <a:ext cx="3214710" cy="584775"/>
          </a:xfrm>
          <a:prstGeom prst="rect">
            <a:avLst/>
          </a:prstGeom>
        </p:spPr>
        <p:txBody>
          <a:bodyPr wrap="square">
            <a:prstTxWarp prst="textWave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3200" b="1" dirty="0" smtClean="0">
                <a:ln/>
                <a:solidFill>
                  <a:srgbClr val="FFFF00"/>
                </a:solidFill>
                <a:effectLst>
                  <a:glow rad="228600">
                    <a:srgbClr val="000066">
                      <a:alpha val="40000"/>
                    </a:srgbClr>
                  </a:glow>
                </a:effectLst>
              </a:rPr>
              <a:t>Походження </a:t>
            </a:r>
            <a:endParaRPr lang="uk-UA" sz="3200" b="1" dirty="0">
              <a:ln/>
              <a:solidFill>
                <a:srgbClr val="FFFF00"/>
              </a:solidFill>
              <a:effectLst>
                <a:glow rad="228600">
                  <a:srgbClr val="000066">
                    <a:alpha val="40000"/>
                  </a:srgbClr>
                </a:glow>
              </a:effectLst>
            </a:endParaRPr>
          </a:p>
        </p:txBody>
      </p:sp>
    </p:spTree>
    <p:extLst>
      <p:ext uri="{BB962C8B-B14F-4D97-AF65-F5344CB8AC3E}">
        <p14:creationId xmlns="" xmlns:p14="http://schemas.microsoft.com/office/powerpoint/2010/main" val="501141174"/>
      </p:ext>
    </p:extLst>
  </p:cSld>
  <p:clrMapOvr>
    <a:masterClrMapping/>
  </p:clrMapOvr>
  <p:transition spd="med">
    <p:circle/>
    <p:sndAc>
      <p:stSnd>
        <p:snd r:embed="rId2" name="camera.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96" y="3000372"/>
            <a:ext cx="8463313" cy="3500462"/>
          </a:xfrm>
        </p:spPr>
        <p:txBody>
          <a:bodyPr>
            <a:normAutofit/>
          </a:bodyPr>
          <a:lstStyle/>
          <a:p>
            <a:pPr>
              <a:buNone/>
            </a:pPr>
            <a:r>
              <a:rPr lang="ru-RU" sz="2400" b="1" dirty="0" smtClean="0">
                <a:solidFill>
                  <a:srgbClr val="000066"/>
                </a:solidFill>
              </a:rPr>
              <a:t>	</a:t>
            </a:r>
            <a:r>
              <a:rPr lang="ru-RU" sz="2400" b="1" dirty="0" smtClean="0">
                <a:solidFill>
                  <a:srgbClr val="FFFF00"/>
                </a:solidFill>
              </a:rPr>
              <a:t>     </a:t>
            </a:r>
            <a:r>
              <a:rPr lang="uk-UA" sz="2400" dirty="0" smtClean="0">
                <a:solidFill>
                  <a:srgbClr val="FFFF00"/>
                </a:solidFill>
              </a:rPr>
              <a:t>У </a:t>
            </a:r>
            <a:r>
              <a:rPr lang="uk-UA" sz="2400" dirty="0" smtClean="0">
                <a:solidFill>
                  <a:srgbClr val="FFFF00"/>
                </a:solidFill>
              </a:rPr>
              <a:t>1909 році пан </a:t>
            </a:r>
            <a:r>
              <a:rPr lang="uk-UA" sz="2400" dirty="0" err="1" smtClean="0">
                <a:solidFill>
                  <a:srgbClr val="FFFF00"/>
                </a:solidFill>
              </a:rPr>
              <a:t>Чарлз</a:t>
            </a:r>
            <a:r>
              <a:rPr lang="uk-UA" sz="2400" dirty="0" smtClean="0">
                <a:solidFill>
                  <a:srgbClr val="FFFF00"/>
                </a:solidFill>
              </a:rPr>
              <a:t> </a:t>
            </a:r>
            <a:r>
              <a:rPr lang="uk-UA" sz="2400" dirty="0" err="1" smtClean="0">
                <a:solidFill>
                  <a:srgbClr val="FFFF00"/>
                </a:solidFill>
              </a:rPr>
              <a:t>Тейт</a:t>
            </a:r>
            <a:r>
              <a:rPr lang="uk-UA" sz="2400" dirty="0" smtClean="0">
                <a:solidFill>
                  <a:srgbClr val="FFFF00"/>
                </a:solidFill>
              </a:rPr>
              <a:t> </a:t>
            </a:r>
            <a:r>
              <a:rPr lang="uk-UA" sz="2400" dirty="0" err="1" smtClean="0">
                <a:solidFill>
                  <a:srgbClr val="FFFF00"/>
                </a:solidFill>
              </a:rPr>
              <a:t>Реган</a:t>
            </a:r>
            <a:r>
              <a:rPr lang="uk-UA" sz="2400" dirty="0" smtClean="0">
                <a:solidFill>
                  <a:srgbClr val="FFFF00"/>
                </a:solidFill>
              </a:rPr>
              <a:t> британський іхтіолог і автор колосальної роботи з </a:t>
            </a:r>
            <a:r>
              <a:rPr lang="uk-UA" sz="2400" dirty="0" err="1" smtClean="0">
                <a:solidFill>
                  <a:srgbClr val="FFFF00"/>
                </a:solidFill>
              </a:rPr>
              <a:t>класифікац</a:t>
            </a:r>
            <a:r>
              <a:rPr lang="ru-RU" sz="2400" dirty="0" err="1" smtClean="0">
                <a:solidFill>
                  <a:srgbClr val="FFFF00"/>
                </a:solidFill>
              </a:rPr>
              <a:t>ії</a:t>
            </a:r>
            <a:r>
              <a:rPr lang="ru-RU" sz="2400" dirty="0" smtClean="0">
                <a:solidFill>
                  <a:srgbClr val="FFFF00"/>
                </a:solidFill>
              </a:rPr>
              <a:t> </a:t>
            </a:r>
            <a:r>
              <a:rPr lang="uk-UA" sz="2400" dirty="0" smtClean="0">
                <a:solidFill>
                  <a:srgbClr val="FFFF00"/>
                </a:solidFill>
              </a:rPr>
              <a:t>риб, перейменував </a:t>
            </a:r>
            <a:r>
              <a:rPr lang="ru-RU" sz="2400" dirty="0" err="1" smtClean="0">
                <a:solidFill>
                  <a:srgbClr val="FFFF00"/>
                </a:solidFill>
              </a:rPr>
              <a:t>їх</a:t>
            </a:r>
            <a:r>
              <a:rPr lang="ru-RU" sz="2400" dirty="0" smtClean="0">
                <a:solidFill>
                  <a:srgbClr val="FFFF00"/>
                </a:solidFill>
              </a:rPr>
              <a:t> </a:t>
            </a:r>
            <a:r>
              <a:rPr lang="ru-RU" sz="2400" dirty="0">
                <a:solidFill>
                  <a:srgbClr val="FFFF00"/>
                </a:solidFill>
              </a:rPr>
              <a:t>у </a:t>
            </a:r>
            <a:r>
              <a:rPr lang="en-US" sz="2400" dirty="0" err="1" smtClean="0">
                <a:solidFill>
                  <a:srgbClr val="FFFF00"/>
                </a:solidFill>
              </a:rPr>
              <a:t>Betta</a:t>
            </a:r>
            <a:r>
              <a:rPr lang="uk-UA" sz="2400" dirty="0" smtClean="0">
                <a:solidFill>
                  <a:srgbClr val="FFFF00"/>
                </a:solidFill>
              </a:rPr>
              <a:t> </a:t>
            </a:r>
            <a:r>
              <a:rPr lang="en-US" sz="2400" dirty="0" err="1" smtClean="0">
                <a:solidFill>
                  <a:srgbClr val="FFFF00"/>
                </a:solidFill>
              </a:rPr>
              <a:t>Splendens</a:t>
            </a:r>
            <a:r>
              <a:rPr lang="en-US" sz="2400" dirty="0">
                <a:solidFill>
                  <a:srgbClr val="FFFF00"/>
                </a:solidFill>
              </a:rPr>
              <a:t>, </a:t>
            </a:r>
            <a:r>
              <a:rPr lang="uk-UA" sz="2400" dirty="0" smtClean="0">
                <a:solidFill>
                  <a:srgbClr val="FFFF00"/>
                </a:solidFill>
              </a:rPr>
              <a:t>зазначивши,</a:t>
            </a:r>
            <a:r>
              <a:rPr lang="ru-RU" sz="2400" dirty="0" smtClean="0">
                <a:solidFill>
                  <a:srgbClr val="FFFF00"/>
                </a:solidFill>
              </a:rPr>
              <a:t> </a:t>
            </a:r>
            <a:r>
              <a:rPr lang="ru-RU" sz="2400" dirty="0" err="1">
                <a:solidFill>
                  <a:srgbClr val="FFFF00"/>
                </a:solidFill>
              </a:rPr>
              <a:t>що</a:t>
            </a:r>
            <a:r>
              <a:rPr lang="ru-RU" sz="2400" dirty="0">
                <a:solidFill>
                  <a:srgbClr val="FFFF00"/>
                </a:solidFill>
              </a:rPr>
              <a:t> вид </a:t>
            </a:r>
            <a:r>
              <a:rPr lang="en-US" sz="2400" dirty="0" err="1">
                <a:solidFill>
                  <a:srgbClr val="FFFF00"/>
                </a:solidFill>
              </a:rPr>
              <a:t>Macropodus</a:t>
            </a:r>
            <a:r>
              <a:rPr lang="en-US" sz="2400" dirty="0">
                <a:solidFill>
                  <a:srgbClr val="FFFF00"/>
                </a:solidFill>
              </a:rPr>
              <a:t> </a:t>
            </a:r>
            <a:r>
              <a:rPr lang="en-US" sz="2400" dirty="0" err="1">
                <a:solidFill>
                  <a:srgbClr val="FFFF00"/>
                </a:solidFill>
              </a:rPr>
              <a:t>Pugnax</a:t>
            </a:r>
            <a:r>
              <a:rPr lang="en-US" sz="2400" dirty="0">
                <a:solidFill>
                  <a:srgbClr val="FFFF00"/>
                </a:solidFill>
              </a:rPr>
              <a:t> </a:t>
            </a:r>
            <a:r>
              <a:rPr lang="ru-RU" sz="2400" dirty="0" err="1">
                <a:solidFill>
                  <a:srgbClr val="FFFF00"/>
                </a:solidFill>
              </a:rPr>
              <a:t>вже</a:t>
            </a:r>
            <a:r>
              <a:rPr lang="ru-RU" sz="2400" dirty="0">
                <a:solidFill>
                  <a:srgbClr val="FFFF00"/>
                </a:solidFill>
              </a:rPr>
              <a:t> </a:t>
            </a:r>
            <a:r>
              <a:rPr lang="ru-RU" sz="2400" dirty="0" err="1">
                <a:solidFill>
                  <a:srgbClr val="FFFF00"/>
                </a:solidFill>
              </a:rPr>
              <a:t>існує</a:t>
            </a:r>
            <a:r>
              <a:rPr lang="ru-RU" sz="2400" dirty="0">
                <a:solidFill>
                  <a:srgbClr val="FFFF00"/>
                </a:solidFill>
              </a:rPr>
              <a:t>. </a:t>
            </a:r>
            <a:r>
              <a:rPr lang="ru-RU" sz="2400" dirty="0" err="1">
                <a:solidFill>
                  <a:srgbClr val="FFFF00"/>
                </a:solidFill>
              </a:rPr>
              <a:t>Чому</a:t>
            </a:r>
            <a:r>
              <a:rPr lang="ru-RU" sz="2400" dirty="0">
                <a:solidFill>
                  <a:srgbClr val="FFFF00"/>
                </a:solidFill>
              </a:rPr>
              <a:t> </a:t>
            </a:r>
            <a:r>
              <a:rPr lang="en-US" sz="2400" dirty="0" err="1">
                <a:solidFill>
                  <a:srgbClr val="FFFF00"/>
                </a:solidFill>
              </a:rPr>
              <a:t>Betta</a:t>
            </a:r>
            <a:r>
              <a:rPr lang="en-US" sz="2400" dirty="0">
                <a:solidFill>
                  <a:srgbClr val="FFFF00"/>
                </a:solidFill>
              </a:rPr>
              <a:t>? </a:t>
            </a:r>
            <a:r>
              <a:rPr lang="ru-RU" sz="2400" dirty="0">
                <a:solidFill>
                  <a:srgbClr val="FFFF00"/>
                </a:solidFill>
              </a:rPr>
              <a:t>Є </a:t>
            </a:r>
            <a:r>
              <a:rPr lang="uk-UA" sz="2400" dirty="0" smtClean="0">
                <a:solidFill>
                  <a:srgbClr val="FFFF00"/>
                </a:solidFill>
              </a:rPr>
              <a:t>припущення, що </a:t>
            </a:r>
            <a:r>
              <a:rPr lang="uk-UA" sz="2400" dirty="0" err="1" smtClean="0">
                <a:solidFill>
                  <a:srgbClr val="FFFF00"/>
                </a:solidFill>
              </a:rPr>
              <a:t>Реган</a:t>
            </a:r>
            <a:r>
              <a:rPr lang="uk-UA" sz="2400" dirty="0" smtClean="0">
                <a:solidFill>
                  <a:srgbClr val="FFFF00"/>
                </a:solidFill>
              </a:rPr>
              <a:t> запозичив назву у войовничого племені </a:t>
            </a:r>
            <a:r>
              <a:rPr lang="en-US" sz="2400" dirty="0" err="1" smtClean="0">
                <a:solidFill>
                  <a:srgbClr val="FFFF00"/>
                </a:solidFill>
              </a:rPr>
              <a:t>Bettah</a:t>
            </a:r>
            <a:r>
              <a:rPr lang="en-US" sz="2400" dirty="0">
                <a:solidFill>
                  <a:srgbClr val="FFFF00"/>
                </a:solidFill>
              </a:rPr>
              <a:t>. </a:t>
            </a:r>
            <a:r>
              <a:rPr lang="ru-RU" sz="2400" dirty="0" err="1">
                <a:solidFill>
                  <a:srgbClr val="FFFF00"/>
                </a:solidFill>
              </a:rPr>
              <a:t>Можливий</a:t>
            </a:r>
            <a:r>
              <a:rPr lang="ru-RU" sz="2400" dirty="0">
                <a:solidFill>
                  <a:srgbClr val="FFFF00"/>
                </a:solidFill>
              </a:rPr>
              <a:t> переклад: </a:t>
            </a:r>
            <a:r>
              <a:rPr lang="en-US" sz="2400" dirty="0" err="1">
                <a:solidFill>
                  <a:srgbClr val="FFFF00"/>
                </a:solidFill>
              </a:rPr>
              <a:t>Bettah</a:t>
            </a:r>
            <a:r>
              <a:rPr lang="en-US" sz="2400" dirty="0">
                <a:solidFill>
                  <a:srgbClr val="FFFF00"/>
                </a:solidFill>
              </a:rPr>
              <a:t> (</a:t>
            </a:r>
            <a:r>
              <a:rPr lang="ru-RU" sz="2400" dirty="0" err="1">
                <a:solidFill>
                  <a:srgbClr val="FFFF00"/>
                </a:solidFill>
              </a:rPr>
              <a:t>воїн</a:t>
            </a:r>
            <a:r>
              <a:rPr lang="ru-RU" sz="2400" dirty="0">
                <a:solidFill>
                  <a:srgbClr val="FFFF00"/>
                </a:solidFill>
              </a:rPr>
              <a:t>) </a:t>
            </a:r>
            <a:r>
              <a:rPr lang="en-US" sz="2400" dirty="0">
                <a:solidFill>
                  <a:srgbClr val="FFFF00"/>
                </a:solidFill>
              </a:rPr>
              <a:t>Splendid (</a:t>
            </a:r>
            <a:r>
              <a:rPr lang="ru-RU" sz="2400" dirty="0" err="1">
                <a:solidFill>
                  <a:srgbClr val="FFFF00"/>
                </a:solidFill>
              </a:rPr>
              <a:t>гарний</a:t>
            </a:r>
            <a:r>
              <a:rPr lang="ru-RU" sz="2400" dirty="0">
                <a:solidFill>
                  <a:srgbClr val="FFFF00"/>
                </a:solidFill>
              </a:rPr>
              <a:t>). Перша </a:t>
            </a:r>
            <a:r>
              <a:rPr lang="en-US" sz="2400" dirty="0" err="1">
                <a:solidFill>
                  <a:srgbClr val="FFFF00"/>
                </a:solidFill>
              </a:rPr>
              <a:t>Betta</a:t>
            </a:r>
            <a:r>
              <a:rPr lang="en-US" sz="2400" dirty="0">
                <a:solidFill>
                  <a:srgbClr val="FFFF00"/>
                </a:solidFill>
              </a:rPr>
              <a:t> </a:t>
            </a:r>
            <a:r>
              <a:rPr lang="ru-RU" sz="2400" dirty="0" err="1">
                <a:solidFill>
                  <a:srgbClr val="FFFF00"/>
                </a:solidFill>
              </a:rPr>
              <a:t>була</a:t>
            </a:r>
            <a:r>
              <a:rPr lang="ru-RU" sz="2400" dirty="0">
                <a:solidFill>
                  <a:srgbClr val="FFFF00"/>
                </a:solidFill>
              </a:rPr>
              <a:t> ввезена в Париж в 1892 р</a:t>
            </a:r>
            <a:r>
              <a:rPr lang="ru-RU" sz="2400" dirty="0" smtClean="0">
                <a:solidFill>
                  <a:srgbClr val="FFFF00"/>
                </a:solidFill>
              </a:rPr>
              <a:t>., а </a:t>
            </a:r>
            <a:r>
              <a:rPr lang="ru-RU" sz="2400" dirty="0">
                <a:solidFill>
                  <a:srgbClr val="FFFF00"/>
                </a:solidFill>
              </a:rPr>
              <a:t>до </a:t>
            </a:r>
            <a:r>
              <a:rPr lang="uk-UA" sz="2400" dirty="0" smtClean="0">
                <a:solidFill>
                  <a:srgbClr val="FFFF00"/>
                </a:solidFill>
              </a:rPr>
              <a:t>Німеччини в 1896 році. Звідти пішов її хід по Європі і вже в 1910 році цю рибку побачили в США. </a:t>
            </a:r>
            <a:endParaRPr lang="uk-UA" sz="2400" dirty="0">
              <a:solidFill>
                <a:srgbClr val="FFFF00"/>
              </a:solidFill>
            </a:endParaRPr>
          </a:p>
        </p:txBody>
      </p:sp>
      <p:sp>
        <p:nvSpPr>
          <p:cNvPr id="4" name="Прямоугольник 3"/>
          <p:cNvSpPr/>
          <p:nvPr/>
        </p:nvSpPr>
        <p:spPr>
          <a:xfrm>
            <a:off x="642910" y="428604"/>
            <a:ext cx="2643206" cy="500066"/>
          </a:xfrm>
          <a:prstGeom prst="rect">
            <a:avLst/>
          </a:prstGeom>
        </p:spPr>
        <p:txBody>
          <a:bodyPr wrap="none">
            <a:prstTxWarp prst="textWave2">
              <a:avLst>
                <a:gd name="adj1" fmla="val 12500"/>
                <a:gd name="adj2" fmla="val -1778"/>
              </a:avLst>
            </a:prstTxWarp>
            <a:spAutoFit/>
          </a:bodyPr>
          <a:lstStyle/>
          <a:p>
            <a:r>
              <a:rPr lang="uk-UA" b="1" dirty="0" smtClean="0">
                <a:ln/>
                <a:solidFill>
                  <a:srgbClr val="FFFF00"/>
                </a:solidFill>
                <a:effectLst>
                  <a:glow rad="228600">
                    <a:srgbClr val="FF5050"/>
                  </a:glow>
                </a:effectLst>
              </a:rPr>
              <a:t>Риба</a:t>
            </a:r>
            <a:r>
              <a:rPr lang="ru-RU" b="1" dirty="0" smtClean="0">
                <a:ln/>
                <a:solidFill>
                  <a:srgbClr val="FFFF00"/>
                </a:solidFill>
                <a:effectLst>
                  <a:glow rad="228600">
                    <a:srgbClr val="FF5050"/>
                  </a:glow>
                </a:effectLst>
              </a:rPr>
              <a:t> - </a:t>
            </a:r>
            <a:r>
              <a:rPr lang="uk-UA" b="1" dirty="0" smtClean="0">
                <a:ln/>
                <a:solidFill>
                  <a:srgbClr val="FFFF00"/>
                </a:solidFill>
                <a:effectLst>
                  <a:glow rad="228600">
                    <a:srgbClr val="FF5050"/>
                  </a:glow>
                </a:effectLst>
              </a:rPr>
              <a:t>півник</a:t>
            </a:r>
            <a:endParaRPr lang="uk-UA" dirty="0">
              <a:effectLst>
                <a:glow rad="228600">
                  <a:srgbClr val="FF5050"/>
                </a:glow>
              </a:effectLst>
            </a:endParaRPr>
          </a:p>
        </p:txBody>
      </p:sp>
      <p:sp>
        <p:nvSpPr>
          <p:cNvPr id="6" name="Овал 5"/>
          <p:cNvSpPr/>
          <p:nvPr/>
        </p:nvSpPr>
        <p:spPr>
          <a:xfrm>
            <a:off x="4857752" y="857232"/>
            <a:ext cx="3214710" cy="214314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785786" y="1571612"/>
            <a:ext cx="3214710" cy="584775"/>
          </a:xfrm>
          <a:prstGeom prst="rect">
            <a:avLst/>
          </a:prstGeom>
        </p:spPr>
        <p:txBody>
          <a:bodyPr wrap="square">
            <a:prstTxWarp prst="textWave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3200" b="1" dirty="0" smtClean="0">
                <a:ln/>
                <a:solidFill>
                  <a:srgbClr val="FFFF00"/>
                </a:solidFill>
                <a:effectLst>
                  <a:glow rad="228600">
                    <a:srgbClr val="000066">
                      <a:alpha val="40000"/>
                    </a:srgbClr>
                  </a:glow>
                </a:effectLst>
              </a:rPr>
              <a:t>Походження </a:t>
            </a:r>
            <a:endParaRPr lang="uk-UA" sz="3200" b="1" dirty="0">
              <a:ln/>
              <a:solidFill>
                <a:srgbClr val="FFFF00"/>
              </a:solidFill>
              <a:effectLst>
                <a:glow rad="228600">
                  <a:srgbClr val="000066">
                    <a:alpha val="40000"/>
                  </a:srgbClr>
                </a:glow>
              </a:effectLst>
            </a:endParaRPr>
          </a:p>
        </p:txBody>
      </p:sp>
    </p:spTree>
    <p:extLst>
      <p:ext uri="{BB962C8B-B14F-4D97-AF65-F5344CB8AC3E}">
        <p14:creationId xmlns="" xmlns:p14="http://schemas.microsoft.com/office/powerpoint/2010/main" val="501141174"/>
      </p:ext>
    </p:extLst>
  </p:cSld>
  <p:clrMapOvr>
    <a:masterClrMapping/>
  </p:clrMapOvr>
  <p:transition spd="med">
    <p:circle/>
    <p:sndAc>
      <p:stSnd>
        <p:snd r:embed="rId2" name="camera.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3318570"/>
            <a:ext cx="8286808" cy="3108543"/>
          </a:xfrm>
          <a:prstGeom prst="rect">
            <a:avLst/>
          </a:prstGeom>
        </p:spPr>
        <p:txBody>
          <a:bodyPr wrap="square">
            <a:spAutoFit/>
          </a:bodyPr>
          <a:lstStyle/>
          <a:p>
            <a:r>
              <a:rPr lang="uk-UA" sz="2800" dirty="0" smtClean="0">
                <a:solidFill>
                  <a:srgbClr val="FFFF00"/>
                </a:solidFill>
              </a:rPr>
              <a:t>   Природне забарвлення </a:t>
            </a:r>
            <a:r>
              <a:rPr lang="uk-UA" sz="2800" dirty="0" smtClean="0">
                <a:solidFill>
                  <a:srgbClr val="FFFF00"/>
                </a:solidFill>
              </a:rPr>
              <a:t>світло-оливкове, злегка сіре, вздовж та впоперек тіла (в залежності від настрою) проходять більш темні смуги. Плавці короткі, округлі. Луска циклоїдна</a:t>
            </a:r>
            <a:r>
              <a:rPr lang="uk-UA" sz="2800" dirty="0" smtClean="0">
                <a:solidFill>
                  <a:srgbClr val="FFFF00"/>
                </a:solidFill>
              </a:rPr>
              <a:t>.</a:t>
            </a:r>
            <a:r>
              <a:rPr lang="uk-UA" sz="2800" dirty="0" smtClean="0">
                <a:solidFill>
                  <a:srgbClr val="FFFF00"/>
                </a:solidFill>
              </a:rPr>
              <a:t> Багатоколірність цих рибок отримали широку популярність у акваріумному рибництві.</a:t>
            </a:r>
            <a:r>
              <a:rPr lang="ru-RU" sz="2800" dirty="0" smtClean="0">
                <a:solidFill>
                  <a:srgbClr val="FFFF00"/>
                </a:solidFill>
              </a:rPr>
              <a:t> </a:t>
            </a:r>
            <a:r>
              <a:rPr lang="uk-UA" sz="2800" dirty="0" smtClean="0">
                <a:solidFill>
                  <a:srgbClr val="FFFF00"/>
                </a:solidFill>
              </a:rPr>
              <a:t>Півник живе не більше 3-х років, після чого гине. </a:t>
            </a:r>
            <a:r>
              <a:rPr lang="uk-UA" sz="2800" dirty="0" smtClean="0">
                <a:solidFill>
                  <a:srgbClr val="FFFF00"/>
                </a:solidFill>
              </a:rPr>
              <a:t> </a:t>
            </a:r>
            <a:endParaRPr lang="uk-UA" sz="2800" dirty="0">
              <a:solidFill>
                <a:srgbClr val="FFFF00"/>
              </a:solidFill>
            </a:endParaRPr>
          </a:p>
        </p:txBody>
      </p:sp>
      <p:sp>
        <p:nvSpPr>
          <p:cNvPr id="6" name="Прямоугольник 5"/>
          <p:cNvSpPr/>
          <p:nvPr/>
        </p:nvSpPr>
        <p:spPr>
          <a:xfrm>
            <a:off x="642910" y="428604"/>
            <a:ext cx="2643206" cy="500066"/>
          </a:xfrm>
          <a:prstGeom prst="rect">
            <a:avLst/>
          </a:prstGeom>
        </p:spPr>
        <p:txBody>
          <a:bodyPr wrap="none">
            <a:prstTxWarp prst="textWave2">
              <a:avLst>
                <a:gd name="adj1" fmla="val 12500"/>
                <a:gd name="adj2" fmla="val -1778"/>
              </a:avLst>
            </a:prstTxWarp>
            <a:spAutoFit/>
          </a:bodyPr>
          <a:lstStyle/>
          <a:p>
            <a:r>
              <a:rPr lang="uk-UA" b="1" dirty="0" smtClean="0">
                <a:ln/>
                <a:solidFill>
                  <a:srgbClr val="FFFF00"/>
                </a:solidFill>
                <a:effectLst>
                  <a:glow rad="228600">
                    <a:srgbClr val="FF5050"/>
                  </a:glow>
                </a:effectLst>
              </a:rPr>
              <a:t>Риба</a:t>
            </a:r>
            <a:r>
              <a:rPr lang="ru-RU" b="1" dirty="0" smtClean="0">
                <a:ln/>
                <a:solidFill>
                  <a:srgbClr val="FFFF00"/>
                </a:solidFill>
                <a:effectLst>
                  <a:glow rad="228600">
                    <a:srgbClr val="FF5050"/>
                  </a:glow>
                </a:effectLst>
              </a:rPr>
              <a:t> - </a:t>
            </a:r>
            <a:r>
              <a:rPr lang="uk-UA" b="1" dirty="0" smtClean="0">
                <a:ln/>
                <a:solidFill>
                  <a:srgbClr val="FFFF00"/>
                </a:solidFill>
                <a:effectLst>
                  <a:glow rad="228600">
                    <a:srgbClr val="FF5050"/>
                  </a:glow>
                </a:effectLst>
              </a:rPr>
              <a:t>півник</a:t>
            </a:r>
            <a:endParaRPr lang="uk-UA" dirty="0">
              <a:effectLst>
                <a:glow rad="228600">
                  <a:srgbClr val="FF5050"/>
                </a:glow>
              </a:effectLst>
            </a:endParaRPr>
          </a:p>
        </p:txBody>
      </p:sp>
      <p:sp>
        <p:nvSpPr>
          <p:cNvPr id="8" name="Прямоугольник 7"/>
          <p:cNvSpPr/>
          <p:nvPr/>
        </p:nvSpPr>
        <p:spPr>
          <a:xfrm>
            <a:off x="785786" y="1571612"/>
            <a:ext cx="3214710" cy="584775"/>
          </a:xfrm>
          <a:prstGeom prst="rect">
            <a:avLst/>
          </a:prstGeom>
        </p:spPr>
        <p:txBody>
          <a:bodyPr wrap="square">
            <a:prstTxWarp prst="textWave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3200" b="1" dirty="0" smtClean="0">
                <a:ln/>
                <a:solidFill>
                  <a:srgbClr val="FFFF00"/>
                </a:solidFill>
                <a:effectLst>
                  <a:glow rad="228600">
                    <a:srgbClr val="000066">
                      <a:alpha val="40000"/>
                    </a:srgbClr>
                  </a:glow>
                </a:effectLst>
              </a:rPr>
              <a:t>Забарвлення </a:t>
            </a:r>
            <a:endParaRPr lang="uk-UA" sz="3200" b="1" dirty="0">
              <a:ln/>
              <a:solidFill>
                <a:srgbClr val="FFFF00"/>
              </a:solidFill>
              <a:effectLst>
                <a:glow rad="228600">
                  <a:srgbClr val="000066">
                    <a:alpha val="40000"/>
                  </a:srgbClr>
                </a:glow>
              </a:effectLst>
            </a:endParaRPr>
          </a:p>
        </p:txBody>
      </p:sp>
      <p:sp>
        <p:nvSpPr>
          <p:cNvPr id="10" name="Овал 9"/>
          <p:cNvSpPr/>
          <p:nvPr/>
        </p:nvSpPr>
        <p:spPr>
          <a:xfrm>
            <a:off x="4643438" y="571480"/>
            <a:ext cx="3643338" cy="2357454"/>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med">
    <p:circle/>
    <p:sndAc>
      <p:stSnd>
        <p:snd r:embed="rId2" name="camera.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5720" y="3286124"/>
            <a:ext cx="8447116" cy="3214710"/>
          </a:xfrm>
        </p:spPr>
        <p:txBody>
          <a:bodyPr>
            <a:normAutofit/>
          </a:bodyPr>
          <a:lstStyle/>
          <a:p>
            <a:pPr algn="l"/>
            <a:r>
              <a:rPr lang="uk-UA" sz="2400" dirty="0" smtClean="0">
                <a:solidFill>
                  <a:srgbClr val="000066"/>
                </a:solidFill>
              </a:rPr>
              <a:t>   </a:t>
            </a:r>
            <a:r>
              <a:rPr lang="uk-UA" dirty="0" smtClean="0">
                <a:solidFill>
                  <a:srgbClr val="FFFF00"/>
                </a:solidFill>
              </a:rPr>
              <a:t>За </a:t>
            </a:r>
            <a:r>
              <a:rPr lang="uk-UA" dirty="0" smtClean="0">
                <a:solidFill>
                  <a:srgbClr val="FFFF00"/>
                </a:solidFill>
              </a:rPr>
              <a:t>яскравістю і красою забарвлення півникам немає рівних. Червоні, сині, жовті, зелені, рожеві кольори, при кожному повороті при хорошому освітленні фарби грають, приймаючи різні відтінки. Особливо яскраві стають самці під час нересту або сутичці з іншими самцями. Самки півників пофарбовані </a:t>
            </a:r>
            <a:r>
              <a:rPr lang="uk-UA" dirty="0" smtClean="0">
                <a:solidFill>
                  <a:srgbClr val="FFFF00"/>
                </a:solidFill>
              </a:rPr>
              <a:t> блідіше, </a:t>
            </a:r>
            <a:r>
              <a:rPr lang="uk-UA" dirty="0" smtClean="0">
                <a:solidFill>
                  <a:srgbClr val="FFFF00"/>
                </a:solidFill>
              </a:rPr>
              <a:t>ніж самці, і мають невеликі плавці. </a:t>
            </a:r>
            <a:endParaRPr lang="ru-RU" dirty="0">
              <a:solidFill>
                <a:srgbClr val="FFFF00"/>
              </a:solidFill>
            </a:endParaRPr>
          </a:p>
        </p:txBody>
      </p:sp>
      <p:sp>
        <p:nvSpPr>
          <p:cNvPr id="4" name="Прямоугольник 3"/>
          <p:cNvSpPr/>
          <p:nvPr/>
        </p:nvSpPr>
        <p:spPr>
          <a:xfrm>
            <a:off x="642910" y="428604"/>
            <a:ext cx="2643206" cy="500066"/>
          </a:xfrm>
          <a:prstGeom prst="rect">
            <a:avLst/>
          </a:prstGeom>
        </p:spPr>
        <p:txBody>
          <a:bodyPr wrap="none">
            <a:prstTxWarp prst="textWave2">
              <a:avLst>
                <a:gd name="adj1" fmla="val 12500"/>
                <a:gd name="adj2" fmla="val -1778"/>
              </a:avLst>
            </a:prstTxWarp>
            <a:spAutoFit/>
          </a:bodyPr>
          <a:lstStyle/>
          <a:p>
            <a:r>
              <a:rPr lang="uk-UA" b="1" dirty="0" smtClean="0">
                <a:ln/>
                <a:solidFill>
                  <a:srgbClr val="FFFF00"/>
                </a:solidFill>
                <a:effectLst>
                  <a:glow rad="228600">
                    <a:srgbClr val="FF5050"/>
                  </a:glow>
                </a:effectLst>
              </a:rPr>
              <a:t>Риба</a:t>
            </a:r>
            <a:r>
              <a:rPr lang="ru-RU" b="1" dirty="0" smtClean="0">
                <a:ln/>
                <a:solidFill>
                  <a:srgbClr val="FFFF00"/>
                </a:solidFill>
                <a:effectLst>
                  <a:glow rad="228600">
                    <a:srgbClr val="FF5050"/>
                  </a:glow>
                </a:effectLst>
              </a:rPr>
              <a:t> - </a:t>
            </a:r>
            <a:r>
              <a:rPr lang="uk-UA" b="1" dirty="0" smtClean="0">
                <a:ln/>
                <a:solidFill>
                  <a:srgbClr val="FFFF00"/>
                </a:solidFill>
                <a:effectLst>
                  <a:glow rad="228600">
                    <a:srgbClr val="FF5050"/>
                  </a:glow>
                </a:effectLst>
              </a:rPr>
              <a:t>півник</a:t>
            </a:r>
            <a:endParaRPr lang="uk-UA" dirty="0">
              <a:effectLst>
                <a:glow rad="228600">
                  <a:srgbClr val="FF5050"/>
                </a:glow>
              </a:effectLst>
            </a:endParaRPr>
          </a:p>
        </p:txBody>
      </p:sp>
      <p:sp>
        <p:nvSpPr>
          <p:cNvPr id="8" name="Овал 7"/>
          <p:cNvSpPr/>
          <p:nvPr/>
        </p:nvSpPr>
        <p:spPr>
          <a:xfrm>
            <a:off x="4857752" y="642918"/>
            <a:ext cx="3214710" cy="214314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p:cNvSpPr/>
          <p:nvPr/>
        </p:nvSpPr>
        <p:spPr>
          <a:xfrm>
            <a:off x="785786" y="1571612"/>
            <a:ext cx="3429024" cy="584775"/>
          </a:xfrm>
          <a:prstGeom prst="rect">
            <a:avLst/>
          </a:prstGeom>
        </p:spPr>
        <p:txBody>
          <a:bodyPr wrap="square">
            <a:prstTxWarp prst="textWave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3200" b="1" dirty="0" smtClean="0">
                <a:ln/>
                <a:solidFill>
                  <a:srgbClr val="FFFF00"/>
                </a:solidFill>
                <a:effectLst>
                  <a:glow rad="228600">
                    <a:srgbClr val="000066">
                      <a:alpha val="40000"/>
                    </a:srgbClr>
                  </a:glow>
                </a:effectLst>
              </a:rPr>
              <a:t>Забарвлення </a:t>
            </a:r>
            <a:endParaRPr lang="uk-UA" sz="3200" b="1" dirty="0">
              <a:ln/>
              <a:solidFill>
                <a:srgbClr val="FFFF00"/>
              </a:solidFill>
              <a:effectLst>
                <a:glow rad="228600">
                  <a:srgbClr val="000066">
                    <a:alpha val="40000"/>
                  </a:srgbClr>
                </a:glow>
              </a:effectLst>
            </a:endParaRPr>
          </a:p>
        </p:txBody>
      </p:sp>
    </p:spTree>
    <p:extLst>
      <p:ext uri="{BB962C8B-B14F-4D97-AF65-F5344CB8AC3E}">
        <p14:creationId xmlns="" xmlns:p14="http://schemas.microsoft.com/office/powerpoint/2010/main" val="2753799401"/>
      </p:ext>
    </p:extLst>
  </p:cSld>
  <p:clrMapOvr>
    <a:masterClrMapping/>
  </p:clrMapOvr>
  <p:transition spd="med">
    <p:circle/>
    <p:sndAc>
      <p:stSnd>
        <p:snd r:embed="rId2" name="camera.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285720" y="3214686"/>
            <a:ext cx="8588504" cy="2893100"/>
          </a:xfrm>
          <a:prstGeom prst="rect">
            <a:avLst/>
          </a:prstGeom>
        </p:spPr>
        <p:txBody>
          <a:bodyPr wrap="square">
            <a:spAutoFit/>
          </a:bodyPr>
          <a:lstStyle/>
          <a:p>
            <a:endParaRPr lang="ru-RU" sz="1400" dirty="0" smtClean="0"/>
          </a:p>
          <a:p>
            <a:r>
              <a:rPr lang="ru-RU" sz="1400" dirty="0" smtClean="0">
                <a:solidFill>
                  <a:srgbClr val="000066"/>
                </a:solidFill>
              </a:rPr>
              <a:t>   </a:t>
            </a:r>
            <a:r>
              <a:rPr lang="uk-UA" sz="2800" dirty="0" smtClean="0">
                <a:solidFill>
                  <a:srgbClr val="FFFF00"/>
                </a:solidFill>
              </a:rPr>
              <a:t>Статевозрілими  </a:t>
            </a:r>
            <a:r>
              <a:rPr lang="uk-UA" sz="2800" dirty="0" smtClean="0">
                <a:solidFill>
                  <a:srgbClr val="FFFF00"/>
                </a:solidFill>
              </a:rPr>
              <a:t>стають у віці 3-4 </a:t>
            </a:r>
            <a:r>
              <a:rPr lang="uk-UA" sz="2800" dirty="0" smtClean="0">
                <a:solidFill>
                  <a:srgbClr val="FFFF00"/>
                </a:solidFill>
              </a:rPr>
              <a:t>місяців. Акваріум </a:t>
            </a:r>
            <a:r>
              <a:rPr lang="uk-UA" sz="2800" dirty="0" smtClean="0">
                <a:solidFill>
                  <a:srgbClr val="FFFF00"/>
                </a:solidFill>
              </a:rPr>
              <a:t>обладнують укриттями: акваріумні рослини, штучні гроти. Укриття необхідні для самки, так як самці досить агресивні. Стимулюють нерест </a:t>
            </a:r>
            <a:r>
              <a:rPr lang="uk-UA" sz="2800" dirty="0" smtClean="0">
                <a:solidFill>
                  <a:srgbClr val="FFFF00"/>
                </a:solidFill>
              </a:rPr>
              <a:t>за</a:t>
            </a:r>
            <a:r>
              <a:rPr lang="uk-UA" sz="2800" dirty="0" smtClean="0">
                <a:solidFill>
                  <a:srgbClr val="FFFF00"/>
                </a:solidFill>
              </a:rPr>
              <a:t>міною частини </a:t>
            </a:r>
            <a:r>
              <a:rPr lang="uk-UA" sz="2800" dirty="0" smtClean="0">
                <a:solidFill>
                  <a:srgbClr val="FFFF00"/>
                </a:solidFill>
              </a:rPr>
              <a:t>води на більш свіжу і збільшення температури води на 1-3 градуси Цельсія. </a:t>
            </a:r>
          </a:p>
        </p:txBody>
      </p:sp>
      <p:sp>
        <p:nvSpPr>
          <p:cNvPr id="5" name="Прямоугольник 4"/>
          <p:cNvSpPr/>
          <p:nvPr/>
        </p:nvSpPr>
        <p:spPr>
          <a:xfrm>
            <a:off x="642910" y="428604"/>
            <a:ext cx="2643206" cy="500066"/>
          </a:xfrm>
          <a:prstGeom prst="rect">
            <a:avLst/>
          </a:prstGeom>
        </p:spPr>
        <p:txBody>
          <a:bodyPr wrap="none">
            <a:prstTxWarp prst="textWave2">
              <a:avLst>
                <a:gd name="adj1" fmla="val 12500"/>
                <a:gd name="adj2" fmla="val -1778"/>
              </a:avLst>
            </a:prstTxWarp>
            <a:spAutoFit/>
          </a:bodyPr>
          <a:lstStyle/>
          <a:p>
            <a:r>
              <a:rPr lang="uk-UA" b="1" dirty="0" smtClean="0">
                <a:ln/>
                <a:solidFill>
                  <a:srgbClr val="FFFF00"/>
                </a:solidFill>
                <a:effectLst>
                  <a:glow rad="228600">
                    <a:srgbClr val="FF5050"/>
                  </a:glow>
                </a:effectLst>
              </a:rPr>
              <a:t>Риба</a:t>
            </a:r>
            <a:r>
              <a:rPr lang="ru-RU" b="1" dirty="0" smtClean="0">
                <a:ln/>
                <a:solidFill>
                  <a:srgbClr val="FFFF00"/>
                </a:solidFill>
                <a:effectLst>
                  <a:glow rad="228600">
                    <a:srgbClr val="FF5050"/>
                  </a:glow>
                </a:effectLst>
              </a:rPr>
              <a:t> - </a:t>
            </a:r>
            <a:r>
              <a:rPr lang="uk-UA" b="1" dirty="0" smtClean="0">
                <a:ln/>
                <a:solidFill>
                  <a:srgbClr val="FFFF00"/>
                </a:solidFill>
                <a:effectLst>
                  <a:glow rad="228600">
                    <a:srgbClr val="FF5050"/>
                  </a:glow>
                </a:effectLst>
              </a:rPr>
              <a:t>півник</a:t>
            </a:r>
            <a:endParaRPr lang="uk-UA" dirty="0">
              <a:effectLst>
                <a:glow rad="228600">
                  <a:srgbClr val="FF5050"/>
                </a:glow>
              </a:effectLst>
            </a:endParaRPr>
          </a:p>
        </p:txBody>
      </p:sp>
      <p:sp>
        <p:nvSpPr>
          <p:cNvPr id="9" name="Овал 8"/>
          <p:cNvSpPr/>
          <p:nvPr/>
        </p:nvSpPr>
        <p:spPr>
          <a:xfrm flipH="1">
            <a:off x="4357686" y="642918"/>
            <a:ext cx="4143404" cy="2571768"/>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9"/>
          <p:cNvSpPr/>
          <p:nvPr/>
        </p:nvSpPr>
        <p:spPr>
          <a:xfrm>
            <a:off x="785786" y="1571612"/>
            <a:ext cx="2714644" cy="584775"/>
          </a:xfrm>
          <a:prstGeom prst="rect">
            <a:avLst/>
          </a:prstGeom>
        </p:spPr>
        <p:txBody>
          <a:bodyPr wrap="square">
            <a:prstTxWarp prst="textWave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3200" b="1" dirty="0" smtClean="0">
                <a:ln/>
                <a:solidFill>
                  <a:srgbClr val="FFFF00"/>
                </a:solidFill>
                <a:effectLst>
                  <a:glow rad="228600">
                    <a:srgbClr val="000066">
                      <a:alpha val="40000"/>
                    </a:srgbClr>
                  </a:glow>
                </a:effectLst>
              </a:rPr>
              <a:t>Нерест </a:t>
            </a:r>
            <a:endParaRPr lang="uk-UA" sz="3200" b="1" dirty="0">
              <a:ln/>
              <a:solidFill>
                <a:srgbClr val="FFFF00"/>
              </a:solidFill>
              <a:effectLst>
                <a:glow rad="228600">
                  <a:srgbClr val="000066">
                    <a:alpha val="40000"/>
                  </a:srgbClr>
                </a:glow>
              </a:effectLst>
            </a:endParaRPr>
          </a:p>
        </p:txBody>
      </p:sp>
    </p:spTree>
    <p:extLst>
      <p:ext uri="{BB962C8B-B14F-4D97-AF65-F5344CB8AC3E}">
        <p14:creationId xmlns="" xmlns:p14="http://schemas.microsoft.com/office/powerpoint/2010/main" val="3472598980"/>
      </p:ext>
    </p:extLst>
  </p:cSld>
  <p:clrMapOvr>
    <a:masterClrMapping/>
  </p:clrMapOvr>
  <p:transition spd="med">
    <p:circle/>
    <p:sndAc>
      <p:stSnd>
        <p:snd r:embed="rId2" name="camera.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3643314"/>
            <a:ext cx="7929618" cy="2677656"/>
          </a:xfrm>
          <a:prstGeom prst="rect">
            <a:avLst/>
          </a:prstGeom>
        </p:spPr>
        <p:txBody>
          <a:bodyPr wrap="square">
            <a:spAutoFit/>
          </a:bodyPr>
          <a:lstStyle/>
          <a:p>
            <a:r>
              <a:rPr lang="uk-UA" sz="2400" dirty="0" smtClean="0">
                <a:solidFill>
                  <a:srgbClr val="FFFF00"/>
                </a:solidFill>
              </a:rPr>
              <a:t>   </a:t>
            </a:r>
            <a:r>
              <a:rPr lang="uk-UA" sz="2800" dirty="0" smtClean="0">
                <a:solidFill>
                  <a:srgbClr val="FFFF00"/>
                </a:solidFill>
              </a:rPr>
              <a:t>Перед початком нересту </a:t>
            </a:r>
            <a:r>
              <a:rPr lang="uk-UA" sz="2800" dirty="0" smtClean="0">
                <a:solidFill>
                  <a:srgbClr val="FFFF00"/>
                </a:solidFill>
              </a:rPr>
              <a:t>пару бажано "познайомити", для цього посудини з самкою і самцем ставлять поруч, щоб вони могли бачити один одного. </a:t>
            </a:r>
            <a:r>
              <a:rPr lang="uk-UA" sz="2800" dirty="0" smtClean="0">
                <a:solidFill>
                  <a:srgbClr val="FFFF00"/>
                </a:solidFill>
              </a:rPr>
              <a:t>У </a:t>
            </a:r>
            <a:r>
              <a:rPr lang="uk-UA" sz="2800" dirty="0" smtClean="0">
                <a:solidFill>
                  <a:srgbClr val="FFFF00"/>
                </a:solidFill>
              </a:rPr>
              <a:t>акваріум можна додати дрібнолисті плаваючі рослини, які самець півника зможе використовувати для посилення гнізда. </a:t>
            </a:r>
            <a:endParaRPr lang="uk-UA" sz="2800" dirty="0">
              <a:solidFill>
                <a:srgbClr val="FFFF00"/>
              </a:solidFill>
            </a:endParaRPr>
          </a:p>
        </p:txBody>
      </p:sp>
      <p:sp>
        <p:nvSpPr>
          <p:cNvPr id="3" name="Прямоугольник 2"/>
          <p:cNvSpPr/>
          <p:nvPr/>
        </p:nvSpPr>
        <p:spPr>
          <a:xfrm>
            <a:off x="642910" y="428604"/>
            <a:ext cx="2643206" cy="500066"/>
          </a:xfrm>
          <a:prstGeom prst="rect">
            <a:avLst/>
          </a:prstGeom>
        </p:spPr>
        <p:txBody>
          <a:bodyPr wrap="none">
            <a:prstTxWarp prst="textWave2">
              <a:avLst>
                <a:gd name="adj1" fmla="val 12500"/>
                <a:gd name="adj2" fmla="val -1778"/>
              </a:avLst>
            </a:prstTxWarp>
            <a:spAutoFit/>
          </a:bodyPr>
          <a:lstStyle/>
          <a:p>
            <a:r>
              <a:rPr lang="uk-UA" b="1" dirty="0" smtClean="0">
                <a:ln/>
                <a:solidFill>
                  <a:srgbClr val="FFFF00"/>
                </a:solidFill>
                <a:effectLst>
                  <a:glow rad="228600">
                    <a:srgbClr val="FF5050"/>
                  </a:glow>
                </a:effectLst>
              </a:rPr>
              <a:t>Риба</a:t>
            </a:r>
            <a:r>
              <a:rPr lang="ru-RU" b="1" dirty="0" smtClean="0">
                <a:ln/>
                <a:solidFill>
                  <a:srgbClr val="FFFF00"/>
                </a:solidFill>
                <a:effectLst>
                  <a:glow rad="228600">
                    <a:srgbClr val="FF5050"/>
                  </a:glow>
                </a:effectLst>
              </a:rPr>
              <a:t> - </a:t>
            </a:r>
            <a:r>
              <a:rPr lang="uk-UA" b="1" dirty="0" smtClean="0">
                <a:ln/>
                <a:solidFill>
                  <a:srgbClr val="FFFF00"/>
                </a:solidFill>
                <a:effectLst>
                  <a:glow rad="228600">
                    <a:srgbClr val="FF5050"/>
                  </a:glow>
                </a:effectLst>
              </a:rPr>
              <a:t>півник</a:t>
            </a:r>
            <a:endParaRPr lang="uk-UA" dirty="0">
              <a:effectLst>
                <a:glow rad="228600">
                  <a:srgbClr val="FF5050"/>
                </a:glow>
              </a:effectLst>
            </a:endParaRPr>
          </a:p>
        </p:txBody>
      </p:sp>
      <p:sp>
        <p:nvSpPr>
          <p:cNvPr id="6" name="Прямоугольник 5"/>
          <p:cNvSpPr/>
          <p:nvPr/>
        </p:nvSpPr>
        <p:spPr>
          <a:xfrm>
            <a:off x="785786" y="1571612"/>
            <a:ext cx="2714644" cy="584775"/>
          </a:xfrm>
          <a:prstGeom prst="rect">
            <a:avLst/>
          </a:prstGeom>
        </p:spPr>
        <p:txBody>
          <a:bodyPr wrap="square">
            <a:prstTxWarp prst="textWave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3200" b="1" dirty="0" smtClean="0">
                <a:ln/>
                <a:solidFill>
                  <a:srgbClr val="FFFF00"/>
                </a:solidFill>
                <a:effectLst>
                  <a:glow rad="228600">
                    <a:srgbClr val="000066">
                      <a:alpha val="40000"/>
                    </a:srgbClr>
                  </a:glow>
                </a:effectLst>
              </a:rPr>
              <a:t>Нерест </a:t>
            </a:r>
            <a:endParaRPr lang="uk-UA" sz="3200" b="1" dirty="0">
              <a:ln/>
              <a:solidFill>
                <a:srgbClr val="FFFF00"/>
              </a:solidFill>
              <a:effectLst>
                <a:glow rad="228600">
                  <a:srgbClr val="000066">
                    <a:alpha val="40000"/>
                  </a:srgbClr>
                </a:glow>
              </a:effectLst>
            </a:endParaRPr>
          </a:p>
        </p:txBody>
      </p:sp>
      <p:sp>
        <p:nvSpPr>
          <p:cNvPr id="9" name="Овал 8"/>
          <p:cNvSpPr/>
          <p:nvPr/>
        </p:nvSpPr>
        <p:spPr>
          <a:xfrm>
            <a:off x="4286248" y="785794"/>
            <a:ext cx="3643338" cy="2286016"/>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med">
    <p:circle/>
    <p:sndAc>
      <p:stSnd>
        <p:snd r:embed="rId2" name="camera.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2500306"/>
            <a:ext cx="8310732" cy="3847207"/>
          </a:xfrm>
          <a:prstGeom prst="rect">
            <a:avLst/>
          </a:prstGeom>
        </p:spPr>
        <p:txBody>
          <a:bodyPr wrap="square">
            <a:spAutoFit/>
          </a:bodyPr>
          <a:lstStyle/>
          <a:p>
            <a:endParaRPr lang="ru-RU" sz="1400" dirty="0" smtClean="0"/>
          </a:p>
          <a:p>
            <a:r>
              <a:rPr lang="ru-RU" sz="1400" dirty="0" smtClean="0">
                <a:solidFill>
                  <a:srgbClr val="000066"/>
                </a:solidFill>
              </a:rPr>
              <a:t>   </a:t>
            </a:r>
            <a:r>
              <a:rPr lang="uk-UA" sz="2400" dirty="0" smtClean="0">
                <a:solidFill>
                  <a:srgbClr val="FFFF00"/>
                </a:solidFill>
              </a:rPr>
              <a:t>На </a:t>
            </a:r>
            <a:r>
              <a:rPr lang="uk-UA" sz="2400" dirty="0" smtClean="0">
                <a:solidFill>
                  <a:srgbClr val="FFFF00"/>
                </a:solidFill>
              </a:rPr>
              <a:t>поверхні самець будує пінне гніздо з пухирців повітря, скріплюючи їх слиною. Під час нересту самець і самка </a:t>
            </a:r>
            <a:r>
              <a:rPr lang="uk-UA" sz="2400" dirty="0" smtClean="0">
                <a:solidFill>
                  <a:srgbClr val="FFFF00"/>
                </a:solidFill>
              </a:rPr>
              <a:t> опускають </a:t>
            </a:r>
            <a:r>
              <a:rPr lang="uk-UA" sz="2400" dirty="0" smtClean="0">
                <a:solidFill>
                  <a:srgbClr val="FFFF00"/>
                </a:solidFill>
              </a:rPr>
              <a:t>на дно ікринки і проштовхують їх у гніздо. Після нересту самець відганяє </a:t>
            </a:r>
            <a:r>
              <a:rPr lang="uk-UA" sz="2400" dirty="0" smtClean="0">
                <a:solidFill>
                  <a:srgbClr val="FFFF00"/>
                </a:solidFill>
              </a:rPr>
              <a:t>самку</a:t>
            </a:r>
            <a:r>
              <a:rPr lang="uk-UA" sz="2400" dirty="0" smtClean="0">
                <a:solidFill>
                  <a:srgbClr val="FFFF00"/>
                </a:solidFill>
              </a:rPr>
              <a:t> </a:t>
            </a:r>
            <a:r>
              <a:rPr lang="uk-UA" sz="2400" dirty="0" smtClean="0">
                <a:solidFill>
                  <a:srgbClr val="FFFF00"/>
                </a:solidFill>
              </a:rPr>
              <a:t>і</a:t>
            </a:r>
            <a:r>
              <a:rPr lang="uk-UA" sz="2400" dirty="0" smtClean="0">
                <a:solidFill>
                  <a:srgbClr val="FFFF00"/>
                </a:solidFill>
              </a:rPr>
              <a:t> </a:t>
            </a:r>
            <a:r>
              <a:rPr lang="uk-UA" sz="2400" dirty="0" smtClean="0">
                <a:solidFill>
                  <a:srgbClr val="FFFF00"/>
                </a:solidFill>
              </a:rPr>
              <a:t>самостійно доглядає за </a:t>
            </a:r>
            <a:r>
              <a:rPr lang="uk-UA" sz="2400" dirty="0" smtClean="0">
                <a:solidFill>
                  <a:srgbClr val="FFFF00"/>
                </a:solidFill>
              </a:rPr>
              <a:t>гніздом, </a:t>
            </a:r>
            <a:r>
              <a:rPr lang="uk-UA" sz="2400" dirty="0" smtClean="0">
                <a:solidFill>
                  <a:srgbClr val="FFFF00"/>
                </a:solidFill>
              </a:rPr>
              <a:t>збираючи в </a:t>
            </a:r>
            <a:r>
              <a:rPr lang="uk-UA" sz="2400" dirty="0" smtClean="0">
                <a:solidFill>
                  <a:srgbClr val="FFFF00"/>
                </a:solidFill>
              </a:rPr>
              <a:t>нього </a:t>
            </a:r>
            <a:r>
              <a:rPr lang="uk-UA" sz="2400" dirty="0" smtClean="0">
                <a:solidFill>
                  <a:srgbClr val="FFFF00"/>
                </a:solidFill>
              </a:rPr>
              <a:t>ікринки, а в подальшому збирає в гніздо </a:t>
            </a:r>
            <a:r>
              <a:rPr lang="uk-UA" sz="2400" dirty="0" smtClean="0">
                <a:solidFill>
                  <a:srgbClr val="FFFF00"/>
                </a:solidFill>
              </a:rPr>
              <a:t>і личинки, </a:t>
            </a:r>
            <a:r>
              <a:rPr lang="uk-UA" sz="2400" dirty="0" smtClean="0">
                <a:solidFill>
                  <a:srgbClr val="FFFF00"/>
                </a:solidFill>
              </a:rPr>
              <a:t>і мальків. Плодючість 100-300 ікринок, інкубація триває від 36 годин (в залежності від температури води) рекомендована температура води для нересту і розвитку ікринок 28-36 градусів Цельсія. </a:t>
            </a:r>
          </a:p>
          <a:p>
            <a:r>
              <a:rPr lang="uk-UA" sz="1400" dirty="0" smtClean="0"/>
              <a:t> </a:t>
            </a:r>
          </a:p>
        </p:txBody>
      </p:sp>
      <p:sp>
        <p:nvSpPr>
          <p:cNvPr id="5" name="Прямоугольник 4"/>
          <p:cNvSpPr/>
          <p:nvPr/>
        </p:nvSpPr>
        <p:spPr>
          <a:xfrm>
            <a:off x="642910" y="428604"/>
            <a:ext cx="2643206" cy="500066"/>
          </a:xfrm>
          <a:prstGeom prst="rect">
            <a:avLst/>
          </a:prstGeom>
        </p:spPr>
        <p:txBody>
          <a:bodyPr wrap="none">
            <a:prstTxWarp prst="textWave2">
              <a:avLst>
                <a:gd name="adj1" fmla="val 12500"/>
                <a:gd name="adj2" fmla="val -1778"/>
              </a:avLst>
            </a:prstTxWarp>
            <a:spAutoFit/>
          </a:bodyPr>
          <a:lstStyle/>
          <a:p>
            <a:r>
              <a:rPr lang="uk-UA" b="1" dirty="0" smtClean="0">
                <a:ln/>
                <a:solidFill>
                  <a:srgbClr val="FFFF00"/>
                </a:solidFill>
                <a:effectLst>
                  <a:glow rad="228600">
                    <a:srgbClr val="FF5050"/>
                  </a:glow>
                </a:effectLst>
              </a:rPr>
              <a:t>Риба</a:t>
            </a:r>
            <a:r>
              <a:rPr lang="ru-RU" b="1" dirty="0" smtClean="0">
                <a:ln/>
                <a:solidFill>
                  <a:srgbClr val="FFFF00"/>
                </a:solidFill>
                <a:effectLst>
                  <a:glow rad="228600">
                    <a:srgbClr val="FF5050"/>
                  </a:glow>
                </a:effectLst>
              </a:rPr>
              <a:t> - </a:t>
            </a:r>
            <a:r>
              <a:rPr lang="uk-UA" b="1" dirty="0" smtClean="0">
                <a:ln/>
                <a:solidFill>
                  <a:srgbClr val="FFFF00"/>
                </a:solidFill>
                <a:effectLst>
                  <a:glow rad="228600">
                    <a:srgbClr val="FF5050"/>
                  </a:glow>
                </a:effectLst>
              </a:rPr>
              <a:t>півник</a:t>
            </a:r>
            <a:endParaRPr lang="uk-UA" dirty="0">
              <a:effectLst>
                <a:glow rad="228600">
                  <a:srgbClr val="FF5050"/>
                </a:glow>
              </a:effectLst>
            </a:endParaRPr>
          </a:p>
        </p:txBody>
      </p:sp>
      <p:sp>
        <p:nvSpPr>
          <p:cNvPr id="6" name="Прямоугольник 5"/>
          <p:cNvSpPr/>
          <p:nvPr/>
        </p:nvSpPr>
        <p:spPr>
          <a:xfrm>
            <a:off x="785786" y="1571612"/>
            <a:ext cx="3000396" cy="584775"/>
          </a:xfrm>
          <a:prstGeom prst="rect">
            <a:avLst/>
          </a:prstGeom>
        </p:spPr>
        <p:txBody>
          <a:bodyPr wrap="square">
            <a:prstTxWarp prst="textWave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3200" b="1" dirty="0" smtClean="0">
                <a:ln/>
                <a:solidFill>
                  <a:srgbClr val="FFFF00"/>
                </a:solidFill>
                <a:effectLst>
                  <a:glow rad="228600">
                    <a:srgbClr val="000066">
                      <a:alpha val="40000"/>
                    </a:srgbClr>
                  </a:glow>
                </a:effectLst>
              </a:rPr>
              <a:t>Нерест </a:t>
            </a:r>
            <a:endParaRPr lang="uk-UA" sz="3200" b="1" dirty="0">
              <a:ln/>
              <a:solidFill>
                <a:srgbClr val="FFFF00"/>
              </a:solidFill>
              <a:effectLst>
                <a:glow rad="228600">
                  <a:srgbClr val="000066">
                    <a:alpha val="40000"/>
                  </a:srgbClr>
                </a:glow>
              </a:effectLst>
            </a:endParaRPr>
          </a:p>
        </p:txBody>
      </p:sp>
      <p:sp>
        <p:nvSpPr>
          <p:cNvPr id="7" name="Овал 6"/>
          <p:cNvSpPr/>
          <p:nvPr/>
        </p:nvSpPr>
        <p:spPr>
          <a:xfrm>
            <a:off x="4929190" y="428604"/>
            <a:ext cx="3214710" cy="2000264"/>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 xmlns:p14="http://schemas.microsoft.com/office/powerpoint/2010/main" val="3472598980"/>
      </p:ext>
    </p:extLst>
  </p:cSld>
  <p:clrMapOvr>
    <a:masterClrMapping/>
  </p:clrMapOvr>
  <p:transition spd="med">
    <p:circle/>
    <p:sndAc>
      <p:stSnd>
        <p:snd r:embed="rId2" name="camera.wav" builtIn="1"/>
      </p:stSnd>
    </p:sndAc>
  </p:transition>
  <p:timing>
    <p:tnLst>
      <p:par>
        <p:cTn id="1" dur="indefinite" restart="never" nodeType="tmRoot"/>
      </p:par>
    </p:tnLst>
  </p:timing>
</p:sld>
</file>

<file path=ppt/theme/theme1.xml><?xml version="1.0" encoding="utf-8"?>
<a:theme xmlns:a="http://schemas.openxmlformats.org/drawingml/2006/main" name="Составная">
  <a:themeElements>
    <a:clrScheme name="Составная">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Составная">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тавная">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660</TotalTime>
  <Words>349</Words>
  <Application>Microsoft Office PowerPoint</Application>
  <PresentationFormat>Экран (4:3)</PresentationFormat>
  <Paragraphs>36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Составная</vt:lpstr>
      <vt:lpstr>Слайд 1</vt:lpstr>
      <vt:lpstr>Слайд 2</vt:lpstr>
      <vt:lpstr>Слайд 3</vt:lpstr>
      <vt:lpstr>Слайд 4</vt:lpstr>
      <vt:lpstr>Слайд 5</vt:lpstr>
      <vt:lpstr>   За яскравістю і красою забарвлення півникам немає рівних. Червоні, сині, жовті, зелені, рожеві кольори, при кожному повороті при хорошому освітленні фарби грають, приймаючи різні відтінки. Особливо яскраві стають самці під час нересту або сутичці з іншими самцями. Самки півників пофарбовані  блідіше, ніж самці, і мають невеликі плавці. </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Риба півник</dc:title>
  <dc:creator>Настя</dc:creator>
  <cp:lastModifiedBy>Павленко</cp:lastModifiedBy>
  <cp:revision>82</cp:revision>
  <dcterms:created xsi:type="dcterms:W3CDTF">2011-02-16T17:42:47Z</dcterms:created>
  <dcterms:modified xsi:type="dcterms:W3CDTF">2011-03-11T21:59:28Z</dcterms:modified>
</cp:coreProperties>
</file>