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6" r:id="rId3"/>
    <p:sldId id="267" r:id="rId4"/>
    <p:sldId id="258" r:id="rId5"/>
    <p:sldId id="271" r:id="rId6"/>
    <p:sldId id="273" r:id="rId7"/>
    <p:sldId id="265" r:id="rId8"/>
    <p:sldId id="259" r:id="rId9"/>
    <p:sldId id="260" r:id="rId10"/>
    <p:sldId id="261" r:id="rId11"/>
    <p:sldId id="262" r:id="rId12"/>
    <p:sldId id="266" r:id="rId13"/>
    <p:sldId id="263" r:id="rId14"/>
    <p:sldId id="269" r:id="rId15"/>
    <p:sldId id="272" r:id="rId16"/>
    <p:sldId id="268" r:id="rId17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7242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7882E-1384-49F2-B8AA-F30D94863CA6}" type="datetimeFigureOut">
              <a:rPr lang="uk-UA" smtClean="0"/>
              <a:pPr/>
              <a:t>10.05.2011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90169-57CF-4C3B-81B6-3AF9FA754812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7882E-1384-49F2-B8AA-F30D94863CA6}" type="datetimeFigureOut">
              <a:rPr lang="uk-UA" smtClean="0"/>
              <a:pPr/>
              <a:t>10.05.2011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90169-57CF-4C3B-81B6-3AF9FA754812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7882E-1384-49F2-B8AA-F30D94863CA6}" type="datetimeFigureOut">
              <a:rPr lang="uk-UA" smtClean="0"/>
              <a:pPr/>
              <a:t>10.05.2011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90169-57CF-4C3B-81B6-3AF9FA754812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7882E-1384-49F2-B8AA-F30D94863CA6}" type="datetimeFigureOut">
              <a:rPr lang="uk-UA" smtClean="0"/>
              <a:pPr/>
              <a:t>10.05.2011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90169-57CF-4C3B-81B6-3AF9FA754812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7882E-1384-49F2-B8AA-F30D94863CA6}" type="datetimeFigureOut">
              <a:rPr lang="uk-UA" smtClean="0"/>
              <a:pPr/>
              <a:t>10.05.2011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90169-57CF-4C3B-81B6-3AF9FA754812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7882E-1384-49F2-B8AA-F30D94863CA6}" type="datetimeFigureOut">
              <a:rPr lang="uk-UA" smtClean="0"/>
              <a:pPr/>
              <a:t>10.05.2011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90169-57CF-4C3B-81B6-3AF9FA754812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7882E-1384-49F2-B8AA-F30D94863CA6}" type="datetimeFigureOut">
              <a:rPr lang="uk-UA" smtClean="0"/>
              <a:pPr/>
              <a:t>10.05.2011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90169-57CF-4C3B-81B6-3AF9FA754812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7882E-1384-49F2-B8AA-F30D94863CA6}" type="datetimeFigureOut">
              <a:rPr lang="uk-UA" smtClean="0"/>
              <a:pPr/>
              <a:t>10.05.2011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90169-57CF-4C3B-81B6-3AF9FA754812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7882E-1384-49F2-B8AA-F30D94863CA6}" type="datetimeFigureOut">
              <a:rPr lang="uk-UA" smtClean="0"/>
              <a:pPr/>
              <a:t>10.05.2011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90169-57CF-4C3B-81B6-3AF9FA754812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7882E-1384-49F2-B8AA-F30D94863CA6}" type="datetimeFigureOut">
              <a:rPr lang="uk-UA" smtClean="0"/>
              <a:pPr/>
              <a:t>10.05.2011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90169-57CF-4C3B-81B6-3AF9FA754812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7882E-1384-49F2-B8AA-F30D94863CA6}" type="datetimeFigureOut">
              <a:rPr lang="uk-UA" smtClean="0"/>
              <a:pPr/>
              <a:t>10.05.2011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90169-57CF-4C3B-81B6-3AF9FA754812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27882E-1384-49F2-B8AA-F30D94863CA6}" type="datetimeFigureOut">
              <a:rPr lang="uk-UA" smtClean="0"/>
              <a:pPr/>
              <a:t>10.05.2011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390169-57CF-4C3B-81B6-3AF9FA754812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ru.wikipedia.org/wiki/%D0%A4%D0%B0%D0%B9%D0%BB:Proboscis_Monkey.jpg" TargetMode="Externa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5786" y="928670"/>
            <a:ext cx="3347391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96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glow rad="101600">
                    <a:srgbClr val="002060">
                      <a:alpha val="60000"/>
                    </a:srgbClr>
                  </a:glow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Носач</a:t>
            </a:r>
            <a:endParaRPr lang="ru-RU" sz="96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glow rad="101600">
                  <a:srgbClr val="002060">
                    <a:alpha val="60000"/>
                  </a:srgbClr>
                </a:glow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  <a:reflection blurRad="6350" stA="60000" endA="900" endPos="58000" dir="5400000" sy="-100000" algn="bl" rotWithShape="0"/>
              </a:effectLst>
            </a:endParaRPr>
          </a:p>
        </p:txBody>
      </p:sp>
      <p:sp>
        <p:nvSpPr>
          <p:cNvPr id="3" name="Подзаголовок 2"/>
          <p:cNvSpPr txBox="1">
            <a:spLocks/>
          </p:cNvSpPr>
          <p:nvPr/>
        </p:nvSpPr>
        <p:spPr>
          <a:xfrm>
            <a:off x="500034" y="4143380"/>
            <a:ext cx="4214842" cy="17526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uk-U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glow rad="101600">
                    <a:srgbClr val="072428">
                      <a:alpha val="60000"/>
                    </a:srgbClr>
                  </a:glow>
                </a:effectLst>
                <a:uLnTx/>
                <a:uFillTx/>
                <a:latin typeface="+mn-lt"/>
                <a:ea typeface="+mn-ea"/>
                <a:cs typeface="+mn-cs"/>
              </a:rPr>
              <a:t>Робота учениці 8 кл.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uk-U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glow rad="101600">
                    <a:srgbClr val="072428">
                      <a:alpha val="60000"/>
                    </a:srgbClr>
                  </a:glow>
                </a:effectLst>
                <a:uLnTx/>
                <a:uFillTx/>
                <a:latin typeface="+mn-lt"/>
                <a:ea typeface="+mn-ea"/>
                <a:cs typeface="+mn-cs"/>
              </a:rPr>
              <a:t>СШ № 273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uk-UA" sz="3600" b="1" dirty="0" smtClean="0">
                <a:effectLst>
                  <a:glow rad="101600">
                    <a:srgbClr val="072428">
                      <a:alpha val="60000"/>
                    </a:srgbClr>
                  </a:glow>
                </a:effectLst>
              </a:rPr>
              <a:t>Гончарук Марини</a:t>
            </a:r>
            <a:endParaRPr kumimoji="0" lang="uk-UA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glow rad="101600">
                  <a:srgbClr val="072428">
                    <a:alpha val="60000"/>
                  </a:srgbClr>
                </a:glo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4" name="Рисунок 3" descr="8vxk4lnusftq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4876" y="1071546"/>
            <a:ext cx="4023854" cy="492922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cover dir="l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500042"/>
            <a:ext cx="8424936" cy="1953336"/>
          </a:xfrm>
        </p:spPr>
        <p:txBody>
          <a:bodyPr>
            <a:normAutofit fontScale="77500" lnSpcReduction="20000"/>
          </a:bodyPr>
          <a:lstStyle/>
          <a:p>
            <a:r>
              <a:rPr lang="uk-UA" dirty="0" smtClean="0">
                <a:solidFill>
                  <a:schemeClr val="tx2">
                    <a:lumMod val="10000"/>
                  </a:schemeClr>
                </a:solidFill>
              </a:rPr>
              <a:t>Практично ніколи не віддаляючись від води, носачі </a:t>
            </a:r>
            <a:r>
              <a:rPr lang="uk-UA" dirty="0" err="1" smtClean="0">
                <a:solidFill>
                  <a:schemeClr val="tx2">
                    <a:lumMod val="10000"/>
                  </a:schemeClr>
                </a:solidFill>
              </a:rPr>
              <a:t>-прекрасні</a:t>
            </a:r>
            <a:r>
              <a:rPr lang="uk-UA" dirty="0" smtClean="0">
                <a:solidFill>
                  <a:schemeClr val="tx2">
                    <a:lumMod val="10000"/>
                  </a:schemeClr>
                </a:solidFill>
              </a:rPr>
              <a:t> плавці, які можуть долати під водою більше 20 м. На відкритому мілководді тропічних лісів пересуваються, як і більшість приматів, на чотирьох кінцівках, але в диких мангрових заростях (тропічні ліси острова Борнео) вони ходять на двох ногах, практично вертикально. </a:t>
            </a:r>
          </a:p>
          <a:p>
            <a:endParaRPr lang="ru-RU" dirty="0" smtClean="0"/>
          </a:p>
          <a:p>
            <a:endParaRPr lang="uk-UA" dirty="0"/>
          </a:p>
        </p:txBody>
      </p:sp>
      <p:pic>
        <p:nvPicPr>
          <p:cNvPr id="4" name="Рисунок 3" descr="3230010882_ca21e10135_z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19672" y="2708920"/>
            <a:ext cx="5688632" cy="380000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cover dir="l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428604"/>
            <a:ext cx="8496944" cy="1776260"/>
          </a:xfrm>
        </p:spPr>
        <p:txBody>
          <a:bodyPr>
            <a:normAutofit/>
          </a:bodyPr>
          <a:lstStyle/>
          <a:p>
            <a:r>
              <a:rPr lang="uk-UA" dirty="0" smtClean="0">
                <a:solidFill>
                  <a:schemeClr val="tx2">
                    <a:lumMod val="10000"/>
                  </a:schemeClr>
                </a:solidFill>
              </a:rPr>
              <a:t>Крім людини і гібона, тільки носачі можуть пересуватися рівно на двох кінцівках протягом відносно тривалого часу. </a:t>
            </a:r>
            <a:endParaRPr lang="uk-UA" dirty="0">
              <a:solidFill>
                <a:schemeClr val="tx2">
                  <a:lumMod val="10000"/>
                </a:schemeClr>
              </a:solidFill>
            </a:endParaRPr>
          </a:p>
        </p:txBody>
      </p:sp>
      <p:pic>
        <p:nvPicPr>
          <p:cNvPr id="5" name="Рисунок 4" descr="IMGP258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2976" y="2135116"/>
            <a:ext cx="6858048" cy="431606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cover dir="l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428604"/>
            <a:ext cx="8496944" cy="1668154"/>
          </a:xfrm>
        </p:spPr>
        <p:txBody>
          <a:bodyPr>
            <a:normAutofit/>
          </a:bodyPr>
          <a:lstStyle/>
          <a:p>
            <a:r>
              <a:rPr lang="uk-UA" dirty="0" smtClean="0">
                <a:solidFill>
                  <a:schemeClr val="tx2">
                    <a:lumMod val="10000"/>
                  </a:schemeClr>
                </a:solidFill>
              </a:rPr>
              <a:t>Носачі живуть досить великими групами, до     30 особин. Це можуть бути як чисто чоловічі групи, так і гареми.</a:t>
            </a:r>
            <a:endParaRPr lang="uk-UA" dirty="0">
              <a:solidFill>
                <a:schemeClr val="tx2">
                  <a:lumMod val="10000"/>
                </a:schemeClr>
              </a:solidFill>
            </a:endParaRPr>
          </a:p>
        </p:txBody>
      </p:sp>
      <p:pic>
        <p:nvPicPr>
          <p:cNvPr id="4" name="Рисунок 3" descr="3230007996_f37f83394e_z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75656" y="2348880"/>
            <a:ext cx="6036599" cy="403244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cover dir="l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260648"/>
            <a:ext cx="8032976" cy="2256656"/>
          </a:xfrm>
        </p:spPr>
        <p:txBody>
          <a:bodyPr>
            <a:normAutofit fontScale="92500" lnSpcReduction="10000"/>
          </a:bodyPr>
          <a:lstStyle/>
          <a:p>
            <a:r>
              <a:rPr lang="uk-UA" dirty="0" smtClean="0">
                <a:solidFill>
                  <a:schemeClr val="tx2">
                    <a:lumMod val="10000"/>
                  </a:schemeClr>
                </a:solidFill>
              </a:rPr>
              <a:t>При досягненні статевої зрілості, у віці 5-6 років, самці відокремлюються від групи і шукають собі нову зграю. Харчуються носачі переважно фруктами і їстівним листям, іноді - квітками з солодким нектаром. </a:t>
            </a:r>
          </a:p>
          <a:p>
            <a:endParaRPr lang="uk-UA" dirty="0"/>
          </a:p>
        </p:txBody>
      </p:sp>
      <p:pic>
        <p:nvPicPr>
          <p:cNvPr id="5" name="Рисунок 4" descr="IMGP257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4546" y="2571744"/>
            <a:ext cx="4286280" cy="405053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cover dir="l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260648"/>
            <a:ext cx="8032976" cy="2382534"/>
          </a:xfrm>
        </p:spPr>
        <p:txBody>
          <a:bodyPr>
            <a:normAutofit fontScale="92500" lnSpcReduction="20000"/>
          </a:bodyPr>
          <a:lstStyle/>
          <a:p>
            <a:r>
              <a:rPr lang="uk-UA" dirty="0" smtClean="0">
                <a:solidFill>
                  <a:schemeClr val="tx2">
                    <a:lumMod val="10000"/>
                  </a:schemeClr>
                </a:solidFill>
              </a:rPr>
              <a:t>Вирубка лісів на сьогодні є головною загрозою для зменшення кількості цих цікавих і неповторних приматів. Деяку небезпеку становить також і полювання людини. Згідно міжнародних даних, носачі вважаються зникаючим видом. </a:t>
            </a:r>
            <a:endParaRPr lang="ru-RU" dirty="0" smtClean="0"/>
          </a:p>
          <a:p>
            <a:endParaRPr lang="uk-UA" dirty="0" smtClean="0">
              <a:solidFill>
                <a:schemeClr val="tx2">
                  <a:lumMod val="10000"/>
                </a:schemeClr>
              </a:solidFill>
            </a:endParaRPr>
          </a:p>
          <a:p>
            <a:endParaRPr lang="uk-UA" dirty="0"/>
          </a:p>
        </p:txBody>
      </p:sp>
      <p:pic>
        <p:nvPicPr>
          <p:cNvPr id="4" name="Рисунок 3" descr="my08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6050" y="2786058"/>
            <a:ext cx="3149600" cy="3733800"/>
          </a:xfrm>
          <a:prstGeom prst="rect">
            <a:avLst/>
          </a:prstGeom>
        </p:spPr>
      </p:pic>
    </p:spTree>
  </p:cSld>
  <p:clrMapOvr>
    <a:masterClrMapping/>
  </p:clrMapOvr>
  <p:transition>
    <p:cover dir="l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86000" y="1582341"/>
            <a:ext cx="4572000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По утрам и вечерам многочисленные стада Носачей собираются на деревьях у берегов рек и поднимают вой. Звуки, издаваемые ими при этом, очень сходны со словом «</a:t>
            </a:r>
            <a:r>
              <a:rPr lang="ru-RU" dirty="0" err="1" smtClean="0"/>
              <a:t>кахау</a:t>
            </a:r>
            <a:r>
              <a:rPr lang="ru-RU" dirty="0" smtClean="0"/>
              <a:t>». Возглас «</a:t>
            </a:r>
            <a:r>
              <a:rPr lang="ru-RU" dirty="0" err="1" smtClean="0"/>
              <a:t>кахау</a:t>
            </a:r>
            <a:r>
              <a:rPr lang="ru-RU" dirty="0" smtClean="0"/>
              <a:t>» с тревожным оттенком — сигнал опасности у носачей. И поскольку </a:t>
            </a:r>
            <a:r>
              <a:rPr lang="ru-RU" dirty="0" err="1" smtClean="0"/>
              <a:t>даяки</a:t>
            </a:r>
            <a:r>
              <a:rPr lang="ru-RU" dirty="0" smtClean="0"/>
              <a:t>, издавна охотившиеся на носатых обезьян из-за их вкусного мяса, всегда в первую очередь слышали именно сигналы опасности, они дали носачам название «</a:t>
            </a:r>
            <a:r>
              <a:rPr lang="ru-RU" dirty="0" err="1" smtClean="0"/>
              <a:t>кахау</a:t>
            </a:r>
            <a:r>
              <a:rPr lang="ru-RU" dirty="0" smtClean="0"/>
              <a:t>». Под этим именем в старой литературе и встречаются эти обезьяны.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3230023798_7a65f4d077_z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85918" y="2428868"/>
            <a:ext cx="5572164" cy="403424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7" name="Прямоугольник 6"/>
          <p:cNvSpPr/>
          <p:nvPr/>
        </p:nvSpPr>
        <p:spPr>
          <a:xfrm>
            <a:off x="500034" y="500042"/>
            <a:ext cx="8072494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7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glow rad="101600">
                    <a:srgbClr val="002060">
                      <a:alpha val="60000"/>
                    </a:srgbClr>
                  </a:glow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Бережіть природу!</a:t>
            </a:r>
            <a:endParaRPr lang="ru-RU" sz="72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glow rad="101600">
                  <a:srgbClr val="002060">
                    <a:alpha val="60000"/>
                  </a:srgbClr>
                </a:glow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  <a:reflection blurRad="6350" stA="60000" endA="900" endPos="58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cover dir="l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357166"/>
            <a:ext cx="8496944" cy="2168220"/>
          </a:xfrm>
        </p:spPr>
        <p:txBody>
          <a:bodyPr>
            <a:normAutofit/>
          </a:bodyPr>
          <a:lstStyle/>
          <a:p>
            <a:r>
              <a:rPr lang="uk-UA" dirty="0" smtClean="0">
                <a:solidFill>
                  <a:schemeClr val="tx2">
                    <a:lumMod val="10000"/>
                  </a:schemeClr>
                </a:solidFill>
              </a:rPr>
              <a:t>Носач, або </a:t>
            </a:r>
            <a:r>
              <a:rPr lang="uk-UA" dirty="0" err="1" smtClean="0">
                <a:solidFill>
                  <a:schemeClr val="tx2">
                    <a:lumMod val="10000"/>
                  </a:schemeClr>
                </a:solidFill>
              </a:rPr>
              <a:t>Кахау</a:t>
            </a:r>
            <a:r>
              <a:rPr lang="en-US" dirty="0" smtClean="0">
                <a:solidFill>
                  <a:schemeClr val="tx2">
                    <a:lumMod val="10000"/>
                  </a:schemeClr>
                </a:solidFill>
              </a:rPr>
              <a:t> - </a:t>
            </a:r>
            <a:r>
              <a:rPr lang="uk-UA" dirty="0" smtClean="0">
                <a:solidFill>
                  <a:schemeClr val="tx2">
                    <a:lumMod val="10000"/>
                  </a:schemeClr>
                </a:solidFill>
              </a:rPr>
              <a:t>це мавпа, широко поширена тільки в одному невеликому районі земної кулі - долинах і побережжях острова Борнео. Носач відноситься до родини </a:t>
            </a:r>
            <a:r>
              <a:rPr lang="uk-UA" dirty="0" err="1" smtClean="0">
                <a:solidFill>
                  <a:schemeClr val="tx2">
                    <a:lumMod val="10000"/>
                  </a:schemeClr>
                </a:solidFill>
              </a:rPr>
              <a:t>мартишкових</a:t>
            </a:r>
            <a:r>
              <a:rPr lang="uk-UA" dirty="0" smtClean="0">
                <a:solidFill>
                  <a:schemeClr val="tx2">
                    <a:lumMod val="10000"/>
                  </a:schemeClr>
                </a:solidFill>
              </a:rPr>
              <a:t> мавп. </a:t>
            </a:r>
          </a:p>
          <a:p>
            <a:endParaRPr lang="uk-UA" dirty="0"/>
          </a:p>
        </p:txBody>
      </p:sp>
      <p:pic>
        <p:nvPicPr>
          <p:cNvPr id="4" name="Рисунок 3" descr="5197179899_dfdfe44d9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35696" y="2708920"/>
            <a:ext cx="5807372" cy="386771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cover dir="l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260648"/>
            <a:ext cx="8607330" cy="2448272"/>
          </a:xfrm>
        </p:spPr>
        <p:txBody>
          <a:bodyPr>
            <a:normAutofit/>
          </a:bodyPr>
          <a:lstStyle/>
          <a:p>
            <a:r>
              <a:rPr lang="uk-UA" dirty="0" smtClean="0">
                <a:solidFill>
                  <a:schemeClr val="tx2">
                    <a:lumMod val="10000"/>
                  </a:schemeClr>
                </a:solidFill>
              </a:rPr>
              <a:t>Ніс - це ознака, яка найбільше кидається в очі. За формою нагадує огірок, і звичайно, свою назву тварини отримали завдяки саме носу, який є характерною ознакою не самок, а самців.</a:t>
            </a:r>
            <a:endParaRPr lang="ru-RU" dirty="0" smtClean="0"/>
          </a:p>
          <a:p>
            <a:endParaRPr lang="uk-UA" dirty="0"/>
          </a:p>
        </p:txBody>
      </p:sp>
      <p:pic>
        <p:nvPicPr>
          <p:cNvPr id="9" name="Рисунок 8" descr="1301727612_15286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8794" y="2571744"/>
            <a:ext cx="5143536" cy="385765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cover dir="l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332656"/>
            <a:ext cx="8424936" cy="2096212"/>
          </a:xfrm>
        </p:spPr>
        <p:txBody>
          <a:bodyPr>
            <a:normAutofit fontScale="92500" lnSpcReduction="20000"/>
          </a:bodyPr>
          <a:lstStyle/>
          <a:p>
            <a:r>
              <a:rPr lang="uk-UA" dirty="0" smtClean="0">
                <a:solidFill>
                  <a:schemeClr val="tx2">
                    <a:lumMod val="10000"/>
                  </a:schemeClr>
                </a:solidFill>
              </a:rPr>
              <a:t>До цих пір не вдалося встановити точне призначення настільки великого носа, але, очевидно, його розмір грає роль при виборі партнера для спаровування. Чим більший ніс, тим більше шансів завоювати самку.</a:t>
            </a:r>
            <a:r>
              <a:rPr lang="ru-RU" dirty="0" smtClean="0"/>
              <a:t> </a:t>
            </a:r>
            <a:endParaRPr lang="uk-UA" dirty="0">
              <a:solidFill>
                <a:schemeClr val="tx2">
                  <a:lumMod val="10000"/>
                </a:schemeClr>
              </a:solidFill>
            </a:endParaRPr>
          </a:p>
        </p:txBody>
      </p:sp>
      <p:pic>
        <p:nvPicPr>
          <p:cNvPr id="6" name="Рисунок 5" descr="N016-654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0298" y="2500306"/>
            <a:ext cx="4143404" cy="401910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cover dir="l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332656"/>
            <a:ext cx="8424936" cy="3096344"/>
          </a:xfrm>
        </p:spPr>
        <p:txBody>
          <a:bodyPr>
            <a:normAutofit fontScale="92500" lnSpcReduction="10000"/>
          </a:bodyPr>
          <a:lstStyle/>
          <a:p>
            <a:r>
              <a:rPr lang="uk-UA" dirty="0" smtClean="0">
                <a:solidFill>
                  <a:schemeClr val="tx2">
                    <a:lumMod val="10000"/>
                  </a:schemeClr>
                </a:solidFill>
              </a:rPr>
              <a:t>Відомий американський </a:t>
            </a:r>
            <a:r>
              <a:rPr lang="uk-UA" dirty="0" err="1" smtClean="0">
                <a:solidFill>
                  <a:schemeClr val="tx2">
                    <a:lumMod val="10000"/>
                  </a:schemeClr>
                </a:solidFill>
              </a:rPr>
              <a:t>приматолог</a:t>
            </a:r>
            <a:r>
              <a:rPr lang="uk-UA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О. </a:t>
            </a:r>
            <a:r>
              <a:rPr lang="uk-UA" dirty="0" err="1" smtClean="0">
                <a:solidFill>
                  <a:schemeClr val="tx2">
                    <a:lumMod val="10000"/>
                  </a:schemeClr>
                </a:solidFill>
              </a:rPr>
              <a:t>Хілл</a:t>
            </a:r>
            <a:r>
              <a:rPr lang="uk-UA" dirty="0" smtClean="0">
                <a:solidFill>
                  <a:schemeClr val="tx2">
                    <a:lumMod val="10000"/>
                  </a:schemeClr>
                </a:solidFill>
              </a:rPr>
              <a:t> встановив, що під час неприємних відчуттів ніс набухає, червоніє, кінчик носа тварини піднімається вгору, губи загострюються, а зуби вишкіряються. Голова  при цьому відвернута від противника, але очі стрімко слідкують. В такий час необхідно припинити подразнювати тварину. </a:t>
            </a:r>
            <a:r>
              <a:rPr lang="uk-UA" dirty="0" smtClean="0"/>
              <a:t>. </a:t>
            </a:r>
          </a:p>
          <a:p>
            <a:endParaRPr lang="uk-UA" dirty="0">
              <a:solidFill>
                <a:schemeClr val="tx2">
                  <a:lumMod val="10000"/>
                </a:schemeClr>
              </a:solidFill>
            </a:endParaRPr>
          </a:p>
        </p:txBody>
      </p:sp>
      <p:pic>
        <p:nvPicPr>
          <p:cNvPr id="4" name="Рисунок 3" descr="nosach-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860" y="3429000"/>
            <a:ext cx="4143404" cy="310755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cover dir="l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357166"/>
            <a:ext cx="8032976" cy="2857520"/>
          </a:xfrm>
        </p:spPr>
        <p:txBody>
          <a:bodyPr>
            <a:normAutofit fontScale="85000" lnSpcReduction="20000"/>
          </a:bodyPr>
          <a:lstStyle/>
          <a:p>
            <a:r>
              <a:rPr lang="uk-UA" dirty="0" smtClean="0">
                <a:solidFill>
                  <a:schemeClr val="tx2">
                    <a:lumMod val="10000"/>
                  </a:schemeClr>
                </a:solidFill>
              </a:rPr>
              <a:t> Ранком і ввечері численні стада носачів збираються на деревах берегів річок і піднімають страшний галас.  Звуки, які вони видають, співзвучні зі словом </a:t>
            </a:r>
            <a:r>
              <a:rPr lang="uk-UA" dirty="0" err="1" smtClean="0">
                <a:solidFill>
                  <a:schemeClr val="tx2">
                    <a:lumMod val="10000"/>
                  </a:schemeClr>
                </a:solidFill>
              </a:rPr>
              <a:t>“кахау”</a:t>
            </a:r>
            <a:r>
              <a:rPr lang="uk-UA" dirty="0" smtClean="0">
                <a:solidFill>
                  <a:schemeClr val="tx2">
                    <a:lumMod val="10000"/>
                  </a:schemeClr>
                </a:solidFill>
              </a:rPr>
              <a:t>, що означає сигнал небезпеки.  Звуки </a:t>
            </a:r>
            <a:r>
              <a:rPr lang="uk-UA" dirty="0" err="1" smtClean="0">
                <a:solidFill>
                  <a:schemeClr val="tx2">
                    <a:lumMod val="10000"/>
                  </a:schemeClr>
                </a:solidFill>
              </a:rPr>
              <a:t>“кахау”</a:t>
            </a:r>
            <a:r>
              <a:rPr lang="uk-UA" dirty="0" smtClean="0">
                <a:solidFill>
                  <a:schemeClr val="tx2">
                    <a:lumMod val="10000"/>
                  </a:schemeClr>
                </a:solidFill>
              </a:rPr>
              <a:t> постійно чули мисливці, що полювали на них із-за смачного м</a:t>
            </a:r>
            <a:r>
              <a:rPr lang="en-US" dirty="0" smtClean="0">
                <a:solidFill>
                  <a:schemeClr val="tx2">
                    <a:lumMod val="10000"/>
                  </a:schemeClr>
                </a:solidFill>
              </a:rPr>
              <a:t>’</a:t>
            </a:r>
            <a:r>
              <a:rPr lang="uk-UA" dirty="0" smtClean="0">
                <a:solidFill>
                  <a:schemeClr val="tx2">
                    <a:lumMod val="10000"/>
                  </a:schemeClr>
                </a:solidFill>
              </a:rPr>
              <a:t>яса. Тому і називають носачів – </a:t>
            </a:r>
            <a:r>
              <a:rPr lang="uk-UA" dirty="0" err="1" smtClean="0">
                <a:solidFill>
                  <a:schemeClr val="tx2">
                    <a:lumMod val="10000"/>
                  </a:schemeClr>
                </a:solidFill>
              </a:rPr>
              <a:t>кахау</a:t>
            </a:r>
            <a:r>
              <a:rPr lang="uk-UA" dirty="0" smtClean="0">
                <a:solidFill>
                  <a:schemeClr val="tx2">
                    <a:lumMod val="10000"/>
                  </a:schemeClr>
                </a:solidFill>
              </a:rPr>
              <a:t>. Природними ворогами носачів є леопарди і крокодили. </a:t>
            </a:r>
            <a:endParaRPr lang="ru-RU" dirty="0" smtClean="0"/>
          </a:p>
          <a:p>
            <a:endParaRPr lang="uk-UA" dirty="0" smtClean="0">
              <a:solidFill>
                <a:schemeClr val="tx2">
                  <a:lumMod val="10000"/>
                </a:schemeClr>
              </a:solidFill>
            </a:endParaRPr>
          </a:p>
          <a:p>
            <a:endParaRPr lang="uk-UA" dirty="0"/>
          </a:p>
        </p:txBody>
      </p:sp>
      <p:pic>
        <p:nvPicPr>
          <p:cNvPr id="4" name="Рисунок 3" descr="zm_zoomin_7_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1670" y="3214686"/>
            <a:ext cx="4786346" cy="324944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cover dir="l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332656"/>
            <a:ext cx="8424936" cy="2376264"/>
          </a:xfrm>
        </p:spPr>
        <p:txBody>
          <a:bodyPr>
            <a:normAutofit fontScale="92500" lnSpcReduction="10000"/>
          </a:bodyPr>
          <a:lstStyle/>
          <a:p>
            <a:r>
              <a:rPr lang="uk-UA" dirty="0" smtClean="0">
                <a:solidFill>
                  <a:schemeClr val="tx2">
                    <a:lumMod val="10000"/>
                  </a:schemeClr>
                </a:solidFill>
              </a:rPr>
              <a:t>Шерсть у цих мавп жовтувато-коричнева на спині і біла на череві.</a:t>
            </a:r>
            <a:r>
              <a:rPr lang="ru-RU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 </a:t>
            </a:r>
            <a:r>
              <a:rPr lang="uk-UA" dirty="0" smtClean="0">
                <a:solidFill>
                  <a:schemeClr val="tx2">
                    <a:lumMod val="10000"/>
                  </a:schemeClr>
                </a:solidFill>
              </a:rPr>
              <a:t>Кінцівки  і хвіст пофарбовані в сірий колір, а обличчя шерстю не вкрите зовсім і має досить яскравий червонуватий, а у дитинчат - блакитний відтінок. </a:t>
            </a:r>
            <a:endParaRPr lang="uk-UA" dirty="0">
              <a:solidFill>
                <a:schemeClr val="tx2">
                  <a:lumMod val="10000"/>
                </a:schemeClr>
              </a:solidFill>
            </a:endParaRPr>
          </a:p>
        </p:txBody>
      </p:sp>
      <p:pic>
        <p:nvPicPr>
          <p:cNvPr id="4" name="Рисунок 3" descr="3230035456_37f2b79be4_z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91650" y="2680077"/>
            <a:ext cx="5410601" cy="391727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cover dir="l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332656"/>
            <a:ext cx="8352928" cy="2232248"/>
          </a:xfrm>
        </p:spPr>
        <p:txBody>
          <a:bodyPr>
            <a:normAutofit/>
          </a:bodyPr>
          <a:lstStyle/>
          <a:p>
            <a:r>
              <a:rPr lang="uk-UA" dirty="0" smtClean="0">
                <a:solidFill>
                  <a:schemeClr val="tx2">
                    <a:lumMod val="10000"/>
                  </a:schemeClr>
                </a:solidFill>
              </a:rPr>
              <a:t>Розмір дорослого Носача може досягати 75 см, якщо не враховувати хвіст, який дорівнює розміру всього тулуба. Середня вага самця 18-20 кг, самки важать практично вдвічі менше. </a:t>
            </a:r>
            <a:endParaRPr lang="uk-UA" dirty="0">
              <a:solidFill>
                <a:schemeClr val="tx2">
                  <a:lumMod val="10000"/>
                </a:schemeClr>
              </a:solidFill>
            </a:endParaRPr>
          </a:p>
        </p:txBody>
      </p:sp>
      <p:pic>
        <p:nvPicPr>
          <p:cNvPr id="9218" name="Picture 2" descr="Носач">
            <a:hlinkClick r:id="rId2" tooltip="Носач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57356" y="2714619"/>
            <a:ext cx="5072098" cy="379946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cover dir="l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357166"/>
            <a:ext cx="8532440" cy="2097352"/>
          </a:xfrm>
        </p:spPr>
        <p:txBody>
          <a:bodyPr>
            <a:normAutofit fontScale="85000" lnSpcReduction="10000"/>
          </a:bodyPr>
          <a:lstStyle/>
          <a:p>
            <a:r>
              <a:rPr lang="uk-UA" dirty="0" smtClean="0">
                <a:solidFill>
                  <a:schemeClr val="tx2">
                    <a:lumMod val="10000"/>
                  </a:schemeClr>
                </a:solidFill>
              </a:rPr>
              <a:t>Носачі надають перевагу вологій лісистій місцевості.  Період їхньої активності припадає на денний час і перед заходом сонця. Вночі та вранці вони сплять, але з першими променями сонця і до його заходу, вони проводять весь день у активній діяльності.</a:t>
            </a:r>
            <a:endParaRPr lang="uk-UA" dirty="0">
              <a:solidFill>
                <a:schemeClr val="tx2">
                  <a:lumMod val="10000"/>
                </a:schemeClr>
              </a:solidFill>
            </a:endParaRPr>
          </a:p>
        </p:txBody>
      </p:sp>
      <p:pic>
        <p:nvPicPr>
          <p:cNvPr id="4" name="Рисунок 3" descr="3230003248_d520bab327_z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35696" y="2636912"/>
            <a:ext cx="5400600" cy="379122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cover dir="l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2">
      <a:dk1>
        <a:sysClr val="windowText" lastClr="000000"/>
      </a:dk1>
      <a:lt1>
        <a:sysClr val="window" lastClr="FFFFFF"/>
      </a:lt1>
      <a:dk2>
        <a:srgbClr val="0A762E"/>
      </a:dk2>
      <a:lt2>
        <a:srgbClr val="DBF5F9"/>
      </a:lt2>
      <a:accent1>
        <a:srgbClr val="10CF9B"/>
      </a:accent1>
      <a:accent2>
        <a:srgbClr val="93F5F9"/>
      </a:accent2>
      <a:accent3>
        <a:srgbClr val="0BD0D9"/>
      </a:accent3>
      <a:accent4>
        <a:srgbClr val="92D050"/>
      </a:accent4>
      <a:accent5>
        <a:srgbClr val="7CCA62"/>
      </a:accent5>
      <a:accent6>
        <a:srgbClr val="2FF814"/>
      </a:accent6>
      <a:hlink>
        <a:srgbClr val="2FF814"/>
      </a:hlink>
      <a:folHlink>
        <a:srgbClr val="85DFD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</TotalTime>
  <Words>600</Words>
  <Application>Microsoft Office PowerPoint</Application>
  <PresentationFormat>Экран (4:3)</PresentationFormat>
  <Paragraphs>19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Маришка</dc:creator>
  <cp:lastModifiedBy>Павленко</cp:lastModifiedBy>
  <cp:revision>45</cp:revision>
  <dcterms:created xsi:type="dcterms:W3CDTF">2011-05-03T18:47:11Z</dcterms:created>
  <dcterms:modified xsi:type="dcterms:W3CDTF">2011-05-10T15:59:46Z</dcterms:modified>
  <cp:contentStatus>Окончательное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