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67" r:id="rId2"/>
    <p:sldMasterId id="2147483778" r:id="rId3"/>
  </p:sldMasterIdLst>
  <p:notesMasterIdLst>
    <p:notesMasterId r:id="rId30"/>
  </p:notesMasterIdLst>
  <p:sldIdLst>
    <p:sldId id="268" r:id="rId4"/>
    <p:sldId id="256" r:id="rId5"/>
    <p:sldId id="257" r:id="rId6"/>
    <p:sldId id="258" r:id="rId7"/>
    <p:sldId id="261" r:id="rId8"/>
    <p:sldId id="259" r:id="rId9"/>
    <p:sldId id="274" r:id="rId10"/>
    <p:sldId id="273" r:id="rId11"/>
    <p:sldId id="276" r:id="rId12"/>
    <p:sldId id="260" r:id="rId13"/>
    <p:sldId id="263" r:id="rId14"/>
    <p:sldId id="264" r:id="rId15"/>
    <p:sldId id="265" r:id="rId16"/>
    <p:sldId id="266" r:id="rId17"/>
    <p:sldId id="262" r:id="rId18"/>
    <p:sldId id="267" r:id="rId19"/>
    <p:sldId id="269" r:id="rId20"/>
    <p:sldId id="270" r:id="rId21"/>
    <p:sldId id="271" r:id="rId22"/>
    <p:sldId id="281" r:id="rId23"/>
    <p:sldId id="282" r:id="rId24"/>
    <p:sldId id="272" r:id="rId25"/>
    <p:sldId id="275" r:id="rId26"/>
    <p:sldId id="278" r:id="rId27"/>
    <p:sldId id="280" r:id="rId28"/>
    <p:sldId id="283" r:id="rId2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  <a:srgbClr val="CF1B93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3223233199884505"/>
          <c:y val="0"/>
          <c:w val="0.41375701074124877"/>
          <c:h val="0.608466192266542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відсотки </c:v>
                </c:pt>
              </c:strCache>
            </c:strRef>
          </c:tx>
          <c:spPr>
            <a:ln>
              <a:solidFill>
                <a:prstClr val="black">
                  <a:alpha val="89000"/>
                </a:prstClr>
              </a:solidFill>
            </a:ln>
          </c:spPr>
          <c:explosion val="25"/>
          <c:dPt>
            <c:idx val="1"/>
            <c:explosion val="28"/>
          </c:dPt>
          <c:dPt>
            <c:idx val="3"/>
            <c:explosion val="23"/>
          </c:dPt>
          <c:dPt>
            <c:idx val="6"/>
            <c:explosion val="9"/>
          </c:dPt>
          <c:cat>
            <c:strRef>
              <c:f>Лист1!$A$2:$A$8</c:f>
              <c:strCache>
                <c:ptCount val="7"/>
                <c:pt idx="0">
                  <c:v>грузини</c:v>
                </c:pt>
                <c:pt idx="1">
                  <c:v>осетини</c:v>
                </c:pt>
                <c:pt idx="2">
                  <c:v>вірмени</c:v>
                </c:pt>
                <c:pt idx="3">
                  <c:v>росіяни</c:v>
                </c:pt>
                <c:pt idx="4">
                  <c:v>азербайджанці</c:v>
                </c:pt>
                <c:pt idx="6">
                  <c:v>євреї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83.8</c:v>
                </c:pt>
                <c:pt idx="1">
                  <c:v>0.9</c:v>
                </c:pt>
                <c:pt idx="2" formatCode="dd/mmm">
                  <c:v>5.7</c:v>
                </c:pt>
                <c:pt idx="3">
                  <c:v>1.5</c:v>
                </c:pt>
                <c:pt idx="4">
                  <c:v>6.5</c:v>
                </c:pt>
                <c:pt idx="6">
                  <c:v>1.6</c:v>
                </c:pt>
              </c:numCache>
            </c:numRef>
          </c:val>
        </c:ser>
        <c:firstSliceAng val="0"/>
      </c:pieChart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15212575939975917"/>
          <c:y val="0.70280672951170442"/>
          <c:w val="0.78108121727932156"/>
          <c:h val="0.2781457847564121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751FB92-59CD-427B-AF47-A3B4D7A5921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E88ABD3-77D2-42C7-BB8D-A929037B5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ABD3-77D2-42C7-BB8D-A929037B52C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advClick="0" advTm="16000">
    <p:diamond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p:transition advClick="0" advTm="16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4756-0B2D-4031-9D00-9D448FC1245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4205C-2B85-4692-9882-79D519A72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advClick="0" advTm="16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0506536494\Documents\&#1043;&#1088;&#1091;&#1079;&#1110;&#1103;\09sup-lez.mp3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0506536494\Documents\&#1043;&#1088;&#1091;&#1079;&#1110;&#1103;\10sup-lez.mp3" TargetMode="Externa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0506536494\Documents\&#1043;&#1088;&#1091;&#1079;&#1110;&#1103;\11sup-lez.mp3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0506536494\Documents\&#1043;&#1088;&#1091;&#1079;&#1110;&#1103;\12sup-lez.mp3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0506536494\Documents\&#1043;&#1088;&#1091;&#1079;&#1110;&#1103;\13sup-lez.mp3" TargetMode="Externa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0506536494\Documents\&#1043;&#1088;&#1091;&#1079;&#1110;&#1103;\14sup-lez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0506536494\Documents\&#1043;&#1088;&#1091;&#1079;&#1110;&#1103;\15sup-lez.mp3" TargetMode="Externa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0506536494\Documents\&#1043;&#1088;&#1091;&#1079;&#1110;&#1103;\16sup-lez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0506536494\Documents\&#1043;&#1088;&#1091;&#1079;&#1110;&#1103;\17sup-lez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0506536494\Documents\&#1043;&#1088;&#1091;&#1079;&#1110;&#1103;\18sup-lez.mp3" TargetMode="Externa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0506536494\Documents\&#1043;&#1088;&#1091;&#1079;&#1110;&#1103;\01sup-lez.mp3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0506536494\Documents\&#1043;&#1088;&#1091;&#1079;&#1110;&#1103;\&#1051;&#1077;&#1079;&#1075;&#1110;&#1085;&#1082;&#1072;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0506536494\Documents\&#1043;&#1088;&#1091;&#1079;&#1110;&#1103;\&#1093;&#1086;&#1088;&#1091;&#1084;&#1110;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0506536494\Documents\&#1043;&#1088;&#1091;&#1079;&#1110;&#1103;\19sup-lez.mp3" TargetMode="Externa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0506536494\Documents\&#1043;&#1088;&#1091;&#1079;&#1110;&#1103;\19sup-lez.mp3" TargetMode="Externa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0506536494\Documents\&#1043;&#1088;&#1091;&#1079;&#1110;&#1103;\19sup-lez.mp3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Users\0506536494\Documents\&#1043;&#1088;&#1091;&#1079;&#1110;&#1103;\20sup-lez.mp3" TargetMode="Externa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0506536494\Documents\&#1043;&#1088;&#1091;&#1079;&#1110;&#1103;\02sup-lez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Users\0506536494\Documents\&#1043;&#1088;&#1091;&#1079;&#1110;&#1103;\03sup-lez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0506536494\Documents\&#1043;&#1088;&#1091;&#1079;&#1110;&#1103;\04sup-lez.mp3" TargetMode="Externa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C:\Users\0506536494\Documents\&#1043;&#1088;&#1091;&#1079;&#1110;&#1103;\05sup-lez.mp3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0506536494\Documents\&#1043;&#1088;&#1091;&#1079;&#1110;&#1103;\06sup-lez.mp3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0506536494\Documents\&#1043;&#1088;&#1091;&#1079;&#1110;&#1103;\07sup-lez.mp3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0506536494\Documents\&#1043;&#1088;&#1091;&#1079;&#1110;&#1103;\08sup-lez.mp3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Таня\Мои документы\кавкказ\фото кавказ\DSC01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0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43966" cy="457200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Міністерство освіти і науки, молоді та спорту України </a:t>
            </a:r>
            <a:b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           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Краснолиманська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міська рада</a:t>
            </a:r>
            <a:b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        Рубцівська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загальноосвітня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школа </a:t>
            </a:r>
            <a:b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                         І – ІІІ ступенів</a:t>
            </a:r>
            <a:b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Грузія очима українців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                           </a:t>
            </a:r>
            <a:b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400" b="1" spc="50" dirty="0" smtClean="0">
                <a:ln w="11430"/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                                    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286124"/>
            <a:ext cx="678661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Виконала 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у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читель географії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              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   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Ведь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Світлана Володимирівна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71802" y="0"/>
            <a:ext cx="47794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Історичний нарис</a:t>
            </a:r>
            <a:endParaRPr lang="uk-UA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Таня\Мои документы\кавкказ\руїни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14282" y="857232"/>
            <a:ext cx="5128278" cy="4429156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429256" y="642918"/>
            <a:ext cx="3571900" cy="6072230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>
                <a:ln>
                  <a:solidFill>
                    <a:srgbClr val="CC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Рання історія</a:t>
            </a:r>
          </a:p>
          <a:p>
            <a:pPr>
              <a:buFont typeface="Wingdings" pitchFamily="2" charset="2"/>
              <a:buChar char="v"/>
            </a:pPr>
            <a:r>
              <a:rPr lang="uk-UA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Вперше нога первісної людини </a:t>
            </a:r>
          </a:p>
          <a:p>
            <a:r>
              <a:rPr lang="uk-UA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побувала на території </a:t>
            </a:r>
          </a:p>
          <a:p>
            <a:r>
              <a:rPr lang="uk-UA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Грузії,  найімовірніше, в </a:t>
            </a:r>
          </a:p>
          <a:p>
            <a:r>
              <a:rPr lang="uk-UA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середньому палеоліті.</a:t>
            </a:r>
          </a:p>
          <a:p>
            <a:endParaRPr lang="uk-UA" sz="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Найдавніші пам'ятки </a:t>
            </a:r>
          </a:p>
          <a:p>
            <a:r>
              <a:rPr lang="uk-UA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бронзового віку з'явилися близько 5000 років тому. </a:t>
            </a:r>
          </a:p>
          <a:p>
            <a:endParaRPr lang="uk-UA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Західне Грузинське царство </a:t>
            </a:r>
          </a:p>
          <a:p>
            <a:r>
              <a:rPr lang="uk-UA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Колхіда і східне Картлійське </a:t>
            </a:r>
          </a:p>
          <a:p>
            <a:r>
              <a:rPr lang="uk-UA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царство сформувалися приблизно в VI ст. до н.е.</a:t>
            </a:r>
          </a:p>
          <a:p>
            <a:endParaRPr lang="uk-U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Приблизно в 330 р. н.е. в Картлі </a:t>
            </a:r>
          </a:p>
          <a:p>
            <a:r>
              <a:rPr lang="uk-UA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 запроваджено християнство.</a:t>
            </a:r>
          </a:p>
          <a:p>
            <a:endParaRPr lang="uk-U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Більшу частину Грузії захопили </a:t>
            </a:r>
          </a:p>
          <a:p>
            <a:r>
              <a:rPr lang="uk-UA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араби в період із середини VII по IX ст. </a:t>
            </a:r>
            <a:endParaRPr lang="uk-UA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357826"/>
            <a:ext cx="41434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Руїни поблизу міста Кутаїсі    </a:t>
            </a:r>
            <a:endParaRPr lang="uk-UA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09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0"/>
            <a:ext cx="3992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Історичний нарис</a:t>
            </a:r>
            <a:endParaRPr lang="uk-UA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Documents and Settings\Таня\Мои документы\кавкказ\замок-фо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14282" y="857232"/>
            <a:ext cx="4643470" cy="500066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857752" y="571480"/>
            <a:ext cx="4286248" cy="6072230"/>
          </a:xfrm>
        </p:spPr>
        <p:txBody>
          <a:bodyPr>
            <a:normAutofit fontScale="92500" lnSpcReduction="20000"/>
          </a:bodyPr>
          <a:lstStyle/>
          <a:p>
            <a:r>
              <a:rPr lang="uk-UA" sz="2800" b="1" dirty="0" smtClean="0">
                <a:ln>
                  <a:solidFill>
                    <a:srgbClr val="CC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Середні віки </a:t>
            </a:r>
          </a:p>
          <a:p>
            <a:pPr>
              <a:buFont typeface="Wingdings" pitchFamily="2" charset="2"/>
              <a:buChar char="v"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Наприкінці Х ст. цар </a:t>
            </a:r>
            <a:r>
              <a:rPr lang="uk-UA" sz="1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Баграт</a:t>
            </a: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III </a:t>
            </a:r>
          </a:p>
          <a:p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об'єднав східну і західну частини Грузії в єдину державу.</a:t>
            </a:r>
          </a:p>
          <a:p>
            <a:endParaRPr lang="uk-UA" sz="1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Остаточна монархія і об'єднана </a:t>
            </a:r>
          </a:p>
          <a:p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Грузія </a:t>
            </a:r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зміцнюються</a:t>
            </a: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Давида IV Будівника (1089-1125 рр.) і цариці </a:t>
            </a:r>
          </a:p>
          <a:p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Тамари (1184-1213 рр.). </a:t>
            </a:r>
          </a:p>
          <a:p>
            <a:pPr>
              <a:buFont typeface="Wingdings" pitchFamily="2" charset="2"/>
              <a:buChar char="v"/>
            </a:pPr>
            <a:endParaRPr lang="uk-UA" sz="1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ХІІ століття стало "золотим віком" </a:t>
            </a:r>
          </a:p>
          <a:p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культурного і політичного розвитку країни. </a:t>
            </a:r>
          </a:p>
          <a:p>
            <a:endParaRPr lang="uk-UA" sz="1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початку XIII ст. Грузинське царство </a:t>
            </a:r>
          </a:p>
          <a:p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стало однією з наймогутніших держав </a:t>
            </a:r>
          </a:p>
          <a:p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регіону і мало торговельні зв'язки як з Європою, так і зі Сходом. </a:t>
            </a:r>
          </a:p>
          <a:p>
            <a:endParaRPr lang="uk-UA" sz="1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 падіння у 1453 р. Константино-поля,  Грузія була відрізана від </a:t>
            </a:r>
          </a:p>
          <a:p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християнського світу, а згодом зазнала </a:t>
            </a:r>
          </a:p>
          <a:p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турецького і перського завоювань.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5929330"/>
            <a:ext cx="4786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Замок-фортеця на Амурі     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0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7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714356"/>
            <a:ext cx="3857652" cy="58579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600" b="1" dirty="0" smtClean="0">
                <a:ln>
                  <a:solidFill>
                    <a:srgbClr val="CC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Російське правління</a:t>
            </a:r>
          </a:p>
          <a:p>
            <a:pPr>
              <a:buNone/>
            </a:pPr>
            <a:endParaRPr lang="uk-UA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період з 1803р. по 1864 р.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Західну Грузію по частинах було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включено до складу Російської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імперії.</a:t>
            </a:r>
          </a:p>
          <a:p>
            <a:pPr>
              <a:buNone/>
            </a:pPr>
            <a:endParaRPr lang="uk-UA" sz="1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ХІХ ст. сталися великі зміни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суспільному і політичному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житті Грузії. </a:t>
            </a:r>
          </a:p>
          <a:p>
            <a:pPr>
              <a:buNone/>
            </a:pPr>
            <a:endParaRPr lang="uk-UA" sz="1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Тбілісі (Тифліс) став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адміністративним і торговельним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центром всього Кавказу. </a:t>
            </a:r>
          </a:p>
          <a:p>
            <a:pPr>
              <a:buNone/>
            </a:pPr>
            <a:endParaRPr lang="uk-UA" sz="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1905 р. грузинська секція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Російської соціал-демократичної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робітничої партії (РСДРП) була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найвпливовішою соціалістичною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організацією в Російській імперії.</a:t>
            </a:r>
          </a:p>
          <a:p>
            <a:pPr>
              <a:buNone/>
            </a:pPr>
            <a:r>
              <a:rPr lang="uk-UA" sz="1800" dirty="0" smtClean="0"/>
              <a:t> </a:t>
            </a:r>
            <a:br>
              <a:rPr lang="uk-UA" sz="1800" dirty="0" smtClean="0"/>
            </a:br>
            <a:endPara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5058" name="Picture 2" descr="C:\Documents and Settings\Таня\Мои документы\кавкказ\vulи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4572000" cy="5881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42852"/>
            <a:ext cx="381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Історичний нарис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6215082"/>
            <a:ext cx="3663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Вуличка старого Тбілісі</a:t>
            </a:r>
            <a:endParaRPr lang="uk-UA" sz="2400" dirty="0"/>
          </a:p>
        </p:txBody>
      </p:sp>
      <p:pic>
        <p:nvPicPr>
          <p:cNvPr id="8" name="11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6" grpId="0"/>
      <p:bldP spid="6" grpId="1"/>
      <p:bldP spid="6" grpId="3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Таня\Мои документы\кавкказ\вид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4429156" cy="50720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857232"/>
            <a:ext cx="4143404" cy="578647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sz="5100" b="1" dirty="0" smtClean="0">
                <a:ln>
                  <a:solidFill>
                    <a:srgbClr val="CC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Радянський період</a:t>
            </a:r>
          </a:p>
          <a:p>
            <a:pPr>
              <a:buFont typeface="Wingdings" pitchFamily="2" charset="2"/>
              <a:buChar char="v"/>
            </a:pPr>
            <a:r>
              <a:rPr lang="uk-UA" sz="3800" b="1" dirty="0" smtClean="0">
                <a:ln>
                  <a:solidFill>
                    <a:srgbClr val="CC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1921 р. Грузія стала</a:t>
            </a:r>
          </a:p>
          <a:p>
            <a:pPr>
              <a:buNone/>
            </a:pP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радянською республікою. </a:t>
            </a:r>
          </a:p>
          <a:p>
            <a:pPr>
              <a:buFont typeface="Wingdings" pitchFamily="2" charset="2"/>
              <a:buChar char="v"/>
            </a:pP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грудні 1922 р. Грузія була</a:t>
            </a:r>
          </a:p>
          <a:p>
            <a:pPr>
              <a:buNone/>
            </a:pP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включена до складу Закавказько-</a:t>
            </a:r>
          </a:p>
          <a:p>
            <a:pPr>
              <a:buNone/>
            </a:pP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Соціалістичної Федеративної</a:t>
            </a:r>
          </a:p>
          <a:p>
            <a:pPr>
              <a:buNone/>
            </a:pP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Радянської Республіки (ЗСФРР) як</a:t>
            </a:r>
          </a:p>
          <a:p>
            <a:pPr>
              <a:buNone/>
            </a:pP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частини СРСР.</a:t>
            </a:r>
          </a:p>
          <a:p>
            <a:pPr>
              <a:buFont typeface="Wingdings" pitchFamily="2" charset="2"/>
              <a:buChar char="v"/>
            </a:pP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1941-1945 рр. на фронтах Другої</a:t>
            </a:r>
          </a:p>
          <a:p>
            <a:pPr>
              <a:buNone/>
            </a:pP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світової війни віддали життя близько</a:t>
            </a:r>
          </a:p>
          <a:p>
            <a:pPr>
              <a:buNone/>
            </a:pP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300тис. грузинів.</a:t>
            </a:r>
            <a:endParaRPr lang="uk-UA" sz="3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1953-1972 рр., в часи першого</a:t>
            </a:r>
          </a:p>
          <a:p>
            <a:pPr>
              <a:buNone/>
            </a:pP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секретаря </a:t>
            </a:r>
            <a:r>
              <a:rPr lang="uk-UA" sz="3800" spc="-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 К К П       </a:t>
            </a: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Грузії </a:t>
            </a:r>
          </a:p>
          <a:p>
            <a:pPr>
              <a:buNone/>
            </a:pP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В.П. Мжаванадзе, в республіці панують </a:t>
            </a:r>
          </a:p>
          <a:p>
            <a:pPr>
              <a:buNone/>
            </a:pP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націоналізм, корупція.</a:t>
            </a:r>
          </a:p>
          <a:p>
            <a:pPr>
              <a:buFont typeface="Wingdings" pitchFamily="2" charset="2"/>
              <a:buChar char="v"/>
            </a:pPr>
            <a:r>
              <a:rPr lang="uk-UA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багатопартійних виборах у жовтні 1990 р. перемогла коаліція Звіада  Гамсахурдіа, блок "Круглий стіл - Вільна Грузія". 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uk-UA" b="1" dirty="0" smtClean="0">
              <a:ln>
                <a:solidFill>
                  <a:srgbClr val="CCFFFF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000768"/>
            <a:ext cx="4000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 на містечко Мтскхета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42852"/>
            <a:ext cx="4355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Історичний нарис</a:t>
            </a:r>
            <a:endParaRPr lang="uk-UA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12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785794"/>
            <a:ext cx="4000528" cy="59293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>
                <a:ln>
                  <a:solidFill>
                    <a:srgbClr val="CC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Незалежна Грузія</a:t>
            </a:r>
          </a:p>
          <a:p>
            <a:pPr>
              <a:buFont typeface="Wingdings" pitchFamily="2" charset="2"/>
              <a:buChar char="v"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квітня 1991 р. Верховна рада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ухвалила Акт про відновлення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незалежності Грузії. </a:t>
            </a:r>
          </a:p>
          <a:p>
            <a:pPr>
              <a:buFont typeface="Wingdings" pitchFamily="2" charset="2"/>
              <a:buChar char="v"/>
            </a:pPr>
            <a:endParaRPr lang="uk-UA" sz="1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березні 1992 р. Військова рада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оголосила про саморозпуск та 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утворення Державної ради.</a:t>
            </a:r>
          </a:p>
          <a:p>
            <a:pPr>
              <a:buNone/>
            </a:pPr>
            <a:endParaRPr lang="uk-UA" sz="1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липні 1992 р. Шеварднадзе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припинив 18-місячну війну з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осетинською меншиною</a:t>
            </a:r>
          </a:p>
          <a:p>
            <a:pPr>
              <a:buNone/>
            </a:pPr>
            <a:endParaRPr lang="uk-UA" sz="1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 1995 р. в Грузії розпочався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Етап стабілізації. </a:t>
            </a:r>
          </a:p>
          <a:p>
            <a:pPr>
              <a:buNone/>
            </a:pPr>
            <a:endParaRPr lang="uk-UA" sz="1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серпня 2008 р. Грузія почала</a:t>
            </a:r>
          </a:p>
          <a:p>
            <a:pPr>
              <a:buNone/>
            </a:pPr>
            <a:r>
              <a:rPr lang="uk-UA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бойові дії проти Південної  Осетії.</a:t>
            </a:r>
          </a:p>
          <a:p>
            <a:pPr>
              <a:buNone/>
            </a:pPr>
            <a:r>
              <a:rPr lang="uk-UA" sz="1400" dirty="0" smtClean="0"/>
              <a:t/>
            </a:r>
            <a:br>
              <a:rPr lang="uk-UA" sz="1400" dirty="0" smtClean="0"/>
            </a:br>
            <a:endParaRPr lang="uk-UA" sz="1400" b="1" dirty="0" smtClean="0">
              <a:ln>
                <a:solidFill>
                  <a:srgbClr val="CC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000100" y="5572140"/>
            <a:ext cx="3786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Мерія Тбілісі </a:t>
            </a:r>
            <a:endParaRPr lang="uk-UA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14290"/>
            <a:ext cx="3529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Історичний нарис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Documents and Settings\Таня\Мои документы\кавкказ\merія Тбіліс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4714908" cy="4143404"/>
          </a:xfrm>
          <a:prstGeom prst="rect">
            <a:avLst/>
          </a:prstGeom>
          <a:noFill/>
        </p:spPr>
      </p:pic>
      <p:pic>
        <p:nvPicPr>
          <p:cNvPr id="6" name="13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829576" cy="846158"/>
          </a:xfrm>
        </p:spPr>
        <p:txBody>
          <a:bodyPr/>
          <a:lstStyle/>
          <a:p>
            <a:r>
              <a:rPr b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</a:rPr>
              <a:t>Загальна кількість населення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472386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</a:rPr>
              <a:t> 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Етнічні групи: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грузини – 83,8%, азербайджанці -  6,5% вірмени – 5,7%, росіяни – 1,5%, осетини - 0,9%.</a:t>
            </a:r>
            <a:b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Національні меншини: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греки, абхази, курди, євреї: ашкеназі, ассирійці тощо – 1,6%. Українців в Грузії приблизно 0,1% від усього населення країни.</a:t>
            </a:r>
            <a:endParaRPr lang="uk-UA" sz="6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44" y="785794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868" y="2428868"/>
          <a:ext cx="535785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6" name="Picture 4" descr="C:\Documents and Settings\Таня\Мои документы\кавкказ\aksакал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496"/>
            <a:ext cx="4000500" cy="2571768"/>
          </a:xfrm>
          <a:prstGeom prst="rect">
            <a:avLst/>
          </a:prstGeom>
          <a:noFill/>
        </p:spPr>
      </p:pic>
      <p:pic>
        <p:nvPicPr>
          <p:cNvPr id="8" name="14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043758" cy="928670"/>
          </a:xfrm>
        </p:spPr>
        <p:txBody>
          <a:bodyPr/>
          <a:lstStyle/>
          <a:p>
            <a:r>
              <a:rPr lang="uk-UA" dirty="0" smtClean="0"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rPr>
              <a:t>Жіночий національний костюм</a:t>
            </a:r>
            <a:endParaRPr lang="uk-UA" dirty="0">
              <a:solidFill>
                <a:schemeClr val="accent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</a:endParaRPr>
          </a:p>
        </p:txBody>
      </p:sp>
      <p:pic>
        <p:nvPicPr>
          <p:cNvPr id="48130" name="Рисунок 2" descr="Грузинская национальная одеж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14554"/>
            <a:ext cx="3143272" cy="457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8563" y="785794"/>
            <a:ext cx="8786874" cy="5857916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Жінки носили довгі, </a:t>
            </a:r>
            <a:r>
              <a:rPr lang="uk-UA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приталені</a:t>
            </a: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сукні, обшиті  бісером, перлами, золотими стрічками. Пояс був з   бархату, оксамиту та  </a:t>
            </a:r>
            <a:r>
              <a:rPr lang="uk-UA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муарави</a:t>
            </a: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Його широкі кінці, розкішно розшиті золотом, спускалися до самого низу. Багаті жінки шили одяг з дорогих, завезених здалеку, оксамитових тканин, яскраво червоного, жовтого, білого, блакитного, синього, зеленого кольорів.</a:t>
            </a:r>
          </a:p>
          <a:p>
            <a:pPr>
              <a:buNone/>
            </a:pPr>
            <a:r>
              <a:rPr lang="uk-UA" sz="16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Катібі</a:t>
            </a:r>
            <a:r>
              <a:rPr lang="uk-UA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верхній жіночій одяг</a:t>
            </a:r>
          </a:p>
          <a:p>
            <a:pPr>
              <a:buNone/>
            </a:pPr>
            <a:r>
              <a:rPr lang="uk-UA" sz="16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Тавхурва</a:t>
            </a:r>
            <a:r>
              <a:rPr lang="uk-UA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головний убір, який  в свою чергу складався з </a:t>
            </a:r>
          </a:p>
          <a:p>
            <a:pPr>
              <a:buNone/>
            </a:pP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sz="16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Чіхти</a:t>
            </a: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картонного обідка, по розміру голови.</a:t>
            </a:r>
          </a:p>
          <a:p>
            <a:pPr>
              <a:buNone/>
            </a:pP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sz="16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Тавсакрави</a:t>
            </a:r>
            <a:r>
              <a:rPr lang="uk-UA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пов’язки на голову</a:t>
            </a:r>
          </a:p>
          <a:p>
            <a:pPr>
              <a:buNone/>
            </a:pP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6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Лечаки</a:t>
            </a:r>
            <a:r>
              <a:rPr lang="uk-UA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вуаль</a:t>
            </a:r>
          </a:p>
          <a:p>
            <a:pPr>
              <a:buNone/>
            </a:pPr>
            <a:r>
              <a:rPr lang="uk-UA" sz="16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Багдали</a:t>
            </a:r>
            <a:r>
              <a:rPr lang="uk-UA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оксамитовий платок, який одягали поверх </a:t>
            </a:r>
            <a:r>
              <a:rPr lang="uk-UA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тавхурви</a:t>
            </a:r>
            <a:endParaRPr lang="uk-UA" sz="1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Чадри</a:t>
            </a: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велике коленкорове покривало, у яке закутувалися</a:t>
            </a:r>
          </a:p>
          <a:p>
            <a:pPr>
              <a:buNone/>
            </a:pP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голови до ніг, залишаючи відкритими тільки очі</a:t>
            </a:r>
          </a:p>
          <a:p>
            <a:pPr>
              <a:buNone/>
            </a:pP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Багаті жінки носили </a:t>
            </a:r>
            <a:r>
              <a:rPr lang="uk-UA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коші </a:t>
            </a: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туфлі на високих  підборах </a:t>
            </a:r>
          </a:p>
          <a:p>
            <a:pPr>
              <a:buNone/>
            </a:pP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 загнутим вверх носком</a:t>
            </a:r>
          </a:p>
          <a:p>
            <a:pPr>
              <a:buNone/>
            </a:pP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Прості жінки  носили </a:t>
            </a:r>
            <a:r>
              <a:rPr lang="uk-UA" sz="16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каламани</a:t>
            </a:r>
            <a:r>
              <a:rPr lang="uk-UA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лапті з грубої шкіри</a:t>
            </a:r>
          </a:p>
          <a:p>
            <a:pPr>
              <a:buNone/>
            </a:pP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 прикрас переважали яхонт та діаманти. </a:t>
            </a:r>
          </a:p>
          <a:p>
            <a:pPr>
              <a:buNone/>
            </a:pP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Дуже модними були чотки з мілкого червоного коралу, </a:t>
            </a:r>
          </a:p>
          <a:p>
            <a:pPr>
              <a:buNone/>
            </a:pPr>
            <a:r>
              <a:rPr lang="uk-UA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гишера</a:t>
            </a: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янтаря</a:t>
            </a: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Традиційна зачіска </a:t>
            </a:r>
            <a:r>
              <a:rPr lang="uk-UA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заплетені коси, які б закривали скроні.</a:t>
            </a:r>
          </a:p>
        </p:txBody>
      </p:sp>
      <p:pic>
        <p:nvPicPr>
          <p:cNvPr id="5" name="15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6400816" cy="846158"/>
          </a:xfrm>
        </p:spPr>
        <p:txBody>
          <a:bodyPr/>
          <a:lstStyle/>
          <a:p>
            <a:r>
              <a:rPr lang="uk-UA" dirty="0" smtClean="0"/>
              <a:t>Чоловічий національний  костюм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786842" cy="5429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Традиційний чоловічий одяг складався з нижньої сорочки -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перанги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зшитої з оксамиту чи полотна, нижніх штанів -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шеідиши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широких верхніх штанів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шарвалі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чорного або гранатового кольорів. Верхній досить короткий одяг -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архалук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на який одягалася черкеска –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чоха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довжиною нижче колін. Верхній одяг  підв'язувався вузьким  срібним поясом із пряжкою.  До поясу підвішувався кинджал.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Парадним одягом дворян була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куладжа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коротке верхнє плаття з яскравого оксамиту, інколи обшите галуном. Куладже обов’язково носили з кинджалом чи шаблею та головний убір - висока каракулева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папаха.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Узимку багаті чоловіки  одягали шубу -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курки,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вишиту золотом або сріблом.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Повсякденним одягом у погану погоду була войлочна бурка -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набади.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Головним убором слугувала висока, гострокутна з чорної овчини папаха, у знаті вона була  виготовлена з дорогого каракуля.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Заможні чоловіки носили башмаки на високих підборах без задника -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м’яке взуття без каблука -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чоботи з  м’якої  шкіри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цаги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прикрашені дорогоцінним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камням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Бідні люди носили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каламани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котрі одягали із в’язаними носками.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Комплекс одягу без зброї вважався неповним. Чоловіки обов’язково повинні були носити зброю, наприклад, кинджал.</a:t>
            </a:r>
          </a:p>
        </p:txBody>
      </p:sp>
      <p:pic>
        <p:nvPicPr>
          <p:cNvPr id="4" name="16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Таня\Мои документы\кавкказ\lezginka-muz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039129"/>
          </a:xfrm>
          <a:prstGeom prst="rect">
            <a:avLst/>
          </a:prstGeom>
          <a:noFill/>
        </p:spPr>
      </p:pic>
      <p:pic>
        <p:nvPicPr>
          <p:cNvPr id="2051" name="Picture 3" descr="C:\Documents and Settings\Таня\Мои документы\кавкказ\gruzin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584" y="1702367"/>
            <a:ext cx="4602584" cy="51556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0"/>
            <a:ext cx="78581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uk-UA" sz="4800" b="1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4800" b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Чоловічий</a:t>
            </a:r>
            <a:r>
              <a:rPr kumimoji="0" lang="uk-UA" sz="4800" b="1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4800" b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національний</a:t>
            </a:r>
            <a:r>
              <a:rPr kumimoji="0" lang="uk-UA" sz="4800" b="1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4800" b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костюм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7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Таня\Мои документы\кавкказ\оперний теат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1500174"/>
            <a:ext cx="4572000" cy="4765684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0" y="0"/>
            <a:ext cx="4572000" cy="6858000"/>
          </a:xfrm>
        </p:spPr>
        <p:txBody>
          <a:bodyPr>
            <a:noAutofit/>
          </a:bodyPr>
          <a:lstStyle/>
          <a:p>
            <a:r>
              <a:rPr lang="uk-UA" sz="1600" b="1" i="1" u="sng" dirty="0" smtClean="0">
                <a:latin typeface="Times New Roman" pitchFamily="18" charset="0"/>
                <a:cs typeface="Times New Roman" pitchFamily="18" charset="0"/>
              </a:rPr>
              <a:t>ТЕАТР.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Драматургія Грузії має давні традиції, починаючи з 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Георгія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Еріставі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(1813-1864 рр.)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а трупа Драматичного театру імені Руставелі відома в сучасному театральному світі як один з найбільш творчих і найталановитіших колективів. 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Веріко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Анджапарідзе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(1897-1987 рр.)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була однією з найзнаменитіших актрис Грузії. Вона зіграла близько 100 ролей в театрі і 30 в кіно.</a:t>
            </a:r>
          </a:p>
          <a:p>
            <a:r>
              <a:rPr lang="uk-UA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КІНО.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Кінематограф зародився в Грузії на початку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ХХст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(перший фільм було знято в 1912 р.). Грузинські фільми та кінорежисери такі, як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Ельдар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Шенгелая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(фільм "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Ширекилебі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"), 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Георгій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Чхеїдзе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("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Піросмані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") і 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Тенгіз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Абуладзе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("Покаяння"), 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Георгій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Данелія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("Не горюй!"), 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Отар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Іоселіані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("Фаворити місяця"), 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Іраклія Махарадзе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("Вершники дикого заходу - грузинські спритні вершники") отримали за свої роботи ряд міжнародних премій. </a:t>
            </a:r>
          </a:p>
          <a:p>
            <a:r>
              <a:rPr lang="uk-UA" sz="1600" b="1" i="1" u="sng" dirty="0" smtClean="0">
                <a:latin typeface="Times New Roman" pitchFamily="18" charset="0"/>
                <a:cs typeface="Times New Roman" pitchFamily="18" charset="0"/>
              </a:rPr>
              <a:t>МУЗИКА.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Грузинська народна музика, що існує понад 1500 років, вражає дивним поєднанням східних і західних елементів. Для грузинського багатоголосся характерні особлива голосова техніка використання близьких один до одного тонів. Зазвичай у Грузії співають чоловіки. Типова грузинська пісня виконується в три голоси. </a:t>
            </a:r>
            <a:r>
              <a:rPr lang="uk-UA" sz="1500" dirty="0" smtClean="0"/>
              <a:t/>
            </a:r>
            <a:br>
              <a:rPr lang="uk-UA" sz="1500" dirty="0" smtClean="0"/>
            </a:br>
            <a:r>
              <a:rPr lang="uk-UA" sz="1500" dirty="0" smtClean="0"/>
              <a:t/>
            </a:r>
            <a:br>
              <a:rPr lang="uk-UA" sz="1500" dirty="0" smtClean="0"/>
            </a:br>
            <a:endParaRPr lang="uk-UA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11669"/>
            <a:ext cx="4929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Оперний</a:t>
            </a:r>
            <a:r>
              <a:rPr lang="ru-RU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театр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7167"/>
            <a:ext cx="47148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2800" b="1" i="1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Театр, музика та к</a:t>
            </a:r>
            <a:r>
              <a:rPr lang="uk-UA" sz="28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sz="2800" b="1" i="1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</a:t>
            </a:r>
            <a:endParaRPr lang="uk-UA" sz="28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18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Таня\Мои документы\кавкказ\грузія кра.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0"/>
            <a:ext cx="75075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Грузія –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очима українців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01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1142976" cy="3143272"/>
          </a:xfrm>
        </p:spPr>
        <p:txBody>
          <a:bodyPr/>
          <a:lstStyle/>
          <a:p>
            <a:r>
              <a:rPr lang="uk-UA" sz="4000" dirty="0" smtClean="0"/>
              <a:t>Л</a:t>
            </a:r>
            <a:br>
              <a:rPr lang="uk-UA" sz="4000" dirty="0" smtClean="0"/>
            </a:br>
            <a:r>
              <a:rPr lang="uk-UA" sz="4000" dirty="0" smtClean="0"/>
              <a:t>е</a:t>
            </a:r>
            <a:br>
              <a:rPr lang="uk-UA" sz="4000" dirty="0" smtClean="0"/>
            </a:br>
            <a:r>
              <a:rPr lang="uk-UA" sz="4000" dirty="0" smtClean="0"/>
              <a:t>з</a:t>
            </a:r>
            <a:br>
              <a:rPr lang="uk-UA" sz="4000" dirty="0" smtClean="0"/>
            </a:br>
            <a:r>
              <a:rPr lang="uk-UA" sz="4000" dirty="0" smtClean="0"/>
              <a:t>г</a:t>
            </a:r>
            <a:br>
              <a:rPr lang="uk-UA" sz="4000" dirty="0" smtClean="0"/>
            </a:br>
            <a:r>
              <a:rPr lang="uk-UA" sz="4000" dirty="0" smtClean="0"/>
              <a:t>і</a:t>
            </a:r>
            <a:br>
              <a:rPr lang="uk-UA" sz="4000" dirty="0" smtClean="0"/>
            </a:br>
            <a:r>
              <a:rPr lang="uk-UA" sz="4000" dirty="0" smtClean="0"/>
              <a:t>н</a:t>
            </a:r>
            <a:br>
              <a:rPr lang="uk-UA" sz="4000" dirty="0" smtClean="0"/>
            </a:br>
            <a:r>
              <a:rPr lang="uk-UA" sz="4000" dirty="0" smtClean="0"/>
              <a:t>к</a:t>
            </a:r>
            <a:br>
              <a:rPr lang="uk-UA" sz="4000" dirty="0" smtClean="0"/>
            </a:br>
            <a:r>
              <a:rPr lang="uk-UA" sz="4000" dirty="0" smtClean="0"/>
              <a:t>а</a:t>
            </a:r>
            <a:endParaRPr lang="uk-UA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214290"/>
            <a:ext cx="8143900" cy="1636710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tx1"/>
                </a:solidFill>
              </a:rPr>
              <a:t>Культура Грузії збагачується за рахунок близькосхідних, європейських і місцевих традицій. Грузинський багатоголосий спів, як світський, так і церковний, відомий ще з V століття. Після створення Грузинського державного танцювального ансамблю наприкінці ІХ ст. грузинські танці здобули визнання в усьому світі.</a:t>
            </a:r>
            <a:endParaRPr lang="uk-UA" sz="1800" dirty="0">
              <a:solidFill>
                <a:schemeClr val="tx1"/>
              </a:solidFill>
            </a:endParaRPr>
          </a:p>
        </p:txBody>
      </p:sp>
      <p:pic>
        <p:nvPicPr>
          <p:cNvPr id="11" name="Лезгінк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5984" y="1857364"/>
            <a:ext cx="504828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17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00108"/>
            <a:ext cx="900090" cy="5013362"/>
          </a:xfrm>
        </p:spPr>
        <p:txBody>
          <a:bodyPr/>
          <a:lstStyle/>
          <a:p>
            <a:r>
              <a:rPr lang="uk-UA" sz="5400" dirty="0" smtClean="0"/>
              <a:t>Х</a:t>
            </a:r>
            <a:br>
              <a:rPr lang="uk-UA" sz="5400" dirty="0" smtClean="0"/>
            </a:br>
            <a:r>
              <a:rPr lang="uk-UA" sz="5400" dirty="0" smtClean="0"/>
              <a:t>о</a:t>
            </a:r>
            <a:br>
              <a:rPr lang="uk-UA" sz="5400" dirty="0" smtClean="0"/>
            </a:br>
            <a:r>
              <a:rPr lang="uk-UA" sz="5400" dirty="0" smtClean="0"/>
              <a:t>р</a:t>
            </a:r>
            <a:br>
              <a:rPr lang="uk-UA" sz="5400" dirty="0" smtClean="0"/>
            </a:br>
            <a:r>
              <a:rPr lang="uk-UA" sz="5400" dirty="0" smtClean="0"/>
              <a:t>у</a:t>
            </a:r>
            <a:br>
              <a:rPr lang="uk-UA" sz="5400" dirty="0" smtClean="0"/>
            </a:br>
            <a:r>
              <a:rPr lang="uk-UA" sz="5400" dirty="0" smtClean="0"/>
              <a:t>мі</a:t>
            </a:r>
            <a:endParaRPr lang="uk-UA" sz="5400" dirty="0"/>
          </a:p>
        </p:txBody>
      </p:sp>
      <p:pic>
        <p:nvPicPr>
          <p:cNvPr id="5" name="хорумі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6050" y="1643050"/>
            <a:ext cx="4654561" cy="3490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0"/>
            <a:ext cx="4500563" cy="6858000"/>
          </a:xfrm>
        </p:spPr>
        <p:txBody>
          <a:bodyPr>
            <a:normAutofit fontScale="92500"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Перші грузинські літературні пам'ятки датуються V ст. н.е. Багато яскравих особистостей збагатили літературну спадщину Грузії. Це Шота Руставелі (ХІІ ст.);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Сулхан-Саба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Орбеліані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автор тлумачного грузинського словника (1716 р.); Олександр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Казбегі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Акакій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Церетелі (ХІХ ст.);   Костянтин Гамсахурдіа, Ніко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Лордкіпанідзе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Михайло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Джавахішвілі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і Ганна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Каландадзе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(ХХ ст.).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Музеї, бібліотеки, наукові  інститути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Грузії діє 118 музеїв. Найвідомішим є Державний музей Грузії, створений у 1919 р. з Кавказького музею (заснованого в 1852 р.), в якому зберігаються експонати, що демонструють розвиток цивілізації Грузії і Кавказу в цілому. 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Найпрестижнішою науковою установою в країні є Грузинська Академія наук, що відокремилася у 1941 р. від Академії наук СРСР. До структури Академії входять відділення природничих, гуманітарних і соціальних наук з 55 інститутами. Грузія дала плеяду всесвітньо відомих вчених: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Ніколоз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Бердзенішвілі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(1894-1965 рр.) опублікував перший підручник історії Грузії;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Мосе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Джанашвілі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Ніколоз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Мусхелішвілі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(1891-1976 рр.), засновник грузинської школи математики, президент Академії наук Грузії у 1941-1972 рр.; Олександр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Цагарелі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(1844-1929 рр.), перший грузинський професор-філолог,  один із засновників Державного університету Грузії;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500" dirty="0" smtClean="0">
                <a:latin typeface="Times New Roman" pitchFamily="18" charset="0"/>
                <a:cs typeface="Times New Roman" pitchFamily="18" charset="0"/>
              </a:rPr>
            </a:br>
            <a:endParaRPr lang="uk-UA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Таня\Мои документы\кавкказ\головний корп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572001" cy="45005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7863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Література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музеї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бібліотеки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наукові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інститути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15016"/>
            <a:ext cx="67151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Головний</a:t>
            </a:r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корпус </a:t>
            </a:r>
          </a:p>
          <a:p>
            <a:r>
              <a:rPr lang="ru-RU" sz="2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Політехнічного</a:t>
            </a:r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інституту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19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svit.ukrinform.ua/Gruzia/img/ukr_gru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535781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14422"/>
            <a:ext cx="3714776" cy="150019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Відносини </a:t>
            </a:r>
            <a:b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 з Грузією</a:t>
            </a:r>
            <a:endParaRPr lang="uk-UA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714620"/>
            <a:ext cx="9144000" cy="4143380"/>
          </a:xfrm>
        </p:spPr>
        <p:txBody>
          <a:bodyPr>
            <a:normAutofit lnSpcReduction="10000"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Українсько-грузинські взаємовідносини беруть свій початок ще з сивої давнини. Рятуючись від османського гноблення, тисячі грузинів переселялися в Україну. В середовищі переселенців-грузинів в Україні виріс класик грузинської літератури Д.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Гурамішвілі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  Міцні і дружні зв'язки з творчою інтелігенцією Грузії протягом всього життя підтримували Т.Шевченко і Леся Українка. 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грудня 1918 року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між Україною і Грузією було підписано Договір про дружбу і співробітництво двох незалежних держав, який став надійною основою українсько-грузинських двосторонніх зв'язків. 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 Між Україною та Грузією створено достатню договірно-правову базу для розвитку двосторонніх відносин, здійснення ефективного співробітництва на всіх рівнях. Станом на березень 2011 року між двома країнами діють більше 120 двосторонніх документів. 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Головним із них є Договір про дружбу, співробітництво і взаємодопомогу між Україною та Республікою Грузія від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квітня 1993 року. </a:t>
            </a:r>
          </a:p>
          <a:p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квітня 1994 року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почало діяти Посольство України в Грузії,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серпня 1994 року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Посольство Грузії в Україні.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Важливим політичним документом є також Декларація про розвиток відносин стратегічного характеру між Україною і Грузією від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березня 2005 року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в якій наголошено, що між двома країнами розбудовуються відносини стратегічного характеру.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7" name="19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72518" cy="11620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uk-UA" sz="36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Рубчанські</a:t>
            </a:r>
            <a:r>
              <a:rPr lang="uk-UA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грузини</a:t>
            </a:r>
            <a:endParaRPr lang="uk-UA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714488"/>
            <a:ext cx="8186766" cy="4691063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           В нашому селі  проживає  дві грузинські сім’ї :  </a:t>
            </a:r>
            <a:r>
              <a:rPr lang="uk-UA" sz="1600" b="1" dirty="0" err="1" smtClean="0">
                <a:solidFill>
                  <a:schemeClr val="tx1"/>
                </a:solidFill>
              </a:rPr>
              <a:t>Путкарая</a:t>
            </a:r>
            <a:r>
              <a:rPr lang="uk-UA" sz="1600" b="1" dirty="0" smtClean="0">
                <a:solidFill>
                  <a:schemeClr val="tx1"/>
                </a:solidFill>
              </a:rPr>
              <a:t> Тенгіза </a:t>
            </a:r>
            <a:r>
              <a:rPr lang="uk-UA" sz="1600" b="1" dirty="0" err="1" smtClean="0">
                <a:solidFill>
                  <a:schemeClr val="tx1"/>
                </a:solidFill>
              </a:rPr>
              <a:t>Ушаковича</a:t>
            </a:r>
            <a:r>
              <a:rPr lang="uk-UA" sz="1600" b="1" dirty="0" smtClean="0">
                <a:solidFill>
                  <a:schemeClr val="tx1"/>
                </a:solidFill>
              </a:rPr>
              <a:t> і </a:t>
            </a:r>
            <a:r>
              <a:rPr lang="uk-UA" sz="1600" b="1" dirty="0" err="1" smtClean="0">
                <a:solidFill>
                  <a:schemeClr val="tx1"/>
                </a:solidFill>
              </a:rPr>
              <a:t>Бечвая</a:t>
            </a:r>
            <a:r>
              <a:rPr lang="uk-UA" sz="1600" b="1" dirty="0" smtClean="0">
                <a:solidFill>
                  <a:schemeClr val="tx1"/>
                </a:solidFill>
              </a:rPr>
              <a:t>  Карла Ісаковича . Односельчани дуже поважають їх за працьовитість , сумлінність і гордість  горців.  Нелегка доля  склалась у  </a:t>
            </a:r>
            <a:r>
              <a:rPr lang="uk-UA" sz="1600" b="1" dirty="0" err="1" smtClean="0">
                <a:solidFill>
                  <a:schemeClr val="tx1"/>
                </a:solidFill>
              </a:rPr>
              <a:t>Бечвая</a:t>
            </a:r>
            <a:r>
              <a:rPr lang="uk-UA" sz="1600" b="1" dirty="0" smtClean="0">
                <a:solidFill>
                  <a:schemeClr val="tx1"/>
                </a:solidFill>
              </a:rPr>
              <a:t> К.І., загинули  дружина і два старші сини. Але він продовжує жити і дарувати людям свою любов, заховавши далеко в  глибині  душі  смуток  і горе справжнього чоловіка. І тільки  уважно придивившись , можна в очах помітити,  яка рана є у нього на серці. Я схиляю голову  перед його витримкою і силою духа.</a:t>
            </a:r>
          </a:p>
          <a:p>
            <a:r>
              <a:rPr lang="uk-UA" sz="1600" b="1" dirty="0" smtClean="0">
                <a:solidFill>
                  <a:schemeClr val="tx1"/>
                </a:solidFill>
              </a:rPr>
              <a:t>           У нашій школі навчається </a:t>
            </a:r>
            <a:r>
              <a:rPr lang="uk-UA" sz="1600" b="1" dirty="0" err="1" smtClean="0">
                <a:solidFill>
                  <a:schemeClr val="tx1"/>
                </a:solidFill>
              </a:rPr>
              <a:t>Путкарая</a:t>
            </a:r>
            <a:r>
              <a:rPr lang="uk-UA" sz="1600" b="1" dirty="0" smtClean="0">
                <a:solidFill>
                  <a:schemeClr val="tx1"/>
                </a:solidFill>
              </a:rPr>
              <a:t> Тимур. Хоча він і виріс в Україні, але дуже добре знає історію і культуру свого народу. Розповіді Тимура і його батька Тенгіза про Грузію допомагають підготувати урок, пов’язаний з історією, культурою, географією та літературою цієї гірської країни.</a:t>
            </a:r>
          </a:p>
          <a:p>
            <a:r>
              <a:rPr lang="uk-UA" sz="1600" b="1" dirty="0" smtClean="0">
                <a:solidFill>
                  <a:schemeClr val="tx1"/>
                </a:solidFill>
              </a:rPr>
              <a:t>          Туристсько-краєзнавчий гурток, під керівництвом </a:t>
            </a:r>
            <a:r>
              <a:rPr lang="uk-UA" sz="1600" b="1" dirty="0" err="1" smtClean="0">
                <a:solidFill>
                  <a:schemeClr val="tx1"/>
                </a:solidFill>
              </a:rPr>
              <a:t>Штепи</a:t>
            </a:r>
            <a:r>
              <a:rPr lang="uk-UA" sz="1600" b="1" dirty="0" smtClean="0">
                <a:solidFill>
                  <a:schemeClr val="tx1"/>
                </a:solidFill>
              </a:rPr>
              <a:t> Олександра Миколайовича збирає матеріали про Грузію, бо учні нашої школи декілька разів відвідували цю мальовничу гірську країну. Деякі фотоматеріали випускників школи ми використали в мультимедійній презентації.</a:t>
            </a:r>
          </a:p>
        </p:txBody>
      </p:sp>
      <p:pic>
        <p:nvPicPr>
          <p:cNvPr id="5" name="19sup-lez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Таня\Мои документы\кавкказ\фото кавказ\DSC01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4429124" cy="3286124"/>
          </a:xfrm>
          <a:prstGeom prst="rect">
            <a:avLst/>
          </a:prstGeom>
          <a:noFill/>
        </p:spPr>
      </p:pic>
      <p:pic>
        <p:nvPicPr>
          <p:cNvPr id="1027" name="Picture 3" descr="C:\Documents and Settings\Таня\Мои документы\кавкказ\фото кавказ\DSC00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357686" cy="3268264"/>
          </a:xfrm>
          <a:prstGeom prst="rect">
            <a:avLst/>
          </a:prstGeom>
          <a:noFill/>
        </p:spPr>
      </p:pic>
      <p:pic>
        <p:nvPicPr>
          <p:cNvPr id="1028" name="Picture 4" descr="C:\Documents and Settings\Таня\Мои документы\кавкказ\фото кавказ\DSC037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482578"/>
            <a:ext cx="4357686" cy="3375422"/>
          </a:xfrm>
          <a:prstGeom prst="rect">
            <a:avLst/>
          </a:prstGeom>
          <a:noFill/>
        </p:spPr>
      </p:pic>
      <p:pic>
        <p:nvPicPr>
          <p:cNvPr id="1029" name="Picture 5" descr="C:\Documents and Settings\Таня\Мои документы\кавкказ\фото кавказ\IMG_06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0438"/>
            <a:ext cx="4357686" cy="3357562"/>
          </a:xfrm>
          <a:prstGeom prst="rect">
            <a:avLst/>
          </a:prstGeom>
          <a:noFill/>
        </p:spPr>
      </p:pic>
      <p:pic>
        <p:nvPicPr>
          <p:cNvPr id="1030" name="Picture 6" descr="C:\Documents and Settings\Таня\Мои документы\кавкказ\фото кавказ\DSC010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1643050"/>
            <a:ext cx="3786214" cy="3857652"/>
          </a:xfrm>
          <a:prstGeom prst="rect">
            <a:avLst/>
          </a:prstGeom>
          <a:noFill/>
        </p:spPr>
      </p:pic>
      <p:pic>
        <p:nvPicPr>
          <p:cNvPr id="10" name="20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8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6072230" cy="5286412"/>
          </a:xfrm>
        </p:spPr>
        <p:txBody>
          <a:bodyPr/>
          <a:lstStyle/>
          <a:p>
            <a:r>
              <a:rPr lang="uk-UA" sz="6600" i="1" dirty="0" smtClean="0">
                <a:latin typeface="Times New Roman" pitchFamily="18" charset="0"/>
                <a:cs typeface="Times New Roman" pitchFamily="18" charset="0"/>
              </a:rPr>
              <a:t>Дякуємо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600" i="1" dirty="0" smtClean="0">
                <a:latin typeface="Times New Roman" pitchFamily="18" charset="0"/>
                <a:cs typeface="Times New Roman" pitchFamily="18" charset="0"/>
              </a:rPr>
              <a:t>за  вашу увагу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643050"/>
            <a:ext cx="4214842" cy="4900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Територія: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69,7 тис. кв. км</a:t>
            </a: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Населення: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4,69 млн.</a:t>
            </a:r>
          </a:p>
          <a:p>
            <a:pPr>
              <a:buNone/>
            </a:pP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Столиця: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Тбілісі. </a:t>
            </a:r>
          </a:p>
          <a:p>
            <a:pPr>
              <a:buNone/>
            </a:pP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0фіційна мова: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грузинська.</a:t>
            </a:r>
          </a:p>
          <a:p>
            <a:pPr>
              <a:buNone/>
            </a:pP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Етнічні групи: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грузини (69 %)</a:t>
            </a:r>
          </a:p>
          <a:p>
            <a:pPr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вірмени, росіяни, азербайджанці, осетини, курди.</a:t>
            </a:r>
          </a:p>
          <a:p>
            <a:pPr>
              <a:buNone/>
            </a:pP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Панівна релігія: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християнство (Грузинська православна церква). </a:t>
            </a:r>
          </a:p>
          <a:p>
            <a:pPr>
              <a:buNone/>
            </a:pP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Національне свято: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відновлення державної незалежності (26 травня).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43050"/>
            <a:ext cx="4143404" cy="47863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Грошова одиниця: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ларі. </a:t>
            </a:r>
          </a:p>
          <a:p>
            <a:pPr>
              <a:buNone/>
            </a:pP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Державний устрій: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парламентська республіка.</a:t>
            </a:r>
          </a:p>
          <a:p>
            <a:pPr>
              <a:buNone/>
            </a:pP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держави: </a:t>
            </a:r>
          </a:p>
          <a:p>
            <a:pPr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президент, який обирається терміном на 5 років. </a:t>
            </a:r>
          </a:p>
          <a:p>
            <a:pPr>
              <a:buNone/>
            </a:pP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Законодавчий орган: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однопалатний парламент.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Виконавчий орган: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уряд (Кабінет міністрів)</a:t>
            </a:r>
            <a:endParaRPr lang="uk-UA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Експорт: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марганцева руда, чай, цитрусові, вина, коньяки.</a:t>
            </a:r>
          </a:p>
          <a:p>
            <a:pPr>
              <a:buNone/>
            </a:pP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Входить до: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ООН, 0БСЄ, СНД МВФ.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357166"/>
            <a:ext cx="55009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noProof="1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Візитна картка Грузії </a:t>
            </a:r>
            <a:endParaRPr lang="uk-UA" sz="4000" b="1" cap="none" spc="0" noProof="1">
              <a:ln w="17780" cmpd="sng">
                <a:solidFill>
                  <a:srgbClr val="00B0F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02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Державна символіка</a:t>
            </a:r>
            <a:endParaRPr lang="uk-UA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535113"/>
            <a:ext cx="8258205" cy="639762"/>
          </a:xfrm>
        </p:spPr>
        <p:txBody>
          <a:bodyPr>
            <a:noAutofit/>
          </a:bodyPr>
          <a:lstStyle/>
          <a:p>
            <a:r>
              <a:rPr lang="uk-UA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Прапори</a:t>
            </a:r>
            <a:endParaRPr lang="uk-UA" sz="3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571472" y="3857628"/>
            <a:ext cx="37147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svit.ukrinform.ua/Gruzia/img/ukr_gru.jpg"/>
          <p:cNvPicPr>
            <a:picLocks noGrp="1"/>
          </p:cNvPicPr>
          <p:nvPr>
            <p:ph sz="quarter" idx="4"/>
          </p:nvPr>
        </p:nvPicPr>
        <p:blipFill>
          <a:blip r:embed="rId4"/>
          <a:srcRect l="52055" t="11484" r="4963" b="15306"/>
          <a:stretch>
            <a:fillRect/>
          </a:stretch>
        </p:blipFill>
        <p:spPr bwMode="auto">
          <a:xfrm>
            <a:off x="4786314" y="2285992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3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5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Таня\Мои документы\кавкказ\sy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000628" y="1071546"/>
            <a:ext cx="3643338" cy="5500726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286216" y="0"/>
            <a:ext cx="4857784" cy="3047989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 країни – Статуя Матері-Грузії   у місті Тбілісі</a:t>
            </a:r>
            <a:endParaRPr lang="uk-U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04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pic>
        <p:nvPicPr>
          <p:cNvPr id="1026" name="Picture 2" descr="D:\Мої документи\Мои рисунки\Копия оо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142984"/>
            <a:ext cx="4599102" cy="38576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357826"/>
            <a:ext cx="403424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Статуя засновника </a:t>
            </a:r>
          </a:p>
          <a:p>
            <a:pPr algn="ctr"/>
            <a:r>
              <a:rPr lang="uk-U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Тбілісі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4282" y="0"/>
            <a:ext cx="8715436" cy="6643710"/>
            <a:chOff x="4954" y="346"/>
            <a:chExt cx="6259" cy="36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4954" y="346"/>
              <a:ext cx="6259" cy="3696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5506" y="2722"/>
              <a:ext cx="499" cy="16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857488" y="0"/>
            <a:ext cx="3978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Карта грузії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05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9124" y="0"/>
            <a:ext cx="4714876" cy="6858000"/>
          </a:xfrm>
        </p:spPr>
        <p:txBody>
          <a:bodyPr>
            <a:noAutofit/>
          </a:bodyPr>
          <a:lstStyle/>
          <a:p>
            <a:r>
              <a:rPr lang="uk-UA" sz="1600" dirty="0" smtClean="0"/>
              <a:t>Грузія розташована в складчастій Альпійській зоні, в субтропічній зоні між 41°07' і 43°35' північної широти і 40°05' та 46°44' західної довготи. Довжина кордонів - 1970 км (315 </a:t>
            </a:r>
            <a:r>
              <a:rPr lang="uk-UA" sz="1600" dirty="0" err="1" smtClean="0"/>
              <a:t>км</a:t>
            </a:r>
            <a:r>
              <a:rPr lang="uk-UA" sz="1600" dirty="0" smtClean="0"/>
              <a:t> (16 %) - берегова лінія). Країна межує з Російською Федерацією на півночі, на сході - з Азербайджаном, на півдні - з Вірменією і Туреччиною, омивається Чорним морем. </a:t>
            </a:r>
            <a:br>
              <a:rPr lang="uk-UA" sz="1600" dirty="0" smtClean="0"/>
            </a:br>
            <a:r>
              <a:rPr lang="uk-UA" sz="1600" b="1" dirty="0" smtClean="0"/>
              <a:t>Будова поверхні. </a:t>
            </a:r>
            <a:r>
              <a:rPr lang="uk-UA" sz="1600" dirty="0" smtClean="0"/>
              <a:t>2/3 території Грузії займають гори. На півночі простягається гірська система Великого Кавказу . Найвища точка Грузії - гора </a:t>
            </a:r>
            <a:r>
              <a:rPr lang="uk-UA" sz="1600" dirty="0" err="1" smtClean="0"/>
              <a:t>Шхара</a:t>
            </a:r>
            <a:r>
              <a:rPr lang="uk-UA" sz="1600" dirty="0" smtClean="0"/>
              <a:t> (5068 м). Територія Грузії відрізняється підвищеною сейсмічністю, у деяких районах бувають землетруси силою до 5-7 балів. Гірські райони в сучасну епоху мають загальну тенденцію до підняття (більше ніж на 10 мм за рік), а низовини - до опускання. </a:t>
            </a:r>
            <a:br>
              <a:rPr lang="uk-UA" sz="1600" dirty="0" smtClean="0"/>
            </a:br>
            <a:r>
              <a:rPr lang="uk-UA" sz="1600" b="1" dirty="0" smtClean="0"/>
              <a:t>Клімат. </a:t>
            </a:r>
            <a:r>
              <a:rPr lang="uk-UA" sz="1600" dirty="0" smtClean="0"/>
              <a:t>У західних районах, що перебувають під впливом Чорного моря, літо вологе й тепле, із середніми температурами липня</a:t>
            </a:r>
          </a:p>
          <a:p>
            <a:r>
              <a:rPr lang="uk-UA" sz="1600" dirty="0" smtClean="0"/>
              <a:t> 22-24°C. Зими м'які, середні температури січня – 4-7°C. Випадає велика кількість опадів </a:t>
            </a:r>
          </a:p>
          <a:p>
            <a:r>
              <a:rPr lang="uk-UA" sz="1600" dirty="0" smtClean="0"/>
              <a:t>(1000-2000 мм на рік), максимальна - в Аджарії (до 3200 мм). На схилах гір Грузії середні температури липня знижуються до 4-6°С, у високогір'ях середні температури січня можуть сягати -10-16°С. </a:t>
            </a:r>
            <a:endParaRPr lang="uk-UA" sz="1600" dirty="0"/>
          </a:p>
        </p:txBody>
      </p:sp>
      <p:pic>
        <p:nvPicPr>
          <p:cNvPr id="1026" name="Picture 2" descr="C:\Documents and Settings\Таня\Мои документы\кавкказ\bo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4357686" cy="49292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64343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Географічне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Будова поверхні та клімат </a:t>
            </a: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286388"/>
            <a:ext cx="47148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Боржомсько-Харагульський</a:t>
            </a:r>
            <a:r>
              <a:rPr lang="ru-RU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32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аціональний</a:t>
            </a:r>
            <a:r>
              <a:rPr lang="ru-RU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парк</a:t>
            </a:r>
            <a:endParaRPr lang="ru-RU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06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72" y="0"/>
            <a:ext cx="5000628" cy="6858000"/>
          </a:xfrm>
        </p:spPr>
        <p:txBody>
          <a:bodyPr>
            <a:noAutofit/>
          </a:bodyPr>
          <a:lstStyle/>
          <a:p>
            <a:r>
              <a:rPr lang="uk-UA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Річки.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Грузії близько 25 тис. річок, багато з яких використовуються для виробництва енергії і як джерела зрошування. Вони наповнюються переважно за рахунок розталих снігових і льодовикових вод, а також атмосферних опадів. Річки Західної Грузії багатоводні упродовж всього року, а на сході взимку і влітку річковий стік скорочується. 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Більша частина річок має стік до Чорного моря, інші - до Каспійського. 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Найбільша річка Західної Грузії -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Ріоні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(дов.327 км), яка бере початок на Великому Кавказі і впадає у Чорне море поблизу Поті.  Велика річка Кура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Мткварі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 починається в горах північно-східної Туреччини, перетинає південну і східну Грузію і на території Азербайджану впадає у Каспійське море. 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Ґрунти.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Грузії виділяють три основні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грунтово-географічні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області: західну, східну і південну. У східній області переважають древні алювіальні ґрунти. На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Нижньокарталінській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рівнині поширені каштанові ґрунти, придатні для вирощування овочів, плодових і зернових культур. 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Чорноземи і коричневі ґрунти Кахетинської рівнини використовуються в основному під посіви зернових культур і виноградники. Південна область прилягає до передгір'я і південних схилів Малого Кавказу і Південно-Грузинського нагір'я. Для неї характерне поєднання коричневих 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гірсько-лукових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ґрунтів. </a:t>
            </a:r>
            <a:r>
              <a:rPr lang="uk-UA" sz="1600" dirty="0" smtClean="0"/>
              <a:t/>
            </a:r>
            <a:br>
              <a:rPr lang="uk-UA" sz="1600" dirty="0" smtClean="0"/>
            </a:br>
            <a:endParaRPr lang="uk-UA" sz="1600" dirty="0"/>
          </a:p>
        </p:txBody>
      </p:sp>
      <p:pic>
        <p:nvPicPr>
          <p:cNvPr id="1026" name="Picture 2" descr="C:\Documents and Settings\Таня\Мои документы\кавкказ\фото кавказ\IMG_05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71546"/>
            <a:ext cx="4071934" cy="57864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7863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Географічне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грунти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07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643866" cy="928670"/>
          </a:xfrm>
        </p:spPr>
        <p:txBody>
          <a:bodyPr/>
          <a:lstStyle/>
          <a:p>
            <a:r>
              <a:rPr lang="uk-UA" dirty="0" smtClean="0"/>
              <a:t>                 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58" y="500042"/>
            <a:ext cx="5214942" cy="6357958"/>
          </a:xfrm>
        </p:spPr>
        <p:txBody>
          <a:bodyPr>
            <a:normAutofit fontScale="92500" lnSpcReduction="20000"/>
          </a:bodyPr>
          <a:lstStyle/>
          <a:p>
            <a:r>
              <a:rPr lang="uk-UA" sz="1700" b="1" u="sng" dirty="0" smtClean="0">
                <a:latin typeface="Times New Roman" pitchFamily="18" charset="0"/>
                <a:cs typeface="Times New Roman" pitchFamily="18" charset="0"/>
              </a:rPr>
              <a:t>Рослинний світ. 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Флора Грузії дуже різноманітна: тільки квіткових тут зустрічається більше ніж 5000 видів. </a:t>
            </a:r>
            <a:br>
              <a:rPr lang="uk-UA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Ліси поширені переважно в горах і займають майже 20% території. Особливо багаті і різноманітні ліси західної Грузії. В їх нижньому поясі (до 1000-1200 м) переважають широколисті породи : дуб, граб, каштан, клен, бук . У західній Грузії вище поясу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колхідських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лісів і до верхнього кордону лісу (1700-1800 м) поширені змішані ліси, У долинах Кури,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Алазані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, Йорі та інших рік збереглися заплавні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тугайні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ліси з осики, верби, сріблястої тополі, дуба, кизилу. </a:t>
            </a:r>
            <a:br>
              <a:rPr lang="uk-UA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700" b="1" u="sng" dirty="0" smtClean="0">
                <a:latin typeface="Times New Roman" pitchFamily="18" charset="0"/>
                <a:cs typeface="Times New Roman" pitchFamily="18" charset="0"/>
              </a:rPr>
              <a:t>Тваринний світ.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Тваринний світ Грузії різноманітний: тут представлені понад 100 видів ссавців, 330 видів птахів і 160 видів риб. </a:t>
            </a:r>
            <a:br>
              <a:rPr lang="uk-UA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Для степів типові гризуни: тушканчики,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польовки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, ховрахи.  Серед птахів - польовий горобець, сіра куріпка, перепел, степовий орел. Тут велика кількість ящірок і черепах, а також зміїв . В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Ельдарському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Ширакському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степах зустрічається гюрза.  Найбагатшим є тваринний світ лісів. У багатьох районах поширені кавказький олень, косуля, кабан, заєць-русак, білка, а з хижаків - бурий ведмідь, вовк, шакал, рись, лісовий кіт </a:t>
            </a:r>
            <a:br>
              <a:rPr lang="uk-UA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Екологічна ситуація. </a:t>
            </a:r>
            <a:r>
              <a:rPr lang="uk-UA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Однією з головних екологічних проблем є забруднення атмосфери в промислових містах, особливо в центрі металургії - </a:t>
            </a:r>
            <a:r>
              <a:rPr lang="uk-UA" sz="17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Руставі</a:t>
            </a:r>
            <a:r>
              <a:rPr lang="uk-UA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Серйозне занепокоєння викликає вирубування лісів, ерозія ґрунтів і забруднення Чорного моря.  Існують проблеми з постачанням населенню питної води і відведенням стічних вод. Грузія - учасник багатьох міжнародних угод про охорону навколишнього середовища. </a:t>
            </a:r>
            <a:endParaRPr lang="ru-RU" sz="17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2051" name="Picture 3" descr="C:\Documents and Settings\Таня\Мои документы\кавкказ\кавказькі го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084"/>
            <a:ext cx="3929058" cy="58579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9297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Географічне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  Флора і фауна .</a:t>
            </a:r>
          </a:p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Екологічна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проблема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08sup-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build="p"/>
      <p:bldP spid="6" grpId="0"/>
    </p:bldLst>
  </p:timing>
</p:sld>
</file>

<file path=ppt/theme/theme1.xml><?xml version="1.0" encoding="utf-8"?>
<a:theme xmlns:a="http://schemas.openxmlformats.org/drawingml/2006/main" name="Тема66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Тема66</Template>
  <TotalTime>1126</TotalTime>
  <Words>1385</Words>
  <Application>Microsoft Office PowerPoint</Application>
  <PresentationFormat>Экран (4:3)</PresentationFormat>
  <Paragraphs>198</Paragraphs>
  <Slides>26</Slides>
  <Notes>1</Notes>
  <HiddenSlides>0</HiddenSlides>
  <MMClips>24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Тема66</vt:lpstr>
      <vt:lpstr>Тема1</vt:lpstr>
      <vt:lpstr>Тема Office</vt:lpstr>
      <vt:lpstr>Міністерство освіти і науки, молоді та спорту України                      Краснолиманська міська рада                 Рубцівська загальноосвітня школа                                   І – ІІІ ступенів    Грузія очима українців                                                                                          </vt:lpstr>
      <vt:lpstr>Слайд 2</vt:lpstr>
      <vt:lpstr>Слайд 3</vt:lpstr>
      <vt:lpstr>Державна символіка</vt:lpstr>
      <vt:lpstr>Слайд 5</vt:lpstr>
      <vt:lpstr>Слайд 6</vt:lpstr>
      <vt:lpstr>Слайд 7</vt:lpstr>
      <vt:lpstr>Слайд 8</vt:lpstr>
      <vt:lpstr>                 </vt:lpstr>
      <vt:lpstr>Слайд 10</vt:lpstr>
      <vt:lpstr>Слайд 11</vt:lpstr>
      <vt:lpstr>Слайд 12</vt:lpstr>
      <vt:lpstr>Слайд 13</vt:lpstr>
      <vt:lpstr>Слайд 14</vt:lpstr>
      <vt:lpstr>Загальна кількість населення</vt:lpstr>
      <vt:lpstr>Жіночий національний костюм</vt:lpstr>
      <vt:lpstr>Чоловічий національний  костюм</vt:lpstr>
      <vt:lpstr>Слайд 18</vt:lpstr>
      <vt:lpstr>Слайд 19</vt:lpstr>
      <vt:lpstr>Л е з г і н к а</vt:lpstr>
      <vt:lpstr>Х о р у мі</vt:lpstr>
      <vt:lpstr>Слайд 22</vt:lpstr>
      <vt:lpstr>Відносини  України з Грузією</vt:lpstr>
      <vt:lpstr>                     Рубчанські грузини</vt:lpstr>
      <vt:lpstr>Слайд 25</vt:lpstr>
      <vt:lpstr>Дякуємо  за  вашу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Грузія</dc:title>
  <dc:creator>Таня</dc:creator>
  <cp:lastModifiedBy>0506536494</cp:lastModifiedBy>
  <cp:revision>125</cp:revision>
  <dcterms:created xsi:type="dcterms:W3CDTF">2012-01-28T16:52:10Z</dcterms:created>
  <dcterms:modified xsi:type="dcterms:W3CDTF">2015-02-04T08:46:52Z</dcterms:modified>
</cp:coreProperties>
</file>