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56" r:id="rId3"/>
    <p:sldId id="261" r:id="rId4"/>
    <p:sldId id="271" r:id="rId5"/>
    <p:sldId id="276" r:id="rId6"/>
    <p:sldId id="279" r:id="rId7"/>
    <p:sldId id="262" r:id="rId8"/>
    <p:sldId id="280" r:id="rId9"/>
    <p:sldId id="277" r:id="rId10"/>
    <p:sldId id="281" r:id="rId11"/>
    <p:sldId id="283" r:id="rId12"/>
    <p:sldId id="282" r:id="rId13"/>
    <p:sldId id="284" r:id="rId14"/>
    <p:sldId id="258" r:id="rId15"/>
    <p:sldId id="266" r:id="rId16"/>
    <p:sldId id="257" r:id="rId17"/>
    <p:sldId id="268" r:id="rId18"/>
    <p:sldId id="260" r:id="rId19"/>
    <p:sldId id="273" r:id="rId20"/>
    <p:sldId id="263" r:id="rId21"/>
    <p:sldId id="264" r:id="rId22"/>
    <p:sldId id="274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7E2FD4-FB18-4CCE-9E47-434E78F3866A}" type="datetimeFigureOut">
              <a:rPr lang="uk-UA" smtClean="0"/>
              <a:pPr/>
              <a:t>10.05.2011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0DDB38-AD1D-400E-8A08-879029739B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hilippine.ru/i/tarsius_syricht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hilippine.ru/i/tarsiers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5286412" cy="18573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dirty="0" smtClean="0"/>
              <a:t>Робота учениці </a:t>
            </a:r>
          </a:p>
          <a:p>
            <a:pPr algn="ctr"/>
            <a:r>
              <a:rPr lang="uk-UA" sz="3600" b="1" dirty="0" smtClean="0"/>
              <a:t>8-Б класу сш № 273</a:t>
            </a:r>
          </a:p>
          <a:p>
            <a:pPr algn="ctr"/>
            <a:r>
              <a:rPr lang="uk-UA" sz="4400" b="1" dirty="0" smtClean="0"/>
              <a:t>Гончарук Марини</a:t>
            </a:r>
            <a:endParaRPr lang="uk-UA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55007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Довгоп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’</a:t>
            </a: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ят </a:t>
            </a:r>
          </a:p>
        </p:txBody>
      </p:sp>
      <p:pic>
        <p:nvPicPr>
          <p:cNvPr id="7" name="Рисунок 6" descr="a_b4fc98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428736"/>
            <a:ext cx="2773738" cy="4217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</a:rPr>
              <a:t>Довгоп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ru-RU" sz="4000" i="1" dirty="0" smtClean="0">
                <a:solidFill>
                  <a:srgbClr val="FFFF00"/>
                </a:solidFill>
              </a:rPr>
              <a:t>яти - </a:t>
            </a:r>
            <a:r>
              <a:rPr lang="uk-UA" sz="4000" i="1" dirty="0" smtClean="0">
                <a:solidFill>
                  <a:srgbClr val="FFFF00"/>
                </a:solidFill>
              </a:rPr>
              <a:t>активні хижаки, що живляться  комахами, дрібними ящірками, і невеликими птахами.  Вони єдині примати, які вживають тваринну їжу. </a:t>
            </a:r>
          </a:p>
          <a:p>
            <a:r>
              <a:rPr lang="uk-UA" sz="4000" i="1" dirty="0" smtClean="0">
                <a:solidFill>
                  <a:srgbClr val="FFFF00"/>
                </a:solidFill>
              </a:rPr>
              <a:t> За добу одна тварина може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з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uk-UA" sz="4000" i="1" dirty="0" smtClean="0">
                <a:solidFill>
                  <a:srgbClr val="FFFF00"/>
                </a:solidFill>
              </a:rPr>
              <a:t>їсти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</a:rPr>
              <a:t>поживи, </a:t>
            </a:r>
            <a:r>
              <a:rPr lang="uk-UA" sz="4000" i="1" dirty="0" smtClean="0">
                <a:solidFill>
                  <a:srgbClr val="FFFF00"/>
                </a:solidFill>
              </a:rPr>
              <a:t>загальна вага якої складає </a:t>
            </a:r>
            <a:r>
              <a:rPr lang="ru-RU" sz="4000" i="1" dirty="0" smtClean="0">
                <a:solidFill>
                  <a:srgbClr val="FFFF00"/>
                </a:solidFill>
              </a:rPr>
              <a:t>10% </a:t>
            </a:r>
            <a:r>
              <a:rPr lang="ru-RU" sz="4000" i="1" dirty="0" err="1" smtClean="0">
                <a:solidFill>
                  <a:srgbClr val="FFFF00"/>
                </a:solidFill>
              </a:rPr>
              <a:t>від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маси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його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тіла</a:t>
            </a:r>
            <a:r>
              <a:rPr lang="uk-UA" sz="4000" i="1" dirty="0" smtClean="0">
                <a:solidFill>
                  <a:srgbClr val="FFFF00"/>
                </a:solidFill>
              </a:rPr>
              <a:t>. </a:t>
            </a:r>
            <a:endParaRPr lang="ru-RU" sz="4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56" y="799501"/>
            <a:ext cx="4776288" cy="525899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71480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 </a:t>
            </a:r>
            <a:r>
              <a:rPr lang="uk-UA" sz="4000" i="1" dirty="0" smtClean="0">
                <a:solidFill>
                  <a:srgbClr val="FFFF00"/>
                </a:solidFill>
              </a:rPr>
              <a:t>Особливо  успішно </a:t>
            </a:r>
            <a:r>
              <a:rPr lang="ru-RU" sz="4000" i="1" dirty="0" err="1" smtClean="0">
                <a:solidFill>
                  <a:srgbClr val="FFFF00"/>
                </a:solidFill>
              </a:rPr>
              <a:t>довгоп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ru-RU" sz="4000" i="1" dirty="0" smtClean="0">
                <a:solidFill>
                  <a:srgbClr val="FFFF00"/>
                </a:solidFill>
              </a:rPr>
              <a:t>яти </a:t>
            </a:r>
            <a:r>
              <a:rPr lang="uk-UA" sz="4000" i="1" dirty="0" smtClean="0">
                <a:solidFill>
                  <a:srgbClr val="FFFF00"/>
                </a:solidFill>
              </a:rPr>
              <a:t>розправляються із </a:t>
            </a:r>
            <a:r>
              <a:rPr lang="uk-UA" sz="4000" i="1" dirty="0" err="1" smtClean="0">
                <a:solidFill>
                  <a:srgbClr val="FFFF00"/>
                </a:solidFill>
              </a:rPr>
              <a:t>саранчовими</a:t>
            </a:r>
            <a:r>
              <a:rPr lang="uk-UA" sz="4000" i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uk-UA" sz="4000" i="1" dirty="0" smtClean="0">
                <a:solidFill>
                  <a:srgbClr val="FFFF00"/>
                </a:solidFill>
              </a:rPr>
              <a:t> Свою здобич  ці тваринки можуть оглушити стрибком.                                  			Поймавши комаху,                                    			</a:t>
            </a:r>
            <a:r>
              <a:rPr lang="ru-RU" sz="4000" i="1" dirty="0" err="1" smtClean="0">
                <a:solidFill>
                  <a:srgbClr val="FFFF00"/>
                </a:solidFill>
              </a:rPr>
              <a:t>довгоп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ru-RU" sz="4000" i="1" dirty="0" smtClean="0">
                <a:solidFill>
                  <a:srgbClr val="FFFF00"/>
                </a:solidFill>
              </a:rPr>
              <a:t>ят </a:t>
            </a:r>
            <a:r>
              <a:rPr lang="ru-RU" sz="4000" i="1" dirty="0" err="1" smtClean="0">
                <a:solidFill>
                  <a:srgbClr val="FFFF00"/>
                </a:solidFill>
              </a:rPr>
              <a:t>підносить</a:t>
            </a:r>
            <a:r>
              <a:rPr lang="ru-RU" sz="4000" i="1" dirty="0" smtClean="0">
                <a:solidFill>
                  <a:srgbClr val="FFFF00"/>
                </a:solidFill>
              </a:rPr>
              <a:t>                                          			</a:t>
            </a:r>
            <a:r>
              <a:rPr lang="ru-RU" sz="4000" i="1" dirty="0" err="1" smtClean="0">
                <a:solidFill>
                  <a:srgbClr val="FFFF00"/>
                </a:solidFill>
              </a:rPr>
              <a:t>її</a:t>
            </a:r>
            <a:r>
              <a:rPr lang="ru-RU" sz="4000" i="1" dirty="0" smtClean="0">
                <a:solidFill>
                  <a:srgbClr val="FFFF00"/>
                </a:solidFill>
              </a:rPr>
              <a:t> до рота </a:t>
            </a:r>
            <a:r>
              <a:rPr lang="ru-RU" sz="4000" i="1" dirty="0" err="1" smtClean="0">
                <a:solidFill>
                  <a:srgbClr val="FFFF00"/>
                </a:solidFill>
              </a:rPr>
              <a:t>однією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або</a:t>
            </a:r>
            <a:r>
              <a:rPr lang="ru-RU" sz="4000" i="1" dirty="0" smtClean="0">
                <a:solidFill>
                  <a:srgbClr val="FFFF00"/>
                </a:solidFill>
              </a:rPr>
              <a:t>                                       			</a:t>
            </a:r>
            <a:r>
              <a:rPr lang="ru-RU" sz="4000" i="1" dirty="0" err="1" smtClean="0">
                <a:solidFill>
                  <a:srgbClr val="FFFF00"/>
                </a:solidFill>
              </a:rPr>
              <a:t>обома</a:t>
            </a:r>
            <a:r>
              <a:rPr lang="ru-RU" sz="4000" i="1" dirty="0" smtClean="0">
                <a:solidFill>
                  <a:srgbClr val="FFFF00"/>
                </a:solidFill>
              </a:rPr>
              <a:t> «руками».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Долгопят поедает сверчк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43248"/>
            <a:ext cx="2214578" cy="32180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dfc3d1f1dc5cb97c5c343850a58f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7166"/>
            <a:ext cx="4643470" cy="6068171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7599788" cy="5429288"/>
          </a:xfrm>
        </p:spPr>
        <p:txBody>
          <a:bodyPr>
            <a:noAutofit/>
          </a:bodyPr>
          <a:lstStyle/>
          <a:p>
            <a:r>
              <a:rPr lang="uk-UA" sz="3600" i="1" dirty="0" smtClean="0"/>
              <a:t>  Корінне населення Індонезії і Філіппінських островів пов'язувало безглуздий зовнішній вигляд </a:t>
            </a:r>
            <a:r>
              <a:rPr lang="uk-UA" sz="3600" i="1" dirty="0" err="1" smtClean="0"/>
              <a:t>довгоп'ята</a:t>
            </a:r>
            <a:r>
              <a:rPr lang="uk-UA" sz="3600" i="1" dirty="0" smtClean="0"/>
              <a:t> з витівками злих духів. Однак і багато наших сучасників, які вперше бачили його в рідному середовищі проживання, залишаються вражені його нестандартною зовнішністю. </a:t>
            </a:r>
            <a:endParaRPr lang="uk-UA" sz="3600" i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500042"/>
            <a:ext cx="4902608" cy="60007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643866" cy="550072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Особливо вразливі туристи  розповідають, що вперше побачивши, як на них не кліпаючи дивляться величезні сяючі очі, а в наступну мить звір розвертає голову майже на 360 градусів і ви дивитеся йому прямо в потилицю, стає, м'яко кажучи, не по собі.  Місцеві  аборигени до цих пір вважають, що голова </a:t>
            </a:r>
            <a:r>
              <a:rPr lang="uk-UA" sz="3200" i="1" dirty="0" err="1" smtClean="0"/>
              <a:t>довгоп'ята</a:t>
            </a:r>
            <a:r>
              <a:rPr lang="uk-UA" sz="3200" i="1" dirty="0" smtClean="0"/>
              <a:t> існує окремо від тіла. </a:t>
            </a:r>
            <a:endParaRPr lang="uk-UA" sz="36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7548805" cy="5572164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71480"/>
            <a:ext cx="7498080" cy="585791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  Видів </a:t>
            </a:r>
            <a:r>
              <a:rPr lang="uk-UA" i="1" dirty="0" err="1" smtClean="0"/>
              <a:t>довгоп'ятів</a:t>
            </a:r>
            <a:r>
              <a:rPr lang="uk-UA" i="1" dirty="0" smtClean="0"/>
              <a:t> налічується приблизно вісім. Найпоширеніші - це </a:t>
            </a:r>
            <a:r>
              <a:rPr lang="uk-UA" i="1" dirty="0" err="1" smtClean="0"/>
              <a:t>довгоп'ят</a:t>
            </a:r>
            <a:r>
              <a:rPr lang="uk-UA" i="1" dirty="0" smtClean="0"/>
              <a:t> </a:t>
            </a:r>
            <a:r>
              <a:rPr lang="uk-UA" i="1" dirty="0" err="1" smtClean="0"/>
              <a:t>банканський</a:t>
            </a:r>
            <a:r>
              <a:rPr lang="uk-UA" i="1" dirty="0" smtClean="0"/>
              <a:t> і філіппінський, а також окремий вид - </a:t>
            </a:r>
            <a:r>
              <a:rPr lang="uk-UA" i="1" dirty="0" err="1" smtClean="0"/>
              <a:t>довгоп'ят-привид</a:t>
            </a:r>
            <a:r>
              <a:rPr lang="uk-UA" i="1" dirty="0" smtClean="0"/>
              <a:t>. Живуть ці ссавці на території Південно-Східної Азії, островах Суматра, Борнео, Сулавесі і на Філіппінах, а також на прилеглих територіях. </a:t>
            </a:r>
            <a:endParaRPr lang="uk-UA" i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500042"/>
            <a:ext cx="6000792" cy="6000792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7406640" cy="2714644"/>
          </a:xfrm>
        </p:spPr>
        <p:txBody>
          <a:bodyPr>
            <a:noAutofit/>
          </a:bodyPr>
          <a:lstStyle/>
          <a:p>
            <a:r>
              <a:rPr lang="uk-UA" sz="3600" i="1" dirty="0" err="1" smtClean="0">
                <a:solidFill>
                  <a:srgbClr val="FFFF00"/>
                </a:solidFill>
              </a:rPr>
              <a:t>Довгоп</a:t>
            </a:r>
            <a:r>
              <a:rPr lang="en-US" sz="3600" i="1" dirty="0" smtClean="0">
                <a:solidFill>
                  <a:srgbClr val="FFFF00"/>
                </a:solidFill>
              </a:rPr>
              <a:t>’</a:t>
            </a:r>
            <a:r>
              <a:rPr lang="uk-UA" sz="3600" i="1" dirty="0" err="1" smtClean="0">
                <a:solidFill>
                  <a:srgbClr val="FFFF00"/>
                </a:solidFill>
              </a:rPr>
              <a:t>ят</a:t>
            </a:r>
            <a:r>
              <a:rPr lang="uk-UA" sz="3600" i="1" dirty="0" smtClean="0">
                <a:solidFill>
                  <a:srgbClr val="FFFF00"/>
                </a:solidFill>
              </a:rPr>
              <a:t>  </a:t>
            </a:r>
            <a:r>
              <a:rPr lang="en-US" sz="3600" i="1" dirty="0" smtClean="0">
                <a:solidFill>
                  <a:srgbClr val="FFFF00"/>
                </a:solidFill>
              </a:rPr>
              <a:t>- </a:t>
            </a:r>
            <a:r>
              <a:rPr lang="uk-UA" sz="3600" i="1" dirty="0" smtClean="0">
                <a:solidFill>
                  <a:srgbClr val="FFFF00"/>
                </a:solidFill>
              </a:rPr>
              <a:t>це невеликий ссавець із ряду приматів. Вельми специфічний зовнішній вигляд  створив навколо цього невеликого звірка дещо зловісний ореол. </a:t>
            </a:r>
            <a:endParaRPr lang="uk-UA" sz="3600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7166"/>
            <a:ext cx="4576808" cy="328614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500990" cy="6000792"/>
          </a:xfrm>
        </p:spPr>
        <p:txBody>
          <a:bodyPr>
            <a:normAutofit/>
          </a:bodyPr>
          <a:lstStyle/>
          <a:p>
            <a:r>
              <a:rPr lang="ru-RU" i="1" dirty="0" smtClean="0"/>
              <a:t>  У природі </a:t>
            </a:r>
            <a:r>
              <a:rPr lang="ru-RU" i="1" dirty="0" err="1" smtClean="0"/>
              <a:t>довгоп</a:t>
            </a:r>
            <a:r>
              <a:rPr lang="en-US" i="1" dirty="0" smtClean="0"/>
              <a:t>’</a:t>
            </a:r>
            <a:r>
              <a:rPr lang="ru-RU" i="1" dirty="0" smtClean="0"/>
              <a:t>яти </a:t>
            </a:r>
            <a:r>
              <a:rPr lang="uk-UA" i="1" dirty="0" smtClean="0"/>
              <a:t>живуть парами або маленькими групками по                                                   вісім-десять                                                    особин. Ведуть                                               нічний спосіб                                            життя.</a:t>
            </a:r>
            <a:r>
              <a:rPr lang="uk-UA" i="1" dirty="0" smtClean="0">
                <a:solidFill>
                  <a:schemeClr val="tx2"/>
                </a:solidFill>
              </a:rPr>
              <a:t> Середня                         тривалість                                     життя близько 10-13 років. </a:t>
            </a:r>
            <a:endParaRPr lang="uk-UA" i="1" dirty="0"/>
          </a:p>
        </p:txBody>
      </p:sp>
      <p:pic>
        <p:nvPicPr>
          <p:cNvPr id="7" name="Рисунок 6" descr="2tarsiers-in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00240"/>
            <a:ext cx="2574342" cy="35719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715304" cy="55721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  </a:t>
            </a:r>
            <a:r>
              <a:rPr lang="ru-RU" i="1" dirty="0" err="1" smtClean="0">
                <a:solidFill>
                  <a:schemeClr val="tx2"/>
                </a:solidFill>
              </a:rPr>
              <a:t>Вагітність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uk-UA" i="1" dirty="0" smtClean="0">
                <a:solidFill>
                  <a:schemeClr val="tx2"/>
                </a:solidFill>
              </a:rPr>
              <a:t>триває близько півроку і на світ з'являється маленький звір, який вже через пару годин після народження                            може, вхопившись за шерсть матері, зробити                                         свою першу                                        подорож. </a:t>
            </a:r>
            <a:endParaRPr lang="uk-UA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Самка долгопята с детеныше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2857520" cy="18727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5000636"/>
            <a:ext cx="2857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інець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philippine-tars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42984"/>
            <a:ext cx="7296061" cy="314327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14356"/>
            <a:ext cx="7498080" cy="550072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 Зовні </a:t>
            </a:r>
            <a:r>
              <a:rPr lang="uk-UA" i="1" dirty="0" err="1" smtClean="0"/>
              <a:t>довгоп</a:t>
            </a:r>
            <a:r>
              <a:rPr lang="en-US" i="1" dirty="0" smtClean="0"/>
              <a:t>’</a:t>
            </a:r>
            <a:r>
              <a:rPr lang="uk-UA" i="1" dirty="0" err="1" smtClean="0"/>
              <a:t>яти</a:t>
            </a:r>
            <a:r>
              <a:rPr lang="uk-UA" i="1" dirty="0" smtClean="0"/>
              <a:t> - це невеликі тваринки, розміри яких не перевищують 16 см, з великими вухами, довгими тонкими пальцями і з дуже маленькою вагою – від 115 г до 160 г.</a:t>
            </a:r>
            <a:r>
              <a:rPr lang="ru-RU" sz="4400" i="1" dirty="0" smtClean="0">
                <a:solidFill>
                  <a:srgbClr val="FFFF00"/>
                </a:solidFill>
              </a:rPr>
              <a:t> </a:t>
            </a:r>
            <a:br>
              <a:rPr lang="ru-RU" sz="4400" i="1" dirty="0" smtClean="0">
                <a:solidFill>
                  <a:srgbClr val="FFFF00"/>
                </a:solidFill>
              </a:rPr>
            </a:br>
            <a:r>
              <a:rPr lang="uk-UA" sz="4400" i="1" dirty="0" smtClean="0">
                <a:solidFill>
                  <a:srgbClr val="FFFF00"/>
                </a:solidFill>
              </a:rPr>
              <a:t>Довгий, близько 30 см, голий хвіст використовується</a:t>
            </a:r>
            <a:r>
              <a:rPr lang="ru-RU" sz="4400" i="1" dirty="0" smtClean="0">
                <a:solidFill>
                  <a:srgbClr val="FFFF00"/>
                </a:solidFill>
              </a:rPr>
              <a:t> для балансу.</a:t>
            </a:r>
            <a:r>
              <a:rPr lang="uk-UA" i="1" dirty="0" smtClean="0"/>
              <a:t> </a:t>
            </a:r>
            <a:endParaRPr lang="uk-UA" i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563" y="1142984"/>
            <a:ext cx="7569612" cy="5026222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571480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 На </a:t>
            </a:r>
            <a:r>
              <a:rPr lang="ru-RU" sz="4000" i="1" dirty="0" err="1" smtClean="0">
                <a:solidFill>
                  <a:srgbClr val="FFFF00"/>
                </a:solidFill>
              </a:rPr>
              <a:t>мордочці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довгоп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uk-UA" sz="4000" i="1" dirty="0" smtClean="0">
                <a:solidFill>
                  <a:srgbClr val="FFFF00"/>
                </a:solidFill>
              </a:rPr>
              <a:t>ятів наявні мімічні м</a:t>
            </a:r>
            <a:r>
              <a:rPr lang="en-US" sz="4000" i="1" dirty="0" smtClean="0">
                <a:solidFill>
                  <a:srgbClr val="FFFF00"/>
                </a:solidFill>
              </a:rPr>
              <a:t>’</a:t>
            </a:r>
            <a:r>
              <a:rPr lang="uk-UA" sz="4000" i="1" dirty="0" smtClean="0">
                <a:solidFill>
                  <a:srgbClr val="FFFF00"/>
                </a:solidFill>
              </a:rPr>
              <a:t>язи, завдяки чому вони можуть змінювати вираз обличчя. Це робить цього звірка  ніби </a:t>
            </a:r>
            <a:r>
              <a:rPr lang="uk-UA" sz="4000" i="1" dirty="0" err="1" smtClean="0">
                <a:solidFill>
                  <a:srgbClr val="FFFF00"/>
                </a:solidFill>
              </a:rPr>
              <a:t>“людяним”</a:t>
            </a:r>
            <a:r>
              <a:rPr lang="uk-UA" sz="4000" i="1" dirty="0" smtClean="0">
                <a:solidFill>
                  <a:srgbClr val="FFFF00"/>
                </a:solidFill>
              </a:rPr>
              <a:t>.</a:t>
            </a:r>
            <a:r>
              <a:rPr lang="ru-RU" sz="4000" dirty="0" smtClean="0"/>
              <a:t> </a:t>
            </a:r>
          </a:p>
          <a:p>
            <a:r>
              <a:rPr lang="ru-RU" sz="4000" i="1" dirty="0" smtClean="0">
                <a:solidFill>
                  <a:srgbClr val="FFFF00"/>
                </a:solidFill>
              </a:rPr>
              <a:t> Шерсть густа </a:t>
            </a:r>
            <a:r>
              <a:rPr lang="ru-RU" sz="4000" i="1" dirty="0" err="1" smtClean="0">
                <a:solidFill>
                  <a:srgbClr val="FFFF00"/>
                </a:solidFill>
              </a:rPr>
              <a:t>і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шовковиста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від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сіруватого</a:t>
            </a:r>
            <a:r>
              <a:rPr lang="ru-RU" sz="4000" i="1" dirty="0" smtClean="0">
                <a:solidFill>
                  <a:srgbClr val="FFFF00"/>
                </a:solidFill>
              </a:rPr>
              <a:t> до темно-коричневого </a:t>
            </a:r>
            <a:r>
              <a:rPr lang="ru-RU" sz="4000" i="1" dirty="0" err="1" smtClean="0">
                <a:solidFill>
                  <a:srgbClr val="FFFF00"/>
                </a:solidFill>
              </a:rPr>
              <a:t>кольору</a:t>
            </a:r>
            <a:r>
              <a:rPr lang="ru-RU" sz="4000" i="1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_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071678"/>
            <a:ext cx="3357586" cy="4318972"/>
          </a:xfrm>
          <a:prstGeom prst="rect">
            <a:avLst/>
          </a:prstGeom>
        </p:spPr>
      </p:pic>
      <p:pic>
        <p:nvPicPr>
          <p:cNvPr id="4" name="Рисунок 3" descr="tarsi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28604"/>
            <a:ext cx="3459040" cy="414340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7715304" cy="378621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 Кінці пальців утворюють подушечки, необхідні для лазіння по гілках. </a:t>
            </a:r>
            <a:br>
              <a:rPr lang="uk-UA" i="1" dirty="0" smtClean="0"/>
            </a:br>
            <a:r>
              <a:rPr lang="uk-UA" i="1" dirty="0" smtClean="0"/>
              <a:t> На всіх пальцях плоскі нігті, крім 2 і 3, де наявні гострі кігтики, для розчісування хутра. </a:t>
            </a:r>
            <a:endParaRPr lang="uk-UA" i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7289679" cy="4854927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2428892"/>
          </a:xfrm>
        </p:spPr>
        <p:txBody>
          <a:bodyPr>
            <a:normAutofit/>
          </a:bodyPr>
          <a:lstStyle/>
          <a:p>
            <a:r>
              <a:rPr lang="uk-UA" i="1" dirty="0" smtClean="0"/>
              <a:t>Очі в порівнянні з людськими пропорціями набагато більші - приблизно як  середнє яблуко. </a:t>
            </a:r>
            <a:endParaRPr lang="uk-UA" i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857496"/>
            <a:ext cx="4286280" cy="3540468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FFF00"/>
      </a:lt2>
      <a:accent1>
        <a:srgbClr val="B83D68"/>
      </a:accent1>
      <a:accent2>
        <a:srgbClr val="7030A0"/>
      </a:accent2>
      <a:accent3>
        <a:srgbClr val="00B0F0"/>
      </a:accent3>
      <a:accent4>
        <a:srgbClr val="D487C4"/>
      </a:accent4>
      <a:accent5>
        <a:srgbClr val="E656A8"/>
      </a:accent5>
      <a:accent6>
        <a:srgbClr val="FF0066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414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 Зовні довгоп’яти - це невеликі тваринки, розміри яких не перевищують 16 см, з великими вухами, довгими тонкими пальцями і з дуже маленькою вагою – від 115 г до 160 г.  Довгий, близько 30 см, голий хвіст використовується для балансу. </vt:lpstr>
      <vt:lpstr>Слайд 4</vt:lpstr>
      <vt:lpstr>Слайд 5</vt:lpstr>
      <vt:lpstr>Слайд 6</vt:lpstr>
      <vt:lpstr> Кінці пальців утворюють подушечки, необхідні для лазіння по гілках.   На всіх пальцях плоскі нігті, крім 2 і 3, де наявні гострі кігтики, для розчісування хутра. </vt:lpstr>
      <vt:lpstr>Слайд 8</vt:lpstr>
      <vt:lpstr>Очі в порівнянні з людськими пропорціями набагато більші - приблизно як  середнє яблуко. </vt:lpstr>
      <vt:lpstr>Слайд 10</vt:lpstr>
      <vt:lpstr>Слайд 11</vt:lpstr>
      <vt:lpstr>Слайд 12</vt:lpstr>
      <vt:lpstr>Слайд 13</vt:lpstr>
      <vt:lpstr>  Корінне населення Індонезії і Філіппінських островів пов'язувало безглуздий зовнішній вигляд довгоп'ята з витівками злих духів. Однак і багато наших сучасників, які вперше бачили його в рідному середовищі проживання, залишаються вражені його нестандартною зовнішністю. </vt:lpstr>
      <vt:lpstr>Слайд 15</vt:lpstr>
      <vt:lpstr> Особливо вразливі туристи  розповідають, що вперше побачивши, як на них не кліпаючи дивляться величезні сяючі очі, а в наступну мить звір розвертає голову майже на 360 градусів і ви дивитеся йому прямо в потилицю, стає, м'яко кажучи, не по собі.  Місцеві  аборигени до цих пір вважають, що голова довгоп'ята існує окремо від тіла. </vt:lpstr>
      <vt:lpstr>Слайд 17</vt:lpstr>
      <vt:lpstr>  Видів довгоп'ятів налічується приблизно вісім. Найпоширеніші - це довгоп'ят банканський і філіппінський, а також окремий вид - довгоп'ят-привид. Живуть ці ссавці на території Південно-Східної Азії, островах Суматра, Борнео, Сулавесі і на Філіппінах, а також на прилеглих територіях. </vt:lpstr>
      <vt:lpstr>Слайд 19</vt:lpstr>
      <vt:lpstr>  У природі довгоп’яти живуть парами або маленькими групками по                                                   вісім-десять                                                    особин. Ведуть                                               нічний спосіб                                            життя. Середня                         тривалість                                     життя близько 10-13 років. </vt:lpstr>
      <vt:lpstr>  Вагітність триває близько півроку і на світ з'являється маленький звір, який вже через пару годин після народження                            може, вхопившись за шерсть матері, зробити                                         свою першу                                        подорож. 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Павленко</cp:lastModifiedBy>
  <cp:revision>65</cp:revision>
  <dcterms:created xsi:type="dcterms:W3CDTF">2011-04-26T20:42:10Z</dcterms:created>
  <dcterms:modified xsi:type="dcterms:W3CDTF">2011-05-10T14:18:33Z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