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72" r:id="rId8"/>
    <p:sldId id="273" r:id="rId9"/>
    <p:sldId id="264" r:id="rId10"/>
    <p:sldId id="263" r:id="rId11"/>
    <p:sldId id="271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0" autoAdjust="0"/>
    <p:restoredTop sz="94600" autoAdjust="0"/>
  </p:normalViewPr>
  <p:slideViewPr>
    <p:cSldViewPr>
      <p:cViewPr varScale="1">
        <p:scale>
          <a:sx n="71" d="100"/>
          <a:sy n="7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5E72C1-61AB-42FE-8495-1D18B7046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E4E-4046-48D9-9E16-BE31391270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95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A5215-17BA-49D5-9A51-A2470901F4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22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F1ED-597F-418E-858E-C119D915C7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24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596A-A42C-4F83-A40C-C5053D9020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18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D2CC8-06FA-4038-8654-9684C430EE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5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C228C-A8D0-4D5B-9A7A-1E4D3AA07C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7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886AC-ACA3-46F9-BBB1-3DE4A352CE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74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C607D-0FAE-469A-A14B-F21DC6FFA4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61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6CCFF-3293-4262-8F0A-D30849E2EF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10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042A5-327A-4D2C-A3BB-D15EAAF0E5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7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CD1695B-0E39-4AD9-B785-F17DEB788CC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642918"/>
            <a:ext cx="7467600" cy="107157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Дихання людини</a:t>
            </a:r>
            <a:endParaRPr lang="ru-RU" sz="5400" dirty="0">
              <a:solidFill>
                <a:srgbClr val="9900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5715016"/>
            <a:ext cx="7858180" cy="7143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2400" b="1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Роботу виконала учениця 9-б</a:t>
            </a:r>
            <a:r>
              <a:rPr lang="en-US" sz="2400" b="1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</a:t>
            </a:r>
            <a:r>
              <a:rPr lang="ru-RU" sz="2400" b="1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класу </a:t>
            </a:r>
            <a:r>
              <a:rPr lang="uk-UA" sz="2400" b="1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СШ №273 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rgbClr val="9900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Опятюк Анастасія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857364"/>
            <a:ext cx="4247902" cy="356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72066" y="2714620"/>
            <a:ext cx="3429024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Леген</a:t>
            </a:r>
            <a:r>
              <a:rPr kumimoji="0" lang="uk-UA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і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</a:t>
            </a:r>
            <a:r>
              <a:rPr lang="uk-UA" dirty="0" smtClean="0"/>
              <a:t>рганогенез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Легені людини закладаються на третьому тижні внутрішньоутробного розвитку. На четвертому тижні виникають дві </a:t>
            </a:r>
            <a:r>
              <a:rPr lang="uk-UA" sz="2400" dirty="0" err="1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бронхолегеневі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нирки, які розвинуться відповідно у бронхи і легені. </a:t>
            </a:r>
          </a:p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Бронхіальне дерево формується від п'ятого тижня до четвертого місяця. На четвертому –п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’</a:t>
            </a:r>
            <a:r>
              <a:rPr lang="uk-UA" sz="2400" dirty="0" err="1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ятому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місяці закладаються дихальні бронхіоли, з'являються перші альвеоли і формуються </a:t>
            </a:r>
            <a:r>
              <a:rPr lang="uk-UA" sz="2400" dirty="0" err="1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ацинуси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. </a:t>
            </a:r>
          </a:p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До моменту народження кількість часток, сегментів, часточок відповідає кількості цих утворень у дорослої людини.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3502658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Вікові зміни легень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691082"/>
          </a:xfrm>
        </p:spPr>
        <p:txBody>
          <a:bodyPr/>
          <a:lstStyle/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Розвиток легень триває і після народження. Впродовж першого року життя бронхіальне дерево збільшується в півтора-два рази. Наступний період інтенсивного росту відповідає статевому дозріванню. Поява нових розгалужень альвеолярних протоків закінчується в період від 7 до 9 років, альвеол - до 15-25 років. </a:t>
            </a:r>
          </a:p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Об'єм легень до 20 років перевищує обсяг легенів у новонародженого у 20 разів. </a:t>
            </a:r>
          </a:p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Після 50 років починається поступова вікова інволюція легенів, яка посилюється у віці понад 70 років.</a:t>
            </a:r>
            <a:endParaRPr lang="uk-UA" sz="2400" dirty="0">
              <a:effectLst>
                <a:glow rad="101600">
                  <a:srgbClr val="990033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2658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Захворювання легень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4976834"/>
          </a:xfrm>
        </p:spPr>
        <p:txBody>
          <a:bodyPr/>
          <a:lstStyle/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Найбільш поширені захворювання дихальної системи: бронхіальна астма, бронхіт, які можуть давати ускладнення на легені – пневмонія, плеврит.</a:t>
            </a:r>
          </a:p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Органи дихання людини і легені зокрема вражають такі вірусні та бактеріальні захворювання, як грип, гостра респіраторна вірусна інфекція, туберкульоз, сифіліс…</a:t>
            </a:r>
          </a:p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Пошкодження судин грудної стінки може зумовити гемоторакс, а пошкодження легеневої тканини - пневмоторакс.</a:t>
            </a:r>
          </a:p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Розвитку захворювань легенів сприяють куріння, отруєння вихлопними газами, робота на шкідливому виробництві. Зокрема «запилення» легенів призводить до </a:t>
            </a:r>
            <a:r>
              <a:rPr lang="uk-UA" sz="2400" dirty="0" err="1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пневмоконіозів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.</a:t>
            </a:r>
            <a:endParaRPr lang="uk-UA" sz="2400" dirty="0">
              <a:effectLst>
                <a:glow rad="101600">
                  <a:srgbClr val="990033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545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543800" cy="1143000"/>
          </a:xfrm>
        </p:spPr>
        <p:txBody>
          <a:bodyPr/>
          <a:lstStyle/>
          <a:p>
            <a:pPr algn="ctr"/>
            <a:r>
              <a:rPr lang="ru-RU" dirty="0" err="1" smtClean="0"/>
              <a:t>Визначення</a:t>
            </a:r>
            <a:r>
              <a:rPr lang="ru-RU" dirty="0" smtClean="0"/>
              <a:t> раку </a:t>
            </a:r>
            <a:r>
              <a:rPr lang="ru-RU" dirty="0" err="1" smtClean="0"/>
              <a:t>легень</a:t>
            </a:r>
            <a:r>
              <a:rPr lang="ru-RU" dirty="0" smtClean="0"/>
              <a:t> за </a:t>
            </a:r>
            <a:r>
              <a:rPr lang="ru-RU" dirty="0" err="1" smtClean="0"/>
              <a:t>кольором</a:t>
            </a:r>
            <a:r>
              <a:rPr lang="ru-RU" dirty="0" smtClean="0"/>
              <a:t> </a:t>
            </a:r>
            <a:r>
              <a:rPr lang="ru-RU" dirty="0" err="1" smtClean="0"/>
              <a:t>щік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928802"/>
            <a:ext cx="8286808" cy="4227952"/>
          </a:xfrm>
        </p:spPr>
        <p:txBody>
          <a:bodyPr/>
          <a:lstStyle/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Дослідники розробили революційний метод виявлення раку легенів. Для цього потрібно посвітити на клітини, узяті зі щоки пацієнта. Диво-техніка називається "парціальна хвильова спектроскопічна мікроскопія"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. </a:t>
            </a:r>
            <a:endParaRPr lang="uk-UA" sz="2400" dirty="0" smtClean="0">
              <a:effectLst>
                <a:glow rad="101600">
                  <a:srgbClr val="990033">
                    <a:alpha val="60000"/>
                  </a:srgbClr>
                </a:glow>
              </a:effectLst>
            </a:endParaRPr>
          </a:p>
          <a:p>
            <a:r>
              <a:rPr lang="ru-RU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В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основі методу лежить відкриття вчених, які з'ясували, що пацієнти з раком легенів мають ознаки підвищеного поширення хроматину, матеріалу, з якого зроблені хромосоми в клітинах щік. Їх можна виявити, розсіюючи світло. Від хворих і здорових клітин світло відбивається по-різному. </a:t>
            </a:r>
          </a:p>
        </p:txBody>
      </p:sp>
    </p:spTree>
    <p:extLst>
      <p:ext uri="{BB962C8B-B14F-4D97-AF65-F5344CB8AC3E}">
        <p14:creationId xmlns:p14="http://schemas.microsoft.com/office/powerpoint/2010/main" xmlns="" val="38827707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5643602" cy="5214974"/>
          </a:xfrm>
        </p:spPr>
        <p:txBody>
          <a:bodyPr/>
          <a:lstStyle/>
          <a:p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Для підтримання дихальної системи в нормальному стані має значення правильна організація побуту, загартовування, дотримання режиму праці і відпочинку,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раціональне </a:t>
            </a:r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харчування. Сприятливо впливають на роботу дихальної системи фізична праця, заняття фізкультурою і спортом. Потрібно вчитися правильно дихати. Для цього треба застосовувати комплекси фізичних вправ, які розвивають дихання.</a:t>
            </a:r>
            <a:endParaRPr lang="uk-UA" sz="2400" dirty="0" smtClean="0">
              <a:effectLst>
                <a:glow rad="101600">
                  <a:srgbClr val="990033">
                    <a:alpha val="60000"/>
                  </a:srgbClr>
                </a:glow>
              </a:effectLst>
            </a:endParaRPr>
          </a:p>
        </p:txBody>
      </p:sp>
      <p:pic>
        <p:nvPicPr>
          <p:cNvPr id="4" name="Рисунок 3" descr="010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000240"/>
            <a:ext cx="2786082" cy="39403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Бути здоровим!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229112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430" y="1857364"/>
            <a:ext cx="5143536" cy="4000528"/>
          </a:xfrm>
        </p:spPr>
        <p:txBody>
          <a:bodyPr/>
          <a:lstStyle/>
          <a:p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Дихальна система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-</a:t>
            </a:r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відкрита система організму, яка забе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з</a:t>
            </a:r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печує газообмін, формування гомеостазу в трахеобронхіальних шляхах, очищення повітря, яке вдихається, від чужорідних часток і мікроорганізмів, а також аналіз пахучих речовин в атмосферному середовищі.</a:t>
            </a:r>
            <a:endParaRPr lang="uk-UA" sz="2400" dirty="0" smtClean="0">
              <a:effectLst>
                <a:glow rad="101600">
                  <a:srgbClr val="990033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lohk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57364"/>
            <a:ext cx="2949565" cy="3500462"/>
          </a:xfrm>
          <a:prstGeom prst="rect">
            <a:avLst/>
          </a:prstGeom>
        </p:spPr>
      </p:pic>
      <p:sp>
        <p:nvSpPr>
          <p:cNvPr id="7" name="Заголовок 7"/>
          <p:cNvSpPr txBox="1">
            <a:spLocks/>
          </p:cNvSpPr>
          <p:nvPr/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Дихальна система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9112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Дихальна система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00174"/>
            <a:ext cx="6357982" cy="48577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7" y="1553918"/>
            <a:ext cx="6316601" cy="473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38180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Легені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1524000"/>
            <a:ext cx="4357718" cy="4691082"/>
          </a:xfrm>
        </p:spPr>
        <p:txBody>
          <a:bodyPr/>
          <a:lstStyle/>
          <a:p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Легені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-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</a:t>
            </a:r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органи повітряного дихання.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Р</a:t>
            </a:r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озташов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ані  </a:t>
            </a:r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в грудній порожнині, відокремленій від черевної порожнини діафрагмою. За допомогою легень здійснюється газообмін між повітрям у порожнині легень і кров'ю, що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протікає</a:t>
            </a:r>
            <a:r>
              <a:rPr lang="vi-VN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легеневими капілярами.</a:t>
            </a:r>
            <a:endParaRPr lang="uk-UA" sz="2400" dirty="0" smtClean="0">
              <a:effectLst>
                <a:glow rad="101600">
                  <a:srgbClr val="990033">
                    <a:alpha val="60000"/>
                  </a:srgbClr>
                </a:glow>
              </a:effectLst>
            </a:endParaRPr>
          </a:p>
          <a:p>
            <a:endParaRPr lang="ru-RU" sz="16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3590217" cy="35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63539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342772"/>
            <a:ext cx="6286544" cy="500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r>
              <a:rPr lang="uk-UA" dirty="0" smtClean="0"/>
              <a:t>Легені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37950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Вигляд легень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57298"/>
            <a:ext cx="5643602" cy="5143536"/>
          </a:xfrm>
        </p:spPr>
        <p:txBody>
          <a:bodyPr/>
          <a:lstStyle/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Легені людини мають вигляд конуса, основа якого звернена до діафрагми. Вкриті оболонкою - плеврою. Верхівка легень виступає над ключицею в ділянку шиї. </a:t>
            </a:r>
          </a:p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Легені мають:</a:t>
            </a:r>
          </a:p>
          <a:p>
            <a:pPr>
              <a:buFontTx/>
              <a:buChar char="-"/>
            </a:pP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опуклу реберну поверхню (іноді на легенях є відбитки від ребер);</a:t>
            </a:r>
          </a:p>
          <a:p>
            <a:pPr>
              <a:buFontTx/>
              <a:buChar char="-"/>
            </a:pP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увігнуту </a:t>
            </a:r>
            <a:r>
              <a:rPr lang="uk-UA" sz="2400" dirty="0" err="1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діафрагмальну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серединну, обернену до серединної площини тіла; ця поверхня називається середостінною. </a:t>
            </a:r>
          </a:p>
        </p:txBody>
      </p:sp>
      <p:pic>
        <p:nvPicPr>
          <p:cNvPr id="5" name="Рисунок 4" descr="12361550660b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785926"/>
            <a:ext cx="2304909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7844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Долі легень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64" y="1428736"/>
            <a:ext cx="5786478" cy="5000660"/>
          </a:xfrm>
        </p:spPr>
        <p:txBody>
          <a:bodyPr/>
          <a:lstStyle/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Легені складаються з часток, розділених глибокими вирізками. Права легеня більша за розміром і за об'ємом, вона має 3 частки, ліва – дві. Це зумовлено тим, що у лівій частині знаходиться серце. Частки легень - окремі, певною мірою ізольовані, анатомічно відокремлені ділянки легень з власним частковим судинно-нервовим комплексом. Частки легень діляться на </a:t>
            </a:r>
            <a:r>
              <a:rPr lang="uk-UA" sz="2400" dirty="0" err="1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бронхолегеневі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сегменти. В кожному сегменті виділяють кілька дольок.</a:t>
            </a:r>
          </a:p>
        </p:txBody>
      </p:sp>
      <p:pic>
        <p:nvPicPr>
          <p:cNvPr id="5" name="Рисунок 4" descr="14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57364"/>
            <a:ext cx="2531268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7844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543800" cy="1143000"/>
          </a:xfrm>
        </p:spPr>
        <p:txBody>
          <a:bodyPr/>
          <a:lstStyle/>
          <a:p>
            <a:r>
              <a:rPr lang="uk-UA" dirty="0" smtClean="0"/>
              <a:t>Середостіння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4929222"/>
          </a:xfrm>
        </p:spPr>
        <p:txBody>
          <a:bodyPr/>
          <a:lstStyle/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Всі органи, що розташовані між легенями посередині складають </a:t>
            </a:r>
            <a:r>
              <a:rPr lang="uk-UA" sz="2400" dirty="0" err="1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середостінн</a:t>
            </a:r>
            <a:r>
              <a:rPr lang="ru-RU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я (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mediastinum). </a:t>
            </a:r>
            <a:r>
              <a:rPr lang="ru-RU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На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середостінній поверхні легень 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                                  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розташовані їх ворота, куди 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                             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заходить бронх, входять і 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                                 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виходять судини і нерви. На 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                          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внутрішній поверхні лівої 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                                                       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легені є досить глибока 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                                       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серцева ямка, а на передньому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                                      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краї - серцева вирізка. Основна 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                                                       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частина серця розташована саме </a:t>
            </a:r>
            <a:r>
              <a:rPr lang="en-US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                               </a:t>
            </a:r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тут - зліва від серединної лінії.</a:t>
            </a:r>
          </a:p>
        </p:txBody>
      </p:sp>
      <p:pic>
        <p:nvPicPr>
          <p:cNvPr id="6" name="Рисунок 5" descr="pte2-l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643182"/>
            <a:ext cx="3281363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7844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Схематичне зображення легень людини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1643050"/>
            <a:ext cx="6192688" cy="3068021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4786322"/>
            <a:ext cx="8283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effectLst>
                  <a:glow rad="101600">
                    <a:srgbClr val="990033">
                      <a:alpha val="60000"/>
                    </a:srgbClr>
                  </a:glow>
                </a:effectLst>
              </a:rPr>
              <a:t>1 - Трахея. 2 - Легенева артерія. 3 - Легенева вена.         4 - Альвеолярний хід. 5 – Альвеоли. 6 - Серцева вирізка лівої легені. 7 – Бронхіоли. 8 - Третинні бронхи .                  9 - Вторинні бронхи. 10 - Головні бронхи. 11 - Гортань</a:t>
            </a:r>
            <a:endParaRPr lang="uk-UA" sz="2400" dirty="0">
              <a:effectLst>
                <a:glow rad="101600">
                  <a:srgbClr val="990033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3128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72121">
  <a:themeElements>
    <a:clrScheme name="Тема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01072121</Template>
  <TotalTime>241</TotalTime>
  <Words>730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01072121</vt:lpstr>
      <vt:lpstr>Дихання людини</vt:lpstr>
      <vt:lpstr>Слайд 2</vt:lpstr>
      <vt:lpstr>Дихальна система</vt:lpstr>
      <vt:lpstr>Легені</vt:lpstr>
      <vt:lpstr>Легені</vt:lpstr>
      <vt:lpstr>Вигляд легень</vt:lpstr>
      <vt:lpstr>Долі легень</vt:lpstr>
      <vt:lpstr>Середостіння </vt:lpstr>
      <vt:lpstr>Схематичне зображення легень людини</vt:lpstr>
      <vt:lpstr>Органогенез</vt:lpstr>
      <vt:lpstr>Вікові зміни легень</vt:lpstr>
      <vt:lpstr>Захворювання легень</vt:lpstr>
      <vt:lpstr>Визначення раку легень за кольором щік</vt:lpstr>
      <vt:lpstr>Бути здоровим!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Дихання.Легені</dc:title>
  <dc:creator>Настя</dc:creator>
  <cp:lastModifiedBy>Павленко</cp:lastModifiedBy>
  <cp:revision>47</cp:revision>
  <dcterms:created xsi:type="dcterms:W3CDTF">2011-11-24T10:52:15Z</dcterms:created>
  <dcterms:modified xsi:type="dcterms:W3CDTF">2011-12-05T19:43:50Z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TC010721211049</vt:lpwstr>
  </property>
  <property fmtid="{D5CDD505-2E9C-101B-9397-08002B2CF9AE}" pid="3" name="_MarkAsFinal">
    <vt:bool>true</vt:bool>
  </property>
</Properties>
</file>