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2" r:id="rId5"/>
    <p:sldId id="258" r:id="rId6"/>
    <p:sldId id="264" r:id="rId7"/>
    <p:sldId id="261" r:id="rId8"/>
    <p:sldId id="263" r:id="rId9"/>
    <p:sldId id="259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D3CE0993-2B8A-4695-A96B-48A78F244506}">
          <p14:sldIdLst>
            <p14:sldId id="256"/>
            <p14:sldId id="257"/>
            <p14:sldId id="258"/>
            <p14:sldId id="259"/>
            <p14:sldId id="260"/>
          </p14:sldIdLst>
        </p14:section>
        <p14:section name="Раздел без заголовка" id="{A0DCF268-0713-4CF5-A255-9A731DDA2CE8}">
          <p14:sldIdLst>
            <p14:sldId id="263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A426-F774-43F5-AE5F-3EAFC9CDA68C}" type="datetimeFigureOut">
              <a:rPr lang="ru-RU" smtClean="0"/>
              <a:pPr/>
              <a:t>25.03.2011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F87ADE-8C02-4661-A0A4-C53A249397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A426-F774-43F5-AE5F-3EAFC9CDA68C}" type="datetimeFigureOut">
              <a:rPr lang="ru-RU" smtClean="0"/>
              <a:pPr/>
              <a:t>25.03.2011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7ADE-8C02-4661-A0A4-C53A24939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A426-F774-43F5-AE5F-3EAFC9CDA68C}" type="datetimeFigureOut">
              <a:rPr lang="ru-RU" smtClean="0"/>
              <a:pPr/>
              <a:t>25.03.2011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7ADE-8C02-4661-A0A4-C53A24939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A426-F774-43F5-AE5F-3EAFC9CDA68C}" type="datetimeFigureOut">
              <a:rPr lang="ru-RU" smtClean="0"/>
              <a:pPr/>
              <a:t>25.03.2011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F87ADE-8C02-4661-A0A4-C53A249397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A426-F774-43F5-AE5F-3EAFC9CDA68C}" type="datetimeFigureOut">
              <a:rPr lang="ru-RU" smtClean="0"/>
              <a:pPr/>
              <a:t>25.03.2011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F87ADE-8C02-4661-A0A4-C53A249397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A426-F774-43F5-AE5F-3EAFC9CDA68C}" type="datetimeFigureOut">
              <a:rPr lang="ru-RU" smtClean="0"/>
              <a:pPr/>
              <a:t>25.03.2011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F87ADE-8C02-4661-A0A4-C53A249397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A426-F774-43F5-AE5F-3EAFC9CDA68C}" type="datetimeFigureOut">
              <a:rPr lang="ru-RU" smtClean="0"/>
              <a:pPr/>
              <a:t>25.03.2011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F87ADE-8C02-4661-A0A4-C53A249397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A426-F774-43F5-AE5F-3EAFC9CDA68C}" type="datetimeFigureOut">
              <a:rPr lang="ru-RU" smtClean="0"/>
              <a:pPr/>
              <a:t>25.03.2011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F87ADE-8C02-4661-A0A4-C53A249397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A426-F774-43F5-AE5F-3EAFC9CDA68C}" type="datetimeFigureOut">
              <a:rPr lang="ru-RU" smtClean="0"/>
              <a:pPr/>
              <a:t>25.03.2011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F87ADE-8C02-4661-A0A4-C53A249397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A426-F774-43F5-AE5F-3EAFC9CDA68C}" type="datetimeFigureOut">
              <a:rPr lang="ru-RU" smtClean="0"/>
              <a:pPr/>
              <a:t>25.03.2011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F87ADE-8C02-4661-A0A4-C53A249397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A426-F774-43F5-AE5F-3EAFC9CDA68C}" type="datetimeFigureOut">
              <a:rPr lang="ru-RU" smtClean="0"/>
              <a:pPr/>
              <a:t>25.03.2011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F87ADE-8C02-4661-A0A4-C53A249397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1BDA426-F774-43F5-AE5F-3EAFC9CDA68C}" type="datetimeFigureOut">
              <a:rPr lang="ru-RU" smtClean="0"/>
              <a:pPr/>
              <a:t>25.03.2011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DF87ADE-8C02-4661-A0A4-C53A24939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214686"/>
            <a:ext cx="7543800" cy="1009642"/>
          </a:xfrm>
        </p:spPr>
        <p:txBody>
          <a:bodyPr/>
          <a:lstStyle/>
          <a:p>
            <a:r>
              <a:rPr lang="uk-UA" dirty="0" smtClean="0"/>
              <a:t>Бурі жаби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5143512"/>
            <a:ext cx="7500990" cy="142876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/>
              <a:t>Виконали</a:t>
            </a:r>
            <a:r>
              <a:rPr lang="en-US" sz="2400" b="1" dirty="0" smtClean="0"/>
              <a:t> </a:t>
            </a:r>
            <a:r>
              <a:rPr lang="uk-UA" sz="2400" b="1" dirty="0" smtClean="0"/>
              <a:t> учениці 8 кл. СШ № 273 </a:t>
            </a:r>
          </a:p>
          <a:p>
            <a:pPr algn="ctr"/>
            <a:r>
              <a:rPr lang="uk-UA" sz="2800" b="1" dirty="0" smtClean="0"/>
              <a:t> </a:t>
            </a:r>
            <a:r>
              <a:rPr lang="uk-UA" sz="2800" b="1" dirty="0" smtClean="0"/>
              <a:t>Опятюк Анастасія і Брайчук Дарина</a:t>
            </a:r>
            <a:endParaRPr lang="ru-RU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000108"/>
            <a:ext cx="2286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285720" y="1071546"/>
            <a:ext cx="7543800" cy="8649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Клас Земноводні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10815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571472" y="857232"/>
            <a:ext cx="7543800" cy="228601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Успіхів!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Ква-ква!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3f950a3d8d5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3143248"/>
            <a:ext cx="3000396" cy="3310188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357166"/>
            <a:ext cx="7543800" cy="722062"/>
          </a:xfrm>
        </p:spPr>
        <p:txBody>
          <a:bodyPr/>
          <a:lstStyle/>
          <a:p>
            <a:r>
              <a:rPr lang="uk-UA" dirty="0" smtClean="0"/>
              <a:t>Поширення</a:t>
            </a:r>
            <a:endParaRPr lang="ru-RU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214282" y="1285860"/>
            <a:ext cx="5715040" cy="351870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27432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Ареал роду займає значну частину Євразії (від Іберійського півострова на заході до Японії включно на сході). Місця перебування бурих жаб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пов'язані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лісовими ділянками. У фауні України водяться три види цього роду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трав'яна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жаба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прудка   жаба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та г</a:t>
            </a:r>
            <a:r>
              <a:rPr kumimoji="0" lang="uk-U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остроморда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жаба.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4000504"/>
            <a:ext cx="3429024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0984954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86116" y="1357298"/>
            <a:ext cx="5572164" cy="5143536"/>
          </a:xfrm>
          <a:solidFill>
            <a:schemeClr val="accent6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uk-UA" sz="2400" b="1" dirty="0" smtClean="0"/>
              <a:t>Істотна мінливість, широкий ареал, багатовекторні еволюційні події, що відбувалися протягом мільйонів років, — усе це сформувало вкрай заплутану картину систематичних відношень у групі. Вагомою причиною цьому стали як суто технічні труднощі у зборі матеріалу для таксономічних порівнянь на такій величезній території, так і суб'єктивні фактори, пов'язані з використанням тих чи інших методів та підходів.</a:t>
            </a:r>
            <a:endParaRPr lang="uk-UA" sz="2400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7543800" cy="80747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П</a:t>
            </a:r>
            <a:r>
              <a:rPr lang="ru-RU" dirty="0" smtClean="0"/>
              <a:t>роблеми </a:t>
            </a:r>
            <a:r>
              <a:rPr lang="ru-RU" dirty="0"/>
              <a:t>систематики</a:t>
            </a:r>
          </a:p>
        </p:txBody>
      </p:sp>
      <p:pic>
        <p:nvPicPr>
          <p:cNvPr id="7" name="Рисунок 6" descr="1432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736"/>
            <a:ext cx="2828922" cy="2134099"/>
          </a:xfrm>
          <a:prstGeom prst="rect">
            <a:avLst/>
          </a:prstGeom>
        </p:spPr>
      </p:pic>
      <p:pic>
        <p:nvPicPr>
          <p:cNvPr id="8" name="Рисунок 7" descr="lyagushka01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071942"/>
            <a:ext cx="2828945" cy="23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46229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5720" y="1285860"/>
            <a:ext cx="6096000" cy="3500461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uk-UA" sz="2400" b="1" dirty="0" smtClean="0"/>
              <a:t>З’являються бурі жаби в березні, віддають перевагу широколистим лісам. Зимують як у водоймах, так і на суші. </a:t>
            </a:r>
            <a:r>
              <a:rPr lang="uk-UA" sz="2400" b="1" dirty="0" smtClean="0"/>
              <a:t>У зовнішності п</a:t>
            </a:r>
            <a:r>
              <a:rPr lang="uk-UA" sz="2400" b="1" dirty="0" smtClean="0"/>
              <a:t>ереважають світло-коричневі чи </a:t>
            </a:r>
            <a:r>
              <a:rPr lang="uk-UA" sz="2400" b="1" dirty="0" err="1" smtClean="0"/>
              <a:t>бурооливкові</a:t>
            </a:r>
            <a:r>
              <a:rPr lang="uk-UA" sz="2400" b="1" dirty="0" smtClean="0"/>
              <a:t> тони, </a:t>
            </a:r>
            <a:r>
              <a:rPr lang="uk-UA" sz="2400" b="1" dirty="0" smtClean="0"/>
              <a:t>наявні</a:t>
            </a:r>
            <a:r>
              <a:rPr lang="uk-UA" sz="2400" b="1" dirty="0" smtClean="0"/>
              <a:t> спинно-бокові складки. Від ніздрів і через область очей та барабанних перетинок                 ідуть коричневі смуги.</a:t>
            </a:r>
            <a:endParaRPr lang="uk-UA" sz="2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357166"/>
            <a:ext cx="7543800" cy="785818"/>
          </a:xfrm>
        </p:spPr>
        <p:txBody>
          <a:bodyPr/>
          <a:lstStyle/>
          <a:p>
            <a:r>
              <a:rPr lang="uk-UA" dirty="0" smtClean="0"/>
              <a:t>Особливості біології </a:t>
            </a:r>
            <a:endParaRPr lang="ru-RU" dirty="0"/>
          </a:p>
        </p:txBody>
      </p:sp>
      <p:pic>
        <p:nvPicPr>
          <p:cNvPr id="5" name="Рисунок 4" descr="55180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4000504"/>
            <a:ext cx="3839150" cy="253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207675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5720" y="1214422"/>
            <a:ext cx="5429288" cy="3214710"/>
          </a:xfrm>
          <a:solidFill>
            <a:schemeClr val="accent6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uk-UA" sz="2400" b="1" dirty="0" smtClean="0"/>
              <a:t>Для бурих жаб характерне переважання в забарвленні коричневих тонів, розвиток темних скроневих плям, що починаються вузькими смужками від кінчика морди та йдуть з кожного боку голови через область ніздрів, очей       та барабанних перетинок. </a:t>
            </a:r>
            <a:endParaRPr lang="uk-UA" sz="2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57166"/>
            <a:ext cx="7543800" cy="714380"/>
          </a:xfrm>
        </p:spPr>
        <p:txBody>
          <a:bodyPr/>
          <a:lstStyle/>
          <a:p>
            <a:r>
              <a:rPr lang="ru-RU" dirty="0" smtClean="0"/>
              <a:t>Забарвлення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786190"/>
            <a:ext cx="3643338" cy="276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6487532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4282" y="1214422"/>
            <a:ext cx="6096000" cy="2500330"/>
          </a:xfrm>
          <a:solidFill>
            <a:schemeClr val="accent6">
              <a:lumMod val="75000"/>
            </a:schemeClr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uk-UA" sz="2400" b="1" dirty="0" smtClean="0"/>
              <a:t>Спинний бік може характеризуватися розвитком кількох типів візерунка, які зазвичай класифікують, як наявність серединної см</a:t>
            </a:r>
            <a:r>
              <a:rPr lang="ru-RU" sz="2400" b="1" dirty="0" err="1" smtClean="0"/>
              <a:t>уги</a:t>
            </a:r>
            <a:r>
              <a:rPr lang="en-US" sz="2400" b="1" dirty="0" smtClean="0"/>
              <a:t> </a:t>
            </a:r>
            <a:r>
              <a:rPr lang="en-US" sz="2400" b="1" dirty="0"/>
              <a:t>— </a:t>
            </a:r>
            <a:r>
              <a:rPr lang="en-US" sz="2400" b="1" dirty="0" smtClean="0"/>
              <a:t>S, </a:t>
            </a:r>
            <a:r>
              <a:rPr lang="uk-UA" sz="2400" b="1" dirty="0" smtClean="0"/>
              <a:t>плямистість </a:t>
            </a:r>
            <a:r>
              <a:rPr lang="en-US" sz="2400" b="1" dirty="0" smtClean="0"/>
              <a:t>, </a:t>
            </a:r>
            <a:r>
              <a:rPr lang="ru-RU" sz="2400" b="1" dirty="0"/>
              <a:t>напівкрапчатість </a:t>
            </a:r>
            <a:r>
              <a:rPr lang="en-US" sz="2400" b="1" dirty="0" smtClean="0"/>
              <a:t> </a:t>
            </a:r>
            <a:r>
              <a:rPr lang="ru-RU" sz="2400" b="1" dirty="0"/>
              <a:t>та брак візерунка </a:t>
            </a:r>
            <a:r>
              <a:rPr lang="ru-RU" sz="2400" b="1" dirty="0" smtClean="0"/>
              <a:t>«</a:t>
            </a:r>
            <a:r>
              <a:rPr lang="ru-RU" sz="2400" b="1" dirty="0"/>
              <a:t>чиста», «</a:t>
            </a:r>
            <a:r>
              <a:rPr lang="ru-RU" sz="2400" b="1" dirty="0" smtClean="0"/>
              <a:t>одноколірна</a:t>
            </a:r>
            <a:r>
              <a:rPr lang="ru-RU" sz="2400" b="1" dirty="0" smtClean="0"/>
              <a:t>».</a:t>
            </a:r>
            <a:endParaRPr lang="ru-RU" sz="2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7543800" cy="785818"/>
          </a:xfrm>
        </p:spPr>
        <p:txBody>
          <a:bodyPr/>
          <a:lstStyle/>
          <a:p>
            <a:r>
              <a:rPr lang="ru-RU" dirty="0" smtClean="0"/>
              <a:t>Візерунок тулуба</a:t>
            </a:r>
            <a:endParaRPr lang="ru-RU" dirty="0"/>
          </a:p>
        </p:txBody>
      </p:sp>
      <p:pic>
        <p:nvPicPr>
          <p:cNvPr id="5" name="Рисунок 4" descr="nt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3286124"/>
            <a:ext cx="4053250" cy="307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6487532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7158" y="1285860"/>
            <a:ext cx="4929222" cy="3071834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uk-UA" sz="2400" b="1" dirty="0" smtClean="0"/>
              <a:t>На 100 м зустрічаються 1-2 жаби, а під час нересту — 3–8 особин. Чисельність зменшується при трансформації біотопів, зменшенні місць для розмноження та їх забрудненні.</a:t>
            </a:r>
            <a:endParaRPr lang="uk-UA" sz="2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57166"/>
            <a:ext cx="7543800" cy="785818"/>
          </a:xfrm>
        </p:spPr>
        <p:txBody>
          <a:bodyPr/>
          <a:lstStyle/>
          <a:p>
            <a:r>
              <a:rPr lang="uk-UA" dirty="0" smtClean="0"/>
              <a:t>Чисельність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214686"/>
            <a:ext cx="4000528" cy="321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1016098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7158" y="1142984"/>
            <a:ext cx="5112568" cy="5286412"/>
          </a:xfrm>
          <a:solidFill>
            <a:schemeClr val="accent6">
              <a:lumMod val="75000"/>
            </a:schemeClr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uk-UA" sz="2400" b="1" dirty="0" smtClean="0"/>
              <a:t>Живляться </a:t>
            </a:r>
            <a:r>
              <a:rPr lang="uk-UA" sz="2400" b="1" dirty="0" smtClean="0"/>
              <a:t> бурі</a:t>
            </a:r>
            <a:r>
              <a:rPr lang="uk-UA" sz="2400" b="1" dirty="0" smtClean="0"/>
              <a:t> жаби як сухопутними так і водяними тваринами (черви, молюски, комахи, павуки). Поїдають молодь інших земноводних та власну молодь. 95% у живленні становлять наземні корми. Пуголовки живляться детритом, водоростями, вищими рослинами.</a:t>
            </a:r>
          </a:p>
          <a:p>
            <a:pPr>
              <a:buNone/>
            </a:pPr>
            <a:r>
              <a:rPr lang="uk-UA" sz="2400" b="1" dirty="0" smtClean="0"/>
              <a:t>	</a:t>
            </a:r>
            <a:r>
              <a:rPr lang="uk-UA" sz="2400" b="1" dirty="0" smtClean="0"/>
              <a:t>Ікру жаб поїдають </a:t>
            </a:r>
            <a:r>
              <a:rPr lang="uk-UA" sz="2400" b="1" dirty="0" err="1" smtClean="0"/>
              <a:t>планарії</a:t>
            </a:r>
            <a:r>
              <a:rPr lang="uk-UA" sz="2400" b="1" dirty="0" smtClean="0"/>
              <a:t>, хижі водяні комахи, тритони, </a:t>
            </a:r>
            <a:r>
              <a:rPr lang="uk-UA" sz="2400" b="1" dirty="0" err="1" smtClean="0"/>
              <a:t>кумки</a:t>
            </a:r>
            <a:r>
              <a:rPr lang="uk-UA" sz="2400" b="1" dirty="0" smtClean="0"/>
              <a:t> та жаби інших видів.  Включають їх у свій раціон  також риби, змії, птахи та ссавці.</a:t>
            </a:r>
            <a:endParaRPr lang="uk-UA" sz="2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357166"/>
            <a:ext cx="7400924" cy="602428"/>
          </a:xfrm>
        </p:spPr>
        <p:txBody>
          <a:bodyPr/>
          <a:lstStyle/>
          <a:p>
            <a:r>
              <a:rPr lang="uk-UA" dirty="0" smtClean="0"/>
              <a:t>Живлення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1928802"/>
            <a:ext cx="3248838" cy="401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4199809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4282" y="1142984"/>
            <a:ext cx="6096000" cy="280660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Прудка </a:t>
            </a:r>
            <a:r>
              <a:rPr lang="ru-RU" b="1" dirty="0"/>
              <a:t>жаба та </a:t>
            </a:r>
            <a:r>
              <a:rPr lang="ru-RU" b="1" dirty="0" err="1"/>
              <a:t>Трав'яна</a:t>
            </a:r>
            <a:r>
              <a:rPr lang="ru-RU" b="1" dirty="0"/>
              <a:t> жаба </a:t>
            </a:r>
            <a:r>
              <a:rPr lang="uk-UA" b="1" dirty="0" smtClean="0"/>
              <a:t>характеризуються 26-хромосомним каріотипом, </a:t>
            </a:r>
            <a:r>
              <a:rPr lang="uk-UA" b="1" dirty="0" err="1" smtClean="0"/>
              <a:t>Гостроморда</a:t>
            </a:r>
            <a:r>
              <a:rPr lang="uk-UA" b="1" dirty="0" smtClean="0"/>
              <a:t> </a:t>
            </a:r>
            <a:r>
              <a:rPr lang="uk-UA" b="1" dirty="0" err="1" smtClean="0"/>
              <a:t>жаба—</a:t>
            </a:r>
            <a:r>
              <a:rPr lang="uk-UA" b="1" dirty="0" smtClean="0"/>
              <a:t> 24-хромосомним. Лабораторні схрещування євразійських видів,</a:t>
            </a:r>
            <a:r>
              <a:rPr lang="ru-RU" b="1" dirty="0" smtClean="0"/>
              <a:t> </a:t>
            </a:r>
            <a:r>
              <a:rPr lang="ru-RU" b="1" dirty="0"/>
              <a:t>у тому </a:t>
            </a:r>
            <a:r>
              <a:rPr lang="ru-RU" b="1" dirty="0" err="1"/>
              <a:t>числі</a:t>
            </a:r>
            <a:r>
              <a:rPr lang="ru-RU" b="1" dirty="0"/>
              <a:t> </a:t>
            </a:r>
            <a:r>
              <a:rPr lang="ru-RU" b="1" dirty="0" err="1"/>
              <a:t>видів</a:t>
            </a:r>
            <a:r>
              <a:rPr lang="ru-RU" b="1" dirty="0"/>
              <a:t> </a:t>
            </a:r>
            <a:r>
              <a:rPr lang="uk-UA" b="1" dirty="0" smtClean="0"/>
              <a:t>фауни України</a:t>
            </a:r>
            <a:r>
              <a:rPr lang="ru-RU" b="1" dirty="0" smtClean="0"/>
              <a:t> </a:t>
            </a:r>
            <a:r>
              <a:rPr lang="en-US" b="1" dirty="0" smtClean="0"/>
              <a:t> </a:t>
            </a:r>
            <a:r>
              <a:rPr lang="ru-RU" b="1" dirty="0"/>
              <a:t>показали </a:t>
            </a:r>
            <a:r>
              <a:rPr lang="uk-UA" b="1" dirty="0" smtClean="0"/>
              <a:t>наявність між ними різни</a:t>
            </a:r>
            <a:r>
              <a:rPr lang="ru-RU" b="1" dirty="0" err="1" smtClean="0"/>
              <a:t>х</a:t>
            </a:r>
            <a:r>
              <a:rPr lang="ru-RU" b="1" dirty="0" smtClean="0"/>
              <a:t> форм</a:t>
            </a:r>
            <a:r>
              <a:rPr lang="en-US" b="1" dirty="0" smtClean="0"/>
              <a:t>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357166"/>
            <a:ext cx="7543800" cy="745304"/>
          </a:xfrm>
        </p:spPr>
        <p:txBody>
          <a:bodyPr/>
          <a:lstStyle/>
          <a:p>
            <a:r>
              <a:rPr lang="ru-RU" dirty="0"/>
              <a:t>Генетика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500438"/>
            <a:ext cx="357958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4854449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112</TotalTime>
  <Words>64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Базовая</vt:lpstr>
      <vt:lpstr>Бурі жаби</vt:lpstr>
      <vt:lpstr>Поширення</vt:lpstr>
      <vt:lpstr> Проблеми систематики</vt:lpstr>
      <vt:lpstr>Особливості біології </vt:lpstr>
      <vt:lpstr>Забарвлення </vt:lpstr>
      <vt:lpstr>Візерунок тулуба</vt:lpstr>
      <vt:lpstr>Чисельність</vt:lpstr>
      <vt:lpstr>Живлення</vt:lpstr>
      <vt:lpstr>Генетика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Бура жаба</dc:title>
  <dc:creator>Настя</dc:creator>
  <cp:lastModifiedBy>Павленко</cp:lastModifiedBy>
  <cp:revision>16</cp:revision>
  <dcterms:created xsi:type="dcterms:W3CDTF">2011-02-24T17:11:18Z</dcterms:created>
  <dcterms:modified xsi:type="dcterms:W3CDTF">2011-03-25T22:23:50Z</dcterms:modified>
</cp:coreProperties>
</file>