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0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0CBB94-A974-43D2-9E5B-36ACDBEE1FA4}" type="datetimeFigureOut">
              <a:rPr lang="uk-UA" smtClean="0"/>
              <a:pPr/>
              <a:t>07.04.2013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40F96B-187C-47CE-A7D6-540DC87CBD6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000108"/>
            <a:ext cx="6172200" cy="1857388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Родина </a:t>
            </a:r>
            <a:r>
              <a:rPr lang="uk-UA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озові:</a:t>
            </a:r>
            <a:r>
              <a:rPr lang="en-US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полуниця</a:t>
            </a:r>
            <a:endParaRPr lang="uk-UA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000636"/>
            <a:ext cx="3643338" cy="854570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иці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7-б класу</a:t>
            </a:r>
          </a:p>
          <a:p>
            <a:pPr algn="ctr"/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Форноль Анастасії</a:t>
            </a:r>
            <a:endParaRPr lang="uk-UA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полуниц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472" y="3357562"/>
            <a:ext cx="142876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луниц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31341" flipH="1">
            <a:off x="1749439" y="3821160"/>
            <a:ext cx="1081095" cy="1081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луниц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8526" flipH="1">
            <a:off x="1112954" y="4613426"/>
            <a:ext cx="1081095" cy="1081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C0000"/>
                </a:solidFill>
              </a:rPr>
              <a:t>Смачного!</a:t>
            </a:r>
            <a:endParaRPr lang="uk-UA" sz="3200" dirty="0">
              <a:solidFill>
                <a:srgbClr val="CC0000"/>
              </a:solidFill>
            </a:endParaRPr>
          </a:p>
        </p:txBody>
      </p:sp>
      <p:pic>
        <p:nvPicPr>
          <p:cNvPr id="3" name="Рисунок 2" descr="1_1380_0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391588"/>
            <a:ext cx="4197421" cy="5078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2520279" cy="4766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C0000"/>
                </a:solidFill>
              </a:rPr>
              <a:t>Полуниця</a:t>
            </a:r>
            <a:endParaRPr lang="uk-UA" sz="2800" dirty="0">
              <a:solidFill>
                <a:srgbClr val="CC0000"/>
              </a:solidFill>
            </a:endParaRPr>
          </a:p>
        </p:txBody>
      </p:sp>
      <p:pic>
        <p:nvPicPr>
          <p:cNvPr id="7" name="Рисунок 6" descr="5317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575" r="15575"/>
          <a:stretch>
            <a:fillRect/>
          </a:stretch>
        </p:blipFill>
        <p:spPr>
          <a:xfrm>
            <a:off x="428596" y="500042"/>
            <a:ext cx="5324712" cy="5916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flipH="1">
            <a:off x="6357950" y="1785926"/>
            <a:ext cx="23762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5">
                    <a:lumMod val="50000"/>
                  </a:schemeClr>
                </a:solidFill>
              </a:rPr>
              <a:t>Полуниця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</a:rPr>
              <a:t> (трускавка) — трав'яниста багаторічна рослина, яка цвіте білими квіточками і дає їстівні рожево-червоні кисло-солодкі соковиті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плоди -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суничини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2614652_photo_139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>
          <a:xfrm>
            <a:off x="857224" y="952471"/>
            <a:ext cx="4479174" cy="497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1142984"/>
            <a:ext cx="2357454" cy="495604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Полуниця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 - це багаторічна трав'яниста низькоросла рослина, яка утворює короткі і розгалужені кореневища та мичкуваті корені. </a:t>
            </a:r>
          </a:p>
          <a:p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Найвищі урожаї дає протягом трьох перших років вирощування. 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2520279" cy="4766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C0000"/>
                </a:solidFill>
              </a:rPr>
              <a:t>Полуниця</a:t>
            </a:r>
            <a:endParaRPr lang="uk-UA" sz="2800" dirty="0">
              <a:solidFill>
                <a:srgbClr val="CC0000"/>
              </a:solidFill>
            </a:endParaRPr>
          </a:p>
        </p:txBody>
      </p:sp>
      <p:pic>
        <p:nvPicPr>
          <p:cNvPr id="7" name="Рисунок 6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32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Назва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походить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латинського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слова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fragaria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vesca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перекладі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означає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запашний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»,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ароматний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Трускавка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 -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назва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побутує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Галичині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Волині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Закарпатті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відомий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прикметник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трускавковий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тобто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полуничний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». Добре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плодоносити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починають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3 роки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посадження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Так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плодоносять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до 6 року.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klubnika-ukrash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643182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Плоди містять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</a:rPr>
              <a:t>цукри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(6-9,5 %), лимонну, яблучну, хінну, саліцилову, фосфорну кислоти, при дозріванні з'являється бурштинова, вітамін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C,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пектинові речовини, антоціани, каротин, ефірна олія,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</a:rPr>
              <a:t>флавоноїди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9" descr="x_21c5a8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428867"/>
            <a:ext cx="4929222" cy="369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571472" y="64291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За вмістом вітаміну С полуниця поступається лише чорній смородині. У п'яти плодах середньої величини вітаміну С стільки ж, скільки в одному великому апельсині. А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</a:rPr>
              <a:t>фолієвої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кислоти в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полуниці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більше, ніж у малині й винограді.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клубни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643182"/>
            <a:ext cx="5608606" cy="35053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полуниця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допомагає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лікуванні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гіпертонії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використовується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медицині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засіб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очищає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травну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систему.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полуниц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714488"/>
            <a:ext cx="4643470" cy="457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001056" cy="1500198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Полуниця пригнічує розвиток вірусу грипу.</a:t>
            </a:r>
          </a:p>
          <a:p>
            <a:pPr>
              <a:buNone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Наявність у її складі йоду компенсує його недолік у повсякденній їжі й питній воді.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Полуниця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дозволяє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заповнити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дефіцит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заліза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малокрів'ї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7" name="Содержимое 6" descr="image_1249553501642074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357430"/>
            <a:ext cx="4086228" cy="408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олуниц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341" flipH="1">
            <a:off x="7956509" y="5392795"/>
            <a:ext cx="1081095" cy="108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643338" cy="562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CC0000"/>
                </a:solidFill>
              </a:rPr>
              <a:t>Русан</a:t>
            </a:r>
            <a:r>
              <a:rPr lang="uk-UA" sz="3600" b="1" dirty="0" err="1" smtClean="0">
                <a:solidFill>
                  <a:srgbClr val="CC0000"/>
                </a:solidFill>
              </a:rPr>
              <a:t>івка</a:t>
            </a:r>
            <a:endParaRPr lang="uk-UA" sz="3600" b="1" dirty="0">
              <a:solidFill>
                <a:srgbClr val="CC0000"/>
              </a:solidFill>
            </a:endParaRPr>
          </a:p>
        </p:txBody>
      </p:sp>
      <p:pic>
        <p:nvPicPr>
          <p:cNvPr id="4" name="Содержимое 3" descr="Roza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386002" cy="3643338"/>
          </a:xfrm>
        </p:spPr>
      </p:pic>
      <p:sp>
        <p:nvSpPr>
          <p:cNvPr id="5" name="Прямоугольник 4"/>
          <p:cNvSpPr/>
          <p:nvPr/>
        </p:nvSpPr>
        <p:spPr>
          <a:xfrm>
            <a:off x="5143504" y="1857364"/>
            <a:ext cx="257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C0000"/>
                </a:solidFill>
              </a:rPr>
              <a:t>Багряна</a:t>
            </a:r>
            <a:endParaRPr lang="uk-UA" sz="3600" dirty="0">
              <a:solidFill>
                <a:srgbClr val="CC0000"/>
              </a:solidFill>
            </a:endParaRPr>
          </a:p>
        </p:txBody>
      </p:sp>
      <p:pic>
        <p:nvPicPr>
          <p:cNvPr id="6" name="Рисунок 5" descr="1275045282_1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928934"/>
            <a:ext cx="4548253" cy="34263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109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Родина Розові: полуниця</vt:lpstr>
      <vt:lpstr>Полуниця</vt:lpstr>
      <vt:lpstr>Полуниця</vt:lpstr>
      <vt:lpstr>Слайд 4</vt:lpstr>
      <vt:lpstr>Слайд 5</vt:lpstr>
      <vt:lpstr>Слайд 6</vt:lpstr>
      <vt:lpstr>Слайд 7</vt:lpstr>
      <vt:lpstr>Слайд 8</vt:lpstr>
      <vt:lpstr>Русанівка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розові : полуниця»</dc:title>
  <dc:creator>Дима</dc:creator>
  <cp:lastModifiedBy>Павленко</cp:lastModifiedBy>
  <cp:revision>39</cp:revision>
  <dcterms:created xsi:type="dcterms:W3CDTF">2013-03-03T17:55:53Z</dcterms:created>
  <dcterms:modified xsi:type="dcterms:W3CDTF">2013-04-07T19:09:29Z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