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4" r:id="rId4"/>
    <p:sldId id="270" r:id="rId5"/>
    <p:sldId id="275" r:id="rId6"/>
    <p:sldId id="266" r:id="rId7"/>
    <p:sldId id="276" r:id="rId8"/>
    <p:sldId id="271" r:id="rId9"/>
    <p:sldId id="262" r:id="rId10"/>
    <p:sldId id="272" r:id="rId11"/>
    <p:sldId id="273" r:id="rId12"/>
    <p:sldId id="263" r:id="rId13"/>
    <p:sldId id="268" r:id="rId14"/>
    <p:sldId id="27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8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AF89-63EB-4150-9255-D7874D674ABF}" type="datetimeFigureOut">
              <a:rPr lang="uk-UA" smtClean="0"/>
              <a:pPr/>
              <a:t>31.03.2011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613A-939C-4C82-A3B6-81A23423B91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AF89-63EB-4150-9255-D7874D674ABF}" type="datetimeFigureOut">
              <a:rPr lang="uk-UA" smtClean="0"/>
              <a:pPr/>
              <a:t>31.03.2011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613A-939C-4C82-A3B6-81A23423B91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AF89-63EB-4150-9255-D7874D674ABF}" type="datetimeFigureOut">
              <a:rPr lang="uk-UA" smtClean="0"/>
              <a:pPr/>
              <a:t>31.03.2011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613A-939C-4C82-A3B6-81A23423B91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AF89-63EB-4150-9255-D7874D674ABF}" type="datetimeFigureOut">
              <a:rPr lang="uk-UA" smtClean="0"/>
              <a:pPr/>
              <a:t>31.03.2011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613A-939C-4C82-A3B6-81A23423B91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AF89-63EB-4150-9255-D7874D674ABF}" type="datetimeFigureOut">
              <a:rPr lang="uk-UA" smtClean="0"/>
              <a:pPr/>
              <a:t>31.03.2011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613A-939C-4C82-A3B6-81A23423B91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AF89-63EB-4150-9255-D7874D674ABF}" type="datetimeFigureOut">
              <a:rPr lang="uk-UA" smtClean="0"/>
              <a:pPr/>
              <a:t>31.03.2011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613A-939C-4C82-A3B6-81A23423B91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AF89-63EB-4150-9255-D7874D674ABF}" type="datetimeFigureOut">
              <a:rPr lang="uk-UA" smtClean="0"/>
              <a:pPr/>
              <a:t>31.03.2011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613A-939C-4C82-A3B6-81A23423B91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AF89-63EB-4150-9255-D7874D674ABF}" type="datetimeFigureOut">
              <a:rPr lang="uk-UA" smtClean="0"/>
              <a:pPr/>
              <a:t>31.03.2011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8613A-939C-4C82-A3B6-81A23423B91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AF89-63EB-4150-9255-D7874D674ABF}" type="datetimeFigureOut">
              <a:rPr lang="uk-UA" smtClean="0"/>
              <a:pPr/>
              <a:t>31.03.2011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613A-939C-4C82-A3B6-81A23423B91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AF89-63EB-4150-9255-D7874D674ABF}" type="datetimeFigureOut">
              <a:rPr lang="uk-UA" smtClean="0"/>
              <a:pPr/>
              <a:t>31.03.2011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EC8613A-939C-4C82-A3B6-81A23423B91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548AF89-63EB-4150-9255-D7874D674ABF}" type="datetimeFigureOut">
              <a:rPr lang="uk-UA" smtClean="0"/>
              <a:pPr/>
              <a:t>31.03.2011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613A-939C-4C82-A3B6-81A23423B91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548AF89-63EB-4150-9255-D7874D674ABF}" type="datetimeFigureOut">
              <a:rPr lang="uk-UA" smtClean="0"/>
              <a:pPr/>
              <a:t>31.03.2011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C8613A-939C-4C82-A3B6-81A23423B91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7000924" cy="3071834"/>
          </a:xfrm>
        </p:spPr>
        <p:txBody>
          <a:bodyPr>
            <a:noAutofit/>
          </a:bodyPr>
          <a:lstStyle/>
          <a:p>
            <a:r>
              <a:rPr lang="uk-UA" sz="6000" cap="none" dirty="0" smtClean="0">
                <a:solidFill>
                  <a:srgbClr val="008000"/>
                </a:solidFill>
              </a:rPr>
              <a:t>Презентація</a:t>
            </a:r>
            <a:br>
              <a:rPr lang="uk-UA" sz="6000" cap="none" dirty="0" smtClean="0">
                <a:solidFill>
                  <a:srgbClr val="008000"/>
                </a:solidFill>
              </a:rPr>
            </a:br>
            <a:r>
              <a:rPr lang="uk-UA" sz="6000" cap="none" dirty="0" smtClean="0">
                <a:solidFill>
                  <a:srgbClr val="008000"/>
                </a:solidFill>
              </a:rPr>
              <a:t>на тему </a:t>
            </a:r>
            <a:r>
              <a:rPr lang="uk-UA" sz="6000" dirty="0" smtClean="0">
                <a:solidFill>
                  <a:srgbClr val="008000"/>
                </a:solidFill>
              </a:rPr>
              <a:t/>
            </a:r>
            <a:br>
              <a:rPr lang="uk-UA" sz="6000" dirty="0" smtClean="0">
                <a:solidFill>
                  <a:srgbClr val="008000"/>
                </a:solidFill>
              </a:rPr>
            </a:br>
            <a:r>
              <a:rPr lang="uk-UA" sz="7200" dirty="0" smtClean="0">
                <a:solidFill>
                  <a:srgbClr val="008000"/>
                </a:solidFill>
              </a:rPr>
              <a:t>“ груша ”</a:t>
            </a:r>
            <a:endParaRPr lang="uk-UA" sz="7200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500570"/>
            <a:ext cx="6480048" cy="1609724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333300"/>
                </a:solidFill>
              </a:rPr>
              <a:t>Робота учениці 7-б класу</a:t>
            </a:r>
          </a:p>
          <a:p>
            <a:pPr algn="ctr"/>
            <a:r>
              <a:rPr lang="uk-UA" sz="2400" b="1" dirty="0" smtClean="0">
                <a:solidFill>
                  <a:srgbClr val="333300"/>
                </a:solidFill>
              </a:rPr>
              <a:t>СШ №273 м. Києва </a:t>
            </a:r>
          </a:p>
          <a:p>
            <a:pPr algn="ctr"/>
            <a:r>
              <a:rPr lang="uk-UA" sz="3600" b="1" dirty="0" smtClean="0">
                <a:solidFill>
                  <a:srgbClr val="333300"/>
                </a:solidFill>
              </a:rPr>
              <a:t>Ремської Дарини</a:t>
            </a:r>
            <a:endParaRPr lang="uk-UA" sz="3600" b="1" dirty="0">
              <a:solidFill>
                <a:srgbClr val="333300"/>
              </a:solidFill>
            </a:endParaRPr>
          </a:p>
        </p:txBody>
      </p:sp>
      <p:pic>
        <p:nvPicPr>
          <p:cNvPr id="6" name="Рисунок 5" descr="cg_peras_06_500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928802"/>
            <a:ext cx="2456024" cy="228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4972056" cy="500066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У садово-парковій культурі грушу застосовують для групових і поодиноких посадок, створення алей, у молодому віці - для високих живоплотів. Це газостійка рослина.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груші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як </a:t>
            </a:r>
            <a:r>
              <a:rPr lang="ru-RU" dirty="0" err="1" smtClean="0"/>
              <a:t>посівний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в </a:t>
            </a:r>
            <a:r>
              <a:rPr lang="ru-RU" dirty="0" err="1" smtClean="0"/>
              <a:t>плодових</a:t>
            </a:r>
            <a:r>
              <a:rPr lang="ru-RU" dirty="0" smtClean="0"/>
              <a:t> </a:t>
            </a:r>
            <a:r>
              <a:rPr lang="ru-RU" dirty="0" err="1" smtClean="0"/>
              <a:t>розсадниках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підщеп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 груш.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Груша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289138_w640_h640_parizhanka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785794"/>
            <a:ext cx="254000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ear-Tree-bl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000372"/>
            <a:ext cx="235509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4929222" cy="528641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Груша досить високоврожайна, з одного дерева середнього віку в сприятливі роки можна зібрати до тонни плодів. Найчастіше плоди збирають після часткового або повного обсипання, після легкого струшування дерева. За робочий день один працівник може зібрати 120 - 200 кг плодів.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Груша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lCNNc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214422"/>
            <a:ext cx="332556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90063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Плоди сортують на калібрувальних машинах, після чого відправляють на пункти переробки. Свіжі плоди зберігають протягом двох-трьох місяців у прохолодних приміщеннях. Сушать їх у сушарках, спочатку при температурі 82-84°, пізніше - 70°, зберігають у паперових або матер'яних мішках вагою 20-40 кг.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Груша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142984"/>
            <a:ext cx="3238500" cy="394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97207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Поширена по всій Україні, крім крайнього Степу. Райони заготівель: Волинська, Житомирська, Рівненська, Сумська, Харківська, Чернігівська області, Прикарпаття, Закарпаття, а також у штучних насадженнях Донбасу, Вінницької, Київської, Черкаської та інших областей. Запаси сировини значні.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Груша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8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071546"/>
            <a:ext cx="3047355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85728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Груша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03fe3ce9b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625" y="500042"/>
            <a:ext cx="244232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45bda0531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571612"/>
            <a:ext cx="263192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20100404213944-zaba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857628"/>
            <a:ext cx="298825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amjat__jakovlev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214818"/>
            <a:ext cx="2857499" cy="214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4786346" cy="464346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333300"/>
                </a:solidFill>
              </a:rPr>
              <a:t>Груша - рослина з родини розових. Це дерево 20-30 м заввишки. Стовбур стрункий, вкритий товстою бурою корою з глибокими поздовжніми тріщинами. Гілки бурувато-сірі, блискучі, часто з укороченими колючими пагонами.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28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Груша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Pear-520x6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285860"/>
            <a:ext cx="3503208" cy="467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5214974" cy="450059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Листки чергові, майже округлі або овальні (2-8 см завдовжки, 1,5-3 см завширшки), по краю </a:t>
            </a:r>
            <a:r>
              <a:rPr lang="uk-UA" sz="2800" dirty="0" err="1" smtClean="0"/>
              <a:t>дрібнопилчасті</a:t>
            </a:r>
            <a:r>
              <a:rPr lang="uk-UA" sz="2800" dirty="0" smtClean="0"/>
              <a:t> з загостреною вершиною, на довгих черешках, </a:t>
            </a:r>
            <a:r>
              <a:rPr lang="uk-UA" sz="2800" dirty="0" err="1" smtClean="0"/>
              <a:t>густоповстистоопушені</a:t>
            </a:r>
            <a:r>
              <a:rPr lang="uk-UA" sz="2800" dirty="0" smtClean="0"/>
              <a:t>, пізніше голі. Старі листки темно-зелені, блискучі.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Груша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571612"/>
            <a:ext cx="322746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4114800" cy="435771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Квітки білі або блідо-рожеві до 3 см у діаметрі, зібрані в </a:t>
            </a:r>
            <a:r>
              <a:rPr lang="uk-UA" dirty="0" err="1" smtClean="0"/>
              <a:t>щиткоподібні</a:t>
            </a:r>
            <a:r>
              <a:rPr lang="uk-UA" dirty="0" smtClean="0"/>
              <a:t> суцвіття. Чашечка з п'яти трикутних листочків, пелюсток п'ять, тичинок багато, маточка одна, зав'язь нижня. </a:t>
            </a:r>
          </a:p>
          <a:p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Груша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Users\Boss\Documents\0_10ff9_f0a3d144_-2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85860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4300_c1cae7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786190"/>
            <a:ext cx="335019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90063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Плоди мінливі за формою: 1,5-4 см завдовжки та 1,5-2 см завширшки, зелені або жовтуваті. Насіння видовжене, з загостреною основою та заокругленою вершиною. Груша тіньовитривала, солевитривала, зимостійка рослина. Цвіте у квітні-травні, плоди достигають у вересні-жовтні.</a:t>
            </a:r>
          </a:p>
          <a:p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Груша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orl_kr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071546"/>
            <a:ext cx="2928958" cy="301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58762c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214818"/>
            <a:ext cx="3071834" cy="221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357298"/>
            <a:ext cx="5357850" cy="48291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Груша - </a:t>
            </a:r>
            <a:r>
              <a:rPr lang="ru-RU" sz="2800" dirty="0" err="1" smtClean="0"/>
              <a:t>харчова</a:t>
            </a:r>
            <a:r>
              <a:rPr lang="ru-RU" sz="2800" dirty="0" smtClean="0"/>
              <a:t>, медоносна, </a:t>
            </a:r>
            <a:r>
              <a:rPr lang="ru-RU" sz="2800" dirty="0" err="1" smtClean="0"/>
              <a:t>лікарська</a:t>
            </a:r>
            <a:r>
              <a:rPr lang="ru-RU" sz="2800" dirty="0" smtClean="0"/>
              <a:t>, </a:t>
            </a:r>
            <a:r>
              <a:rPr lang="ru-RU" sz="2800" dirty="0" err="1" smtClean="0"/>
              <a:t>фітонцидна</a:t>
            </a:r>
            <a:r>
              <a:rPr lang="ru-RU" sz="2800" dirty="0" smtClean="0"/>
              <a:t>, </a:t>
            </a:r>
            <a:r>
              <a:rPr lang="ru-RU" sz="2800" dirty="0" err="1" smtClean="0"/>
              <a:t>фарбувальна</a:t>
            </a:r>
            <a:r>
              <a:rPr lang="ru-RU" sz="2800" dirty="0" smtClean="0"/>
              <a:t> та декоративна </a:t>
            </a:r>
            <a:r>
              <a:rPr lang="ru-RU" sz="2800" dirty="0" err="1" smtClean="0"/>
              <a:t>рослина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Плоди </a:t>
            </a:r>
            <a:r>
              <a:rPr lang="ru-RU" sz="2800" dirty="0" err="1" smtClean="0"/>
              <a:t>груші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містять</a:t>
            </a:r>
            <a:r>
              <a:rPr lang="ru-RU" sz="2800" dirty="0" smtClean="0"/>
              <a:t> </a:t>
            </a:r>
            <a:r>
              <a:rPr lang="ru-RU" sz="2800" dirty="0" err="1" smtClean="0"/>
              <a:t>цукри</a:t>
            </a:r>
            <a:r>
              <a:rPr lang="ru-RU" sz="2800" dirty="0" smtClean="0"/>
              <a:t> (9-10% ), </a:t>
            </a:r>
            <a:r>
              <a:rPr lang="ru-RU" sz="2800" dirty="0" err="1" smtClean="0"/>
              <a:t>яблучну</a:t>
            </a:r>
            <a:r>
              <a:rPr lang="ru-RU" sz="2800" dirty="0" smtClean="0"/>
              <a:t>, </a:t>
            </a:r>
            <a:r>
              <a:rPr lang="ru-RU" sz="2800" dirty="0" err="1" smtClean="0"/>
              <a:t>лимонну</a:t>
            </a:r>
            <a:r>
              <a:rPr lang="ru-RU" sz="2800" dirty="0" smtClean="0"/>
              <a:t> </a:t>
            </a:r>
            <a:r>
              <a:rPr lang="ru-RU" sz="2800" dirty="0" err="1" smtClean="0"/>
              <a:t>кислоти</a:t>
            </a:r>
            <a:r>
              <a:rPr lang="ru-RU" sz="2800" dirty="0" smtClean="0"/>
              <a:t> (до 1 %), </a:t>
            </a:r>
            <a:r>
              <a:rPr lang="ru-RU" sz="2800" dirty="0" err="1" smtClean="0"/>
              <a:t>дубильні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пектинові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ефірні</a:t>
            </a:r>
            <a:r>
              <a:rPr lang="ru-RU" sz="2800" dirty="0" smtClean="0"/>
              <a:t> </a:t>
            </a:r>
            <a:r>
              <a:rPr lang="ru-RU" sz="2800" dirty="0" err="1" smtClean="0"/>
              <a:t>олії</a:t>
            </a:r>
            <a:r>
              <a:rPr lang="ru-RU" sz="2800" dirty="0" smtClean="0"/>
              <a:t>, </a:t>
            </a:r>
            <a:r>
              <a:rPr lang="ru-RU" sz="2800" dirty="0" err="1" smtClean="0"/>
              <a:t>ферменти</a:t>
            </a:r>
            <a:r>
              <a:rPr lang="ru-RU" sz="2800" dirty="0" smtClean="0"/>
              <a:t>, </a:t>
            </a:r>
            <a:r>
              <a:rPr lang="ru-RU" sz="2800" dirty="0" err="1" smtClean="0"/>
              <a:t>мінеральні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солі</a:t>
            </a:r>
            <a:r>
              <a:rPr lang="ru-RU" sz="2800" dirty="0" smtClean="0"/>
              <a:t>, </a:t>
            </a:r>
            <a:r>
              <a:rPr lang="ru-RU" sz="2800" dirty="0" err="1" smtClean="0"/>
              <a:t>вітамін</a:t>
            </a:r>
            <a:r>
              <a:rPr lang="ru-RU" sz="2800" dirty="0" smtClean="0"/>
              <a:t> С (12 - 22 </a:t>
            </a:r>
            <a:r>
              <a:rPr lang="ru-RU" sz="2800" dirty="0" err="1" smtClean="0"/>
              <a:t>мг%</a:t>
            </a:r>
            <a:r>
              <a:rPr lang="ru-RU" sz="2800" dirty="0" smtClean="0"/>
              <a:t>), каротин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вітамін</a:t>
            </a:r>
            <a:r>
              <a:rPr lang="ru-RU" sz="2800" dirty="0" smtClean="0"/>
              <a:t> В1. 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Груша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 descr="C:\Users\Boss\Documents\0_264dc_8ce52f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814551"/>
            <a:ext cx="3068783" cy="490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82919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Груша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сировиною</a:t>
            </a:r>
            <a:r>
              <a:rPr lang="ru-RU" dirty="0" smtClean="0"/>
              <a:t> для </a:t>
            </a:r>
            <a:r>
              <a:rPr lang="ru-RU" dirty="0" err="1" smtClean="0"/>
              <a:t>приготування</a:t>
            </a:r>
            <a:r>
              <a:rPr lang="ru-RU" dirty="0" smtClean="0"/>
              <a:t> оцту, </a:t>
            </a:r>
            <a:r>
              <a:rPr lang="ru-RU" dirty="0" err="1" smtClean="0"/>
              <a:t>грушевої</a:t>
            </a:r>
            <a:r>
              <a:rPr lang="ru-RU" dirty="0" smtClean="0"/>
              <a:t> </a:t>
            </a:r>
            <a:r>
              <a:rPr lang="ru-RU" dirty="0" err="1" smtClean="0"/>
              <a:t>гірчиці</a:t>
            </a:r>
            <a:r>
              <a:rPr lang="ru-RU" dirty="0" smtClean="0"/>
              <a:t>. </a:t>
            </a:r>
            <a:r>
              <a:rPr lang="ru-RU" dirty="0" err="1" smtClean="0"/>
              <a:t>Сухі</a:t>
            </a:r>
            <a:r>
              <a:rPr lang="ru-RU" dirty="0" smtClean="0"/>
              <a:t> плоди </a:t>
            </a:r>
            <a:r>
              <a:rPr lang="ru-RU" dirty="0" err="1" smtClean="0"/>
              <a:t>служать</a:t>
            </a:r>
            <a:r>
              <a:rPr lang="ru-RU" dirty="0" smtClean="0"/>
              <a:t> </a:t>
            </a:r>
            <a:r>
              <a:rPr lang="ru-RU" dirty="0" err="1" smtClean="0"/>
              <a:t>сурогатом</a:t>
            </a:r>
            <a:r>
              <a:rPr lang="ru-RU" dirty="0" smtClean="0"/>
              <a:t> чаю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. </a:t>
            </a:r>
            <a:r>
              <a:rPr lang="ru-RU" dirty="0" err="1" smtClean="0"/>
              <a:t>Улежані</a:t>
            </a:r>
            <a:r>
              <a:rPr lang="ru-RU" dirty="0" smtClean="0"/>
              <a:t> плоди </a:t>
            </a:r>
            <a:r>
              <a:rPr lang="ru-RU" dirty="0" err="1" smtClean="0"/>
              <a:t>смачніші</a:t>
            </a:r>
            <a:r>
              <a:rPr lang="ru-RU" dirty="0" smtClean="0"/>
              <a:t>.</a:t>
            </a:r>
            <a:r>
              <a:rPr lang="uk-UA" dirty="0" smtClean="0"/>
              <a:t> </a:t>
            </a:r>
          </a:p>
          <a:p>
            <a:r>
              <a:rPr lang="uk-UA" dirty="0" smtClean="0"/>
              <a:t>Насіння груші містить до 35% жирної олії, а також білкові речовини. Груша - весняний медонос, її </a:t>
            </a:r>
            <a:r>
              <a:rPr lang="uk-UA" dirty="0" err="1" smtClean="0"/>
              <a:t>медопродуктивність</a:t>
            </a:r>
            <a:r>
              <a:rPr lang="uk-UA" dirty="0" smtClean="0"/>
              <a:t>    15-20 кг з 1 га.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Груша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cg_peras_06_500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928670"/>
            <a:ext cx="291897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uh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786190"/>
            <a:ext cx="301589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143932" cy="4857784"/>
          </a:xfrm>
        </p:spPr>
        <p:txBody>
          <a:bodyPr>
            <a:normAutofit/>
          </a:bodyPr>
          <a:lstStyle/>
          <a:p>
            <a:r>
              <a:rPr lang="uk-UA" dirty="0" smtClean="0"/>
              <a:t>Деревина груші міцна, щільна, прекрасно полірується й фарбується, при забарвленні чорним                                                      лаком подібна до                                                          чорного дерева.                                                           Використовують для                                                         виготовлення токарних                                                   і столярних виробів,                                                     меблів, музичних                                                    інструментів, креслярських приладів.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Груша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397_ima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571744"/>
            <a:ext cx="3881448" cy="312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972071"/>
          </a:xfrm>
        </p:spPr>
        <p:txBody>
          <a:bodyPr>
            <a:normAutofit/>
          </a:bodyPr>
          <a:lstStyle/>
          <a:p>
            <a:r>
              <a:rPr lang="uk-UA" dirty="0" smtClean="0"/>
              <a:t> У корі, листках і в соку плодів груші містяться барвники, за допомогою яких тканини фарбують у коричневий, жовтий, ніжно-рожевий і фіолетовий кольори. Камбіальний шар використовують для фарбування килимів.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Груша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grusha-nau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928670"/>
            <a:ext cx="3322644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279</TotalTime>
  <Words>538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Презентація на тему  “ груша 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dc:creator>Boss</dc:creator>
  <cp:lastModifiedBy>Павленко</cp:lastModifiedBy>
  <cp:revision>32</cp:revision>
  <dcterms:created xsi:type="dcterms:W3CDTF">2011-02-28T14:20:47Z</dcterms:created>
  <dcterms:modified xsi:type="dcterms:W3CDTF">2011-03-30T21:01:33Z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