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6" r:id="rId2"/>
    <p:sldId id="260" r:id="rId3"/>
    <p:sldId id="269" r:id="rId4"/>
    <p:sldId id="270" r:id="rId5"/>
    <p:sldId id="258" r:id="rId6"/>
    <p:sldId id="271" r:id="rId7"/>
    <p:sldId id="272" r:id="rId8"/>
    <p:sldId id="273" r:id="rId9"/>
    <p:sldId id="259" r:id="rId10"/>
    <p:sldId id="274" r:id="rId11"/>
    <p:sldId id="27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306" autoAdjust="0"/>
    <p:restoredTop sz="94654" autoAdjust="0"/>
  </p:normalViewPr>
  <p:slideViewPr>
    <p:cSldViewPr>
      <p:cViewPr>
        <p:scale>
          <a:sx n="66" d="100"/>
          <a:sy n="66" d="100"/>
        </p:scale>
        <p:origin x="-129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284C2-8998-4E1F-8F47-1F572C57774B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27B54-5E6F-41CB-AB1A-AB8C88C6E46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77005-21A4-4271-8ADC-DDCCCF2B0B3E}" type="datetimeFigureOut">
              <a:rPr lang="uk-UA" smtClean="0"/>
              <a:pPr/>
              <a:t>02.04.2011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B655-8CD3-42EB-A484-B1DB0445D8B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4643446"/>
            <a:ext cx="6400800" cy="175260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Робота учениці 7 класу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спеціалізованої школи № 273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Домніцької  Насті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642918"/>
            <a:ext cx="71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uk-UA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CC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 о р о б и н а</a:t>
            </a:r>
            <a:endParaRPr lang="uk-UA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CC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Содержимое 3" descr="morav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928802"/>
            <a:ext cx="3214710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285861"/>
            <a:ext cx="8115328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  </a:t>
            </a:r>
            <a:r>
              <a:rPr lang="uk-UA" dirty="0" smtClean="0"/>
              <a:t>Горобина – відмінний медонос, бджоли збирають з неї багато нектару і пилку. 1 га угідь із щільними заростями горобини дає 30-40 кг червонуватого ароматного меду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14810" y="428604"/>
            <a:ext cx="4686304" cy="584182"/>
          </a:xfrm>
        </p:spPr>
        <p:txBody>
          <a:bodyPr>
            <a:noAutofit/>
          </a:bodyPr>
          <a:lstStyle/>
          <a:p>
            <a:pPr algn="r"/>
            <a:r>
              <a:rPr lang="uk-UA" sz="4000" dirty="0" smtClean="0"/>
              <a:t>Значення горобини </a:t>
            </a:r>
            <a:endParaRPr lang="uk-UA" sz="4000" dirty="0"/>
          </a:p>
        </p:txBody>
      </p:sp>
      <p:pic>
        <p:nvPicPr>
          <p:cNvPr id="11" name="Рисунок 10" descr="Изображение_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286124"/>
            <a:ext cx="4643469" cy="3087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285860"/>
            <a:ext cx="4872014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  </a:t>
            </a:r>
            <a:r>
              <a:rPr lang="uk-UA" dirty="0" smtClean="0"/>
              <a:t>Міцна деревина йде на токарні вироби, меблі, музичні інструменти та інші </a:t>
            </a:r>
            <a:r>
              <a:rPr lang="uk-UA" dirty="0" err="1" smtClean="0"/>
              <a:t>поробки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smtClean="0"/>
              <a:t>	  Тонкі стовбурці цінуються як ручки та рукоятки різноманітних сільськогосподарських і побутових інструментів.  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14810" y="428604"/>
            <a:ext cx="4686304" cy="584182"/>
          </a:xfrm>
        </p:spPr>
        <p:txBody>
          <a:bodyPr>
            <a:noAutofit/>
          </a:bodyPr>
          <a:lstStyle/>
          <a:p>
            <a:pPr algn="r"/>
            <a:r>
              <a:rPr lang="uk-UA" sz="4000" dirty="0" smtClean="0"/>
              <a:t>Значення горобини </a:t>
            </a:r>
            <a:endParaRPr lang="uk-UA" sz="4000" dirty="0"/>
          </a:p>
        </p:txBody>
      </p:sp>
      <p:pic>
        <p:nvPicPr>
          <p:cNvPr id="5" name="Рисунок 4" descr="www_1md_ru_5156510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43182"/>
            <a:ext cx="3531156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lavn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1928826" cy="1803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928670"/>
            <a:ext cx="4800576" cy="5500726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/>
              <a:t>  Горобина – рослина класу Дводольні, родини Розових.   Це дерево до 20 м висотою, стовбур прямий</a:t>
            </a:r>
            <a:r>
              <a:rPr lang="uk-UA" sz="2800" b="1" dirty="0" smtClean="0"/>
              <a:t>, </a:t>
            </a:r>
            <a:r>
              <a:rPr lang="uk-UA" sz="2800" dirty="0" smtClean="0"/>
              <a:t>30-40 см в діаметрі. </a:t>
            </a:r>
            <a:br>
              <a:rPr lang="uk-UA" sz="2800" dirty="0" smtClean="0"/>
            </a:br>
            <a:r>
              <a:rPr lang="uk-UA" sz="2800" dirty="0" smtClean="0"/>
              <a:t>У нашій місцевості поширені:</a:t>
            </a:r>
            <a:br>
              <a:rPr lang="uk-UA" sz="2800" dirty="0" smtClean="0"/>
            </a:br>
            <a:r>
              <a:rPr lang="uk-UA" sz="2800" dirty="0" smtClean="0"/>
              <a:t>- горобина звичайна або червона;</a:t>
            </a:r>
            <a:br>
              <a:rPr lang="uk-UA" sz="2800" dirty="0" smtClean="0"/>
            </a:br>
            <a:r>
              <a:rPr lang="uk-UA" sz="2800" dirty="0" smtClean="0"/>
              <a:t>- горобина чорноплідна або </a:t>
            </a:r>
            <a:r>
              <a:rPr lang="uk-UA" sz="2800" dirty="0" err="1" smtClean="0"/>
              <a:t>аронія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14678" y="273050"/>
            <a:ext cx="5429288" cy="798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Горобина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e821bd87ef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2786064" cy="5169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285860"/>
            <a:ext cx="807249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/>
              <a:t>	  </a:t>
            </a:r>
            <a:r>
              <a:rPr lang="uk-UA" sz="2800" dirty="0" smtClean="0"/>
              <a:t>Листки горобини                                                     червоної довжиною                                                         до 20 см, почергові,                                       </a:t>
            </a:r>
            <a:r>
              <a:rPr lang="uk-UA" sz="2800" dirty="0" err="1" smtClean="0"/>
              <a:t>непарноперисті</a:t>
            </a:r>
            <a:r>
              <a:rPr lang="uk-UA" sz="2800" dirty="0" smtClean="0"/>
              <a:t>,                                                складаються із 7—15                                            ланцетних загострених                                            листкових пластинок,                                            </a:t>
            </a:r>
            <a:r>
              <a:rPr lang="uk-UA" sz="2800" dirty="0" err="1" smtClean="0"/>
              <a:t>цілокраїх</a:t>
            </a:r>
            <a:r>
              <a:rPr lang="uk-UA" sz="2800" dirty="0" smtClean="0"/>
              <a:t> у нижній частині та пильчастих у верхній частині. Зверху зелені, матові, знизу більш </a:t>
            </a:r>
            <a:r>
              <a:rPr lang="uk-UA" sz="2800" dirty="0" err="1" smtClean="0"/>
              <a:t>блідіші</a:t>
            </a:r>
            <a:r>
              <a:rPr lang="uk-UA" sz="2800" dirty="0" smtClean="0"/>
              <a:t>, опушені. </a:t>
            </a:r>
            <a:endParaRPr lang="uk-UA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14678" y="273050"/>
            <a:ext cx="5429288" cy="798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Горобина звичайна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e0928a2826d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174" y="1142984"/>
            <a:ext cx="359328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 			</a:t>
            </a:r>
            <a:r>
              <a:rPr lang="uk-UA" dirty="0" smtClean="0"/>
              <a:t>Квітки горобини численні, 		        зібрані у складні </a:t>
            </a:r>
            <a:r>
              <a:rPr lang="uk-UA" dirty="0" err="1" smtClean="0"/>
              <a:t>щиткоподібні</a:t>
            </a:r>
            <a:r>
              <a:rPr lang="uk-UA" dirty="0" smtClean="0"/>
              <a:t> 		        суцвіття, які розміщені на кінцях вкорочених пагонів. При цвітінні виділяється неприємний запах, причиною якого є газ </a:t>
            </a:r>
            <a:r>
              <a:rPr lang="uk-UA" dirty="0" err="1" smtClean="0"/>
              <a:t>триметиламін</a:t>
            </a:r>
            <a:r>
              <a:rPr lang="uk-UA" dirty="0" smtClean="0"/>
              <a:t>.                               Цвіте у травні-червні. Плід -                 шароподібне </a:t>
            </a:r>
            <a:r>
              <a:rPr lang="uk-UA" dirty="0" err="1" smtClean="0"/>
              <a:t>оранжево-</a:t>
            </a:r>
            <a:r>
              <a:rPr lang="uk-UA" dirty="0" smtClean="0"/>
              <a:t>                                червоне яблуко з дрібним,                         округлим по краю насінням.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14678" y="273050"/>
            <a:ext cx="5429288" cy="798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Горобина звичайна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druidgor.narod.ru/travnik/img_trav/riabin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643206" cy="1888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ilk1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86445" y="3714752"/>
            <a:ext cx="294333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3050"/>
            <a:ext cx="5429288" cy="798496"/>
          </a:xfrm>
        </p:spPr>
        <p:txBody>
          <a:bodyPr>
            <a:normAutofit/>
          </a:bodyPr>
          <a:lstStyle/>
          <a:p>
            <a:pPr algn="r"/>
            <a:r>
              <a:rPr lang="uk-UA" sz="4000" dirty="0" smtClean="0"/>
              <a:t>Горобина чорноплідна</a:t>
            </a:r>
            <a:endParaRPr lang="uk-UA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357158" y="1357298"/>
            <a:ext cx="4714908" cy="485778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 </a:t>
            </a:r>
            <a:r>
              <a:rPr lang="uk-UA" sz="2800" dirty="0" smtClean="0"/>
              <a:t>Чорноплідна горобина — кущ  заввишки 1,0-2,5 м. Листки чергові, черешкові, еліптичні або обернено-яйцеподібні, пилчасті з країв. Зверху вони темно-зелені, а знизу - світліші. </a:t>
            </a:r>
          </a:p>
          <a:p>
            <a:r>
              <a:rPr lang="uk-UA" sz="2800" dirty="0" smtClean="0"/>
              <a:t>Цвіте чорноплідна горобина у травні-червні. </a:t>
            </a:r>
          </a:p>
          <a:p>
            <a:r>
              <a:rPr lang="uk-UA" sz="2400" dirty="0" smtClean="0"/>
              <a:t> </a:t>
            </a:r>
          </a:p>
        </p:txBody>
      </p:sp>
      <p:pic>
        <p:nvPicPr>
          <p:cNvPr id="7" name="Рисунок 6" descr="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502" y="1357298"/>
            <a:ext cx="2874944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3050"/>
            <a:ext cx="5429288" cy="798496"/>
          </a:xfrm>
        </p:spPr>
        <p:txBody>
          <a:bodyPr>
            <a:normAutofit/>
          </a:bodyPr>
          <a:lstStyle/>
          <a:p>
            <a:pPr algn="r"/>
            <a:r>
              <a:rPr lang="uk-UA" sz="4000" dirty="0" smtClean="0"/>
              <a:t>Горобина чорноплідна</a:t>
            </a:r>
            <a:endParaRPr lang="uk-UA" sz="4000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876"/>
            <a:ext cx="3571900" cy="2625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357158" y="1214422"/>
            <a:ext cx="4643470" cy="2143140"/>
          </a:xfrm>
        </p:spPr>
        <p:txBody>
          <a:bodyPr>
            <a:normAutofit fontScale="92500"/>
          </a:bodyPr>
          <a:lstStyle/>
          <a:p>
            <a:r>
              <a:rPr lang="uk-UA" sz="2400" dirty="0" smtClean="0"/>
              <a:t> </a:t>
            </a:r>
            <a:r>
              <a:rPr lang="uk-UA" sz="3000" dirty="0" smtClean="0"/>
              <a:t>Квітки двостатеві, правильні,                                                п'ятипелюсткові, рожеві чи білі, зібрані у </a:t>
            </a:r>
            <a:r>
              <a:rPr lang="uk-UA" sz="3000" dirty="0" err="1" smtClean="0"/>
              <a:t>щиткоподібні</a:t>
            </a:r>
            <a:r>
              <a:rPr lang="uk-UA" sz="3000" dirty="0" smtClean="0"/>
              <a:t> суцвіття</a:t>
            </a:r>
            <a:r>
              <a:rPr lang="uk-UA" sz="2800" dirty="0" smtClean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929066"/>
            <a:ext cx="43576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Плід - яблуко. Він соковитий, але незвичного чорного кольору, з сивою паволокою. Достигає у серпні-вересні.</a:t>
            </a:r>
            <a:endParaRPr lang="uk-UA" sz="2800" dirty="0"/>
          </a:p>
        </p:txBody>
      </p:sp>
      <p:pic>
        <p:nvPicPr>
          <p:cNvPr id="9" name="Рисунок 8" descr="enc_45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214422"/>
            <a:ext cx="3286148" cy="2600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428604"/>
            <a:ext cx="4686304" cy="584182"/>
          </a:xfrm>
        </p:spPr>
        <p:txBody>
          <a:bodyPr>
            <a:noAutofit/>
          </a:bodyPr>
          <a:lstStyle/>
          <a:p>
            <a:pPr algn="r"/>
            <a:r>
              <a:rPr lang="uk-UA" sz="4000" dirty="0" smtClean="0"/>
              <a:t>Значення горобини </a:t>
            </a:r>
            <a:endParaRPr lang="uk-UA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1214422"/>
            <a:ext cx="4643470" cy="499429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  Збір урожаю горобини необхідно починати після перших заморозків, тоді вони втрачають гіркоту і стають більш солодкими.</a:t>
            </a:r>
            <a:r>
              <a:rPr lang="ru-RU" sz="2800" dirty="0" smtClean="0"/>
              <a:t> </a:t>
            </a:r>
            <a:r>
              <a:rPr lang="uk-UA" sz="2800" dirty="0" smtClean="0"/>
              <a:t>Їх зривають або зрізують повністю всім суцвіттям, а вже потім обривають плоди. </a:t>
            </a:r>
          </a:p>
          <a:p>
            <a:r>
              <a:rPr lang="uk-UA" sz="2800" dirty="0" smtClean="0"/>
              <a:t>  Плоди горобини червоної є безцінними для живлення птахів узимку. </a:t>
            </a:r>
          </a:p>
        </p:txBody>
      </p:sp>
      <p:pic>
        <p:nvPicPr>
          <p:cNvPr id="9" name="Рисунок 8" descr="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36704"/>
            <a:ext cx="3307464" cy="4506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428604"/>
            <a:ext cx="4686304" cy="584182"/>
          </a:xfrm>
        </p:spPr>
        <p:txBody>
          <a:bodyPr>
            <a:noAutofit/>
          </a:bodyPr>
          <a:lstStyle/>
          <a:p>
            <a:pPr algn="r"/>
            <a:r>
              <a:rPr lang="uk-UA" sz="4000" dirty="0" smtClean="0"/>
              <a:t>Значення горобини </a:t>
            </a:r>
            <a:endParaRPr lang="uk-UA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48" y="1214422"/>
            <a:ext cx="4286280" cy="470854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</a:t>
            </a:r>
            <a:r>
              <a:rPr lang="uk-UA" sz="2800" dirty="0" smtClean="0"/>
              <a:t>Із плодів горобини виготовляють зефір, мармелад, варення, інші кондитерські вироби, а також оцет, квас, вино… Горобину висаджують для озеленення територій.  За народною прикметою коли на рослинах багато плодів - до дощової осені</a:t>
            </a:r>
            <a:r>
              <a:rPr lang="ru-RU" sz="2800" dirty="0" smtClean="0"/>
              <a:t>.  </a:t>
            </a:r>
            <a:endParaRPr lang="uk-UA" sz="2800" dirty="0"/>
          </a:p>
        </p:txBody>
      </p:sp>
      <p:pic>
        <p:nvPicPr>
          <p:cNvPr id="7" name="Рисунок 6" descr="5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42918"/>
            <a:ext cx="2540000" cy="336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nast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86256"/>
            <a:ext cx="3054356" cy="1783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1435100"/>
            <a:ext cx="4286280" cy="4922857"/>
          </a:xfrm>
        </p:spPr>
        <p:txBody>
          <a:bodyPr>
            <a:normAutofit/>
          </a:bodyPr>
          <a:lstStyle/>
          <a:p>
            <a:r>
              <a:rPr lang="ru-RU" sz="2800" dirty="0"/>
              <a:t>Для </a:t>
            </a:r>
            <a:r>
              <a:rPr lang="ru-RU" sz="2800" dirty="0" err="1"/>
              <a:t>лікарських</a:t>
            </a:r>
            <a:r>
              <a:rPr lang="ru-RU" sz="2800" dirty="0"/>
              <a:t> потреб </a:t>
            </a:r>
            <a:r>
              <a:rPr lang="ru-RU" sz="2800" dirty="0" err="1"/>
              <a:t>використовують</a:t>
            </a:r>
            <a:r>
              <a:rPr lang="ru-RU" sz="2800" dirty="0"/>
              <a:t> плоди </a:t>
            </a:r>
            <a:r>
              <a:rPr lang="ru-RU" sz="2800" dirty="0" err="1"/>
              <a:t>чорноплідної</a:t>
            </a:r>
            <a:r>
              <a:rPr lang="ru-RU" sz="2800" dirty="0"/>
              <a:t> </a:t>
            </a:r>
            <a:r>
              <a:rPr lang="ru-RU" sz="2800" dirty="0" err="1"/>
              <a:t>горобини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збирають</a:t>
            </a:r>
            <a:r>
              <a:rPr lang="ru-RU" sz="2800" dirty="0"/>
              <a:t> у </a:t>
            </a:r>
            <a:r>
              <a:rPr lang="ru-RU" sz="2800" dirty="0" err="1"/>
              <a:t>період</a:t>
            </a:r>
            <a:r>
              <a:rPr lang="ru-RU" sz="2800" dirty="0"/>
              <a:t> </a:t>
            </a:r>
            <a:r>
              <a:rPr lang="ru-RU" sz="2800" dirty="0" err="1"/>
              <a:t>повної</a:t>
            </a:r>
            <a:r>
              <a:rPr lang="ru-RU" sz="2800" dirty="0"/>
              <a:t> </a:t>
            </a:r>
            <a:r>
              <a:rPr lang="ru-RU" sz="2800" dirty="0" err="1"/>
              <a:t>стиглості</a:t>
            </a:r>
            <a:r>
              <a:rPr lang="ru-RU" sz="2800" dirty="0"/>
              <a:t>. </a:t>
            </a:r>
            <a:r>
              <a:rPr lang="ru-RU" sz="2800" dirty="0" smtClean="0"/>
              <a:t>Плоди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/>
              <a:t>застосовувати</a:t>
            </a:r>
            <a:r>
              <a:rPr lang="ru-RU" sz="2800" dirty="0"/>
              <a:t> у </a:t>
            </a:r>
            <a:r>
              <a:rPr lang="ru-RU" sz="2800" dirty="0" err="1"/>
              <a:t>свіжому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сушеному </a:t>
            </a:r>
            <a:r>
              <a:rPr lang="ru-RU" sz="2800" dirty="0" err="1"/>
              <a:t>вигляді</a:t>
            </a:r>
            <a:r>
              <a:rPr lang="ru-RU" sz="2800" dirty="0"/>
              <a:t>. </a:t>
            </a:r>
            <a:r>
              <a:rPr lang="ru-RU" sz="2800" dirty="0" smtClean="0"/>
              <a:t>Вони </a:t>
            </a:r>
            <a:r>
              <a:rPr lang="ru-RU" sz="2800" dirty="0" err="1" smtClean="0"/>
              <a:t>є</a:t>
            </a:r>
            <a:r>
              <a:rPr lang="uk-UA" sz="2800" dirty="0" smtClean="0"/>
              <a:t> джерелом сполук, що мають високу вітамінну активність. </a:t>
            </a:r>
            <a:endParaRPr lang="uk-UA" sz="2800" dirty="0"/>
          </a:p>
        </p:txBody>
      </p:sp>
      <p:pic>
        <p:nvPicPr>
          <p:cNvPr id="8" name="Рисунок 7" descr="514570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3505754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14810" y="428604"/>
            <a:ext cx="4686304" cy="584182"/>
          </a:xfrm>
        </p:spPr>
        <p:txBody>
          <a:bodyPr>
            <a:noAutofit/>
          </a:bodyPr>
          <a:lstStyle/>
          <a:p>
            <a:pPr algn="r"/>
            <a:r>
              <a:rPr lang="uk-UA" sz="4000" dirty="0" smtClean="0"/>
              <a:t>Значення горобини </a:t>
            </a:r>
            <a:endParaRPr lang="uk-UA" sz="40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259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Горобина – рослина класу Дводольні, родини Розових.   Це дерево до 20 м висотою, стовбур прямий, 30-40 см в діаметрі.  У нашій місцевості поширені: - горобина звичайна або червона; - горобина чорноплідна або аронія.</vt:lpstr>
      <vt:lpstr>Слайд 3</vt:lpstr>
      <vt:lpstr>Слайд 4</vt:lpstr>
      <vt:lpstr>Горобина чорноплідна</vt:lpstr>
      <vt:lpstr>Горобина чорноплідна</vt:lpstr>
      <vt:lpstr>Значення горобини </vt:lpstr>
      <vt:lpstr>Значення горобини </vt:lpstr>
      <vt:lpstr>Значення горобини </vt:lpstr>
      <vt:lpstr>Значення горобини </vt:lpstr>
      <vt:lpstr>Значення горобини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Горобина  </dc:title>
  <dc:creator>user</dc:creator>
  <cp:lastModifiedBy>Павленко</cp:lastModifiedBy>
  <cp:revision>81</cp:revision>
  <dcterms:created xsi:type="dcterms:W3CDTF">2011-02-23T17:19:01Z</dcterms:created>
  <dcterms:modified xsi:type="dcterms:W3CDTF">2011-04-02T18:34:24Z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