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71" r:id="rId4"/>
    <p:sldId id="264" r:id="rId5"/>
    <p:sldId id="265" r:id="rId6"/>
    <p:sldId id="276" r:id="rId7"/>
    <p:sldId id="272" r:id="rId8"/>
    <p:sldId id="277" r:id="rId9"/>
    <p:sldId id="266" r:id="rId10"/>
    <p:sldId id="278" r:id="rId11"/>
    <p:sldId id="273" r:id="rId12"/>
    <p:sldId id="267" r:id="rId13"/>
    <p:sldId id="274" r:id="rId14"/>
    <p:sldId id="279" r:id="rId15"/>
    <p:sldId id="268" r:id="rId16"/>
    <p:sldId id="275" r:id="rId17"/>
    <p:sldId id="280" r:id="rId18"/>
    <p:sldId id="269" r:id="rId19"/>
    <p:sldId id="281" r:id="rId20"/>
    <p:sldId id="282"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E2900D90-B1DE-4DEB-824C-51211E160876}" type="datetimeFigureOut">
              <a:rPr lang="ru-RU"/>
              <a:pPr/>
              <a:t>10.05.2011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5C6ED7C-1DF0-4CF4-9E8B-785B884BE93A}"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3495CBD2-FF1E-4C30-8506-558D787AE666}" type="datetimeFigureOut">
              <a:rPr lang="ru-RU"/>
              <a:pPr/>
              <a:t>10.05.2011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79673E8-E170-4A63-AFF6-7AD2DAE7EC80}"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870C982-DABA-4DB4-8391-3FD56703F486}" type="datetimeFigureOut">
              <a:rPr lang="ru-RU"/>
              <a:pPr/>
              <a:t>10.05.2011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7ADDC3A-5E21-4A2E-B319-60B3735E258F}"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fld id="{CE17481A-0462-4EFD-9B51-F51E22EC9750}" type="datetimeFigureOut">
              <a:rPr lang="ru-RU"/>
              <a:pPr/>
              <a:t>10.05.2011</a:t>
            </a:fld>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FEC059FA-FBE0-45BA-89DE-88297923E88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0CBD3FA-2196-4C48-83B8-87FF7CE2DA82}" type="datetimeFigureOut">
              <a:rPr lang="ru-RU"/>
              <a:pPr/>
              <a:t>10.05.2011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7DD4F9F-D2AE-43BA-82A7-C21676DB23D3}"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30B65915-FCFA-4228-8B99-75E7007A1C62}" type="datetimeFigureOut">
              <a:rPr lang="ru-RU"/>
              <a:pPr/>
              <a:t>10.05.2011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9FF21BF-1443-447A-98F3-0657C7870AA8}"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D740A690-8368-4A35-8582-9D889CE912C0}" type="datetimeFigureOut">
              <a:rPr lang="ru-RU"/>
              <a:pPr/>
              <a:t>10.05.2011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9EB22EE-A9E0-4626-BF70-CB378E9BDEB0}"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DCB85B93-32E6-4D93-928F-EA070F644CE7}" type="datetimeFigureOut">
              <a:rPr lang="ru-RU"/>
              <a:pPr/>
              <a:t>10.05.2011</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B4978BD-310B-45D9-806C-AEAB24110B8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383758A4-4E83-4C54-88E3-F47CF3121694}" type="datetimeFigureOut">
              <a:rPr lang="ru-RU"/>
              <a:pPr/>
              <a:t>10.05.2011</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9BBFA14B-91D4-4353-8408-D6F9365C293B}"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A1B7308B-7140-4F42-B2AC-73644E3DCBC5}" type="datetimeFigureOut">
              <a:rPr lang="ru-RU"/>
              <a:pPr/>
              <a:t>10.05.2011</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54C3815-BC74-49DC-A3A7-CF90421A057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171CB68-75D1-4E7D-A307-4EC8FEC398EC}" type="datetimeFigureOut">
              <a:rPr lang="ru-RU"/>
              <a:pPr/>
              <a:t>10.05.2011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72B79B6-A107-48A7-8780-32813AC9537E}"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DAF6770-032E-40AC-A9E3-5980A4A0B31C}" type="datetimeFigureOut">
              <a:rPr lang="ru-RU"/>
              <a:pPr/>
              <a:t>10.05.2011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5831BF4-961D-45E5-AC07-39842DFD6418}"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91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CBE681E-591F-4095-BFE7-E1AE5041A223}" type="datetimeFigureOut">
              <a:rPr lang="ru-RU"/>
              <a:pPr/>
              <a:t>10.05.2011</a:t>
            </a:fld>
            <a:endParaRPr lang="ru-RU"/>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D172DB-B7BA-4C15-86C1-E3B27CF8984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1000"/>
                                        <p:tgtEl>
                                          <p:spTgt spid="49154"/>
                                        </p:tgtEl>
                                      </p:cBhvr>
                                    </p:animEffect>
                                    <p:anim calcmode="lin" valueType="num">
                                      <p:cBhvr>
                                        <p:cTn id="8" dur="1000" fill="hold"/>
                                        <p:tgtEl>
                                          <p:spTgt spid="49154"/>
                                        </p:tgtEl>
                                        <p:attrNameLst>
                                          <p:attrName>ppt_x</p:attrName>
                                        </p:attrNameLst>
                                      </p:cBhvr>
                                      <p:tavLst>
                                        <p:tav tm="0">
                                          <p:val>
                                            <p:strVal val="#ppt_x"/>
                                          </p:val>
                                        </p:tav>
                                        <p:tav tm="100000">
                                          <p:val>
                                            <p:strVal val="#ppt_x"/>
                                          </p:val>
                                        </p:tav>
                                      </p:tavLst>
                                    </p:anim>
                                    <p:anim calcmode="lin" valueType="num">
                                      <p:cBhvr>
                                        <p:cTn id="9" dur="898" decel="100000" fill="hold"/>
                                        <p:tgtEl>
                                          <p:spTgt spid="4915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915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9155">
                                            <p:txEl>
                                              <p:pRg st="0" end="0"/>
                                            </p:txEl>
                                          </p:spTgt>
                                        </p:tgtEl>
                                        <p:attrNameLst>
                                          <p:attrName>style.visibility</p:attrName>
                                        </p:attrNameLst>
                                      </p:cBhvr>
                                      <p:to>
                                        <p:strVal val="visible"/>
                                      </p:to>
                                    </p:set>
                                    <p:animEffect transition="in" filter="fade">
                                      <p:cBhvr>
                                        <p:cTn id="15" dur="1000"/>
                                        <p:tgtEl>
                                          <p:spTgt spid="49155">
                                            <p:txEl>
                                              <p:pRg st="0" end="0"/>
                                            </p:txEl>
                                          </p:spTgt>
                                        </p:tgtEl>
                                      </p:cBhvr>
                                    </p:animEffect>
                                    <p:anim calcmode="lin" valueType="num">
                                      <p:cBhvr>
                                        <p:cTn id="16" dur="10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915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9155">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49155">
                                            <p:txEl>
                                              <p:pRg st="1" end="1"/>
                                            </p:txEl>
                                          </p:spTgt>
                                        </p:tgtEl>
                                        <p:attrNameLst>
                                          <p:attrName>style.visibility</p:attrName>
                                        </p:attrNameLst>
                                      </p:cBhvr>
                                      <p:to>
                                        <p:strVal val="visible"/>
                                      </p:to>
                                    </p:set>
                                    <p:animEffect transition="in" filter="fade">
                                      <p:cBhvr>
                                        <p:cTn id="21" dur="1000"/>
                                        <p:tgtEl>
                                          <p:spTgt spid="49155">
                                            <p:txEl>
                                              <p:pRg st="1" end="1"/>
                                            </p:txEl>
                                          </p:spTgt>
                                        </p:tgtEl>
                                      </p:cBhvr>
                                    </p:animEffect>
                                    <p:anim calcmode="lin" valueType="num">
                                      <p:cBhvr>
                                        <p:cTn id="22" dur="10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4915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49155">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49155">
                                            <p:txEl>
                                              <p:pRg st="2" end="2"/>
                                            </p:txEl>
                                          </p:spTgt>
                                        </p:tgtEl>
                                        <p:attrNameLst>
                                          <p:attrName>style.visibility</p:attrName>
                                        </p:attrNameLst>
                                      </p:cBhvr>
                                      <p:to>
                                        <p:strVal val="visible"/>
                                      </p:to>
                                    </p:set>
                                    <p:animEffect transition="in" filter="fade">
                                      <p:cBhvr>
                                        <p:cTn id="27" dur="1000"/>
                                        <p:tgtEl>
                                          <p:spTgt spid="49155">
                                            <p:txEl>
                                              <p:pRg st="2" end="2"/>
                                            </p:txEl>
                                          </p:spTgt>
                                        </p:tgtEl>
                                      </p:cBhvr>
                                    </p:animEffect>
                                    <p:anim calcmode="lin" valueType="num">
                                      <p:cBhvr>
                                        <p:cTn id="28" dur="10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49155">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49155">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49155">
                                            <p:txEl>
                                              <p:pRg st="3" end="3"/>
                                            </p:txEl>
                                          </p:spTgt>
                                        </p:tgtEl>
                                        <p:attrNameLst>
                                          <p:attrName>style.visibility</p:attrName>
                                        </p:attrNameLst>
                                      </p:cBhvr>
                                      <p:to>
                                        <p:strVal val="visible"/>
                                      </p:to>
                                    </p:set>
                                    <p:animEffect transition="in" filter="fade">
                                      <p:cBhvr>
                                        <p:cTn id="33" dur="1000"/>
                                        <p:tgtEl>
                                          <p:spTgt spid="49155">
                                            <p:txEl>
                                              <p:pRg st="3" end="3"/>
                                            </p:txEl>
                                          </p:spTgt>
                                        </p:tgtEl>
                                      </p:cBhvr>
                                    </p:animEffect>
                                    <p:anim calcmode="lin" valueType="num">
                                      <p:cBhvr>
                                        <p:cTn id="34" dur="10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49155">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49155">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49155">
                                            <p:txEl>
                                              <p:pRg st="4" end="4"/>
                                            </p:txEl>
                                          </p:spTgt>
                                        </p:tgtEl>
                                        <p:attrNameLst>
                                          <p:attrName>style.visibility</p:attrName>
                                        </p:attrNameLst>
                                      </p:cBhvr>
                                      <p:to>
                                        <p:strVal val="visible"/>
                                      </p:to>
                                    </p:set>
                                    <p:animEffect transition="in" filter="fade">
                                      <p:cBhvr>
                                        <p:cTn id="39" dur="1000"/>
                                        <p:tgtEl>
                                          <p:spTgt spid="49155">
                                            <p:txEl>
                                              <p:pRg st="4" end="4"/>
                                            </p:txEl>
                                          </p:spTgt>
                                        </p:tgtEl>
                                      </p:cBhvr>
                                    </p:animEffect>
                                    <p:anim calcmode="lin" valueType="num">
                                      <p:cBhvr>
                                        <p:cTn id="40" dur="10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915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915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tmplLst>
          <p:tmpl lvl="1">
            <p:tnLst>
              <p:par>
                <p:cTn presetID="37" presetClass="entr" presetSubtype="0" fill="hold" nodeType="clickEffect">
                  <p:stCondLst>
                    <p:cond delay="0"/>
                  </p:stCondLst>
                  <p:childTnLst>
                    <p:set>
                      <p:cBhvr>
                        <p:cTn dur="1" fill="hold">
                          <p:stCondLst>
                            <p:cond delay="0"/>
                          </p:stCondLst>
                        </p:cTn>
                        <p:tgtEl>
                          <p:spTgt spid="49155"/>
                        </p:tgtEl>
                        <p:attrNameLst>
                          <p:attrName>style.visibility</p:attrName>
                        </p:attrNameLst>
                      </p:cBhvr>
                      <p:to>
                        <p:strVal val="visible"/>
                      </p:to>
                    </p:set>
                    <p:animEffect transition="in" filter="fade">
                      <p:cBhvr>
                        <p:cTn dur="1000"/>
                        <p:tgtEl>
                          <p:spTgt spid="49155"/>
                        </p:tgtEl>
                      </p:cBhvr>
                    </p:animEffect>
                    <p:anim calcmode="lin" valueType="num">
                      <p:cBhvr>
                        <p:cTn dur="1000" fill="hold"/>
                        <p:tgtEl>
                          <p:spTgt spid="49155"/>
                        </p:tgtEl>
                        <p:attrNameLst>
                          <p:attrName>ppt_x</p:attrName>
                        </p:attrNameLst>
                      </p:cBhvr>
                      <p:tavLst>
                        <p:tav tm="0">
                          <p:val>
                            <p:strVal val="#ppt_x"/>
                          </p:val>
                        </p:tav>
                        <p:tav tm="100000">
                          <p:val>
                            <p:strVal val="#ppt_x"/>
                          </p:val>
                        </p:tav>
                      </p:tavLst>
                    </p:anim>
                    <p:anim calcmode="lin" valueType="num">
                      <p:cBhvr>
                        <p:cTn dur="898" decel="100000" fill="hold"/>
                        <p:tgtEl>
                          <p:spTgt spid="4915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9155"/>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49155"/>
                        </p:tgtEl>
                        <p:attrNameLst>
                          <p:attrName>style.visibility</p:attrName>
                        </p:attrNameLst>
                      </p:cBhvr>
                      <p:to>
                        <p:strVal val="visible"/>
                      </p:to>
                    </p:set>
                    <p:animEffect transition="in" filter="fade">
                      <p:cBhvr>
                        <p:cTn dur="1000"/>
                        <p:tgtEl>
                          <p:spTgt spid="49155"/>
                        </p:tgtEl>
                      </p:cBhvr>
                    </p:animEffect>
                    <p:anim calcmode="lin" valueType="num">
                      <p:cBhvr>
                        <p:cTn dur="1000" fill="hold"/>
                        <p:tgtEl>
                          <p:spTgt spid="49155"/>
                        </p:tgtEl>
                        <p:attrNameLst>
                          <p:attrName>ppt_x</p:attrName>
                        </p:attrNameLst>
                      </p:cBhvr>
                      <p:tavLst>
                        <p:tav tm="0">
                          <p:val>
                            <p:strVal val="#ppt_x"/>
                          </p:val>
                        </p:tav>
                        <p:tav tm="100000">
                          <p:val>
                            <p:strVal val="#ppt_x"/>
                          </p:val>
                        </p:tav>
                      </p:tavLst>
                    </p:anim>
                    <p:anim calcmode="lin" valueType="num">
                      <p:cBhvr>
                        <p:cTn dur="898" decel="100000" fill="hold"/>
                        <p:tgtEl>
                          <p:spTgt spid="4915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9155"/>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49155"/>
                        </p:tgtEl>
                        <p:attrNameLst>
                          <p:attrName>style.visibility</p:attrName>
                        </p:attrNameLst>
                      </p:cBhvr>
                      <p:to>
                        <p:strVal val="visible"/>
                      </p:to>
                    </p:set>
                    <p:animEffect transition="in" filter="fade">
                      <p:cBhvr>
                        <p:cTn dur="1000"/>
                        <p:tgtEl>
                          <p:spTgt spid="49155"/>
                        </p:tgtEl>
                      </p:cBhvr>
                    </p:animEffect>
                    <p:anim calcmode="lin" valueType="num">
                      <p:cBhvr>
                        <p:cTn dur="1000" fill="hold"/>
                        <p:tgtEl>
                          <p:spTgt spid="49155"/>
                        </p:tgtEl>
                        <p:attrNameLst>
                          <p:attrName>ppt_x</p:attrName>
                        </p:attrNameLst>
                      </p:cBhvr>
                      <p:tavLst>
                        <p:tav tm="0">
                          <p:val>
                            <p:strVal val="#ppt_x"/>
                          </p:val>
                        </p:tav>
                        <p:tav tm="100000">
                          <p:val>
                            <p:strVal val="#ppt_x"/>
                          </p:val>
                        </p:tav>
                      </p:tavLst>
                    </p:anim>
                    <p:anim calcmode="lin" valueType="num">
                      <p:cBhvr>
                        <p:cTn dur="898" decel="100000" fill="hold"/>
                        <p:tgtEl>
                          <p:spTgt spid="4915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9155"/>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49155"/>
                        </p:tgtEl>
                        <p:attrNameLst>
                          <p:attrName>style.visibility</p:attrName>
                        </p:attrNameLst>
                      </p:cBhvr>
                      <p:to>
                        <p:strVal val="visible"/>
                      </p:to>
                    </p:set>
                    <p:animEffect transition="in" filter="fade">
                      <p:cBhvr>
                        <p:cTn dur="1000"/>
                        <p:tgtEl>
                          <p:spTgt spid="49155"/>
                        </p:tgtEl>
                      </p:cBhvr>
                    </p:animEffect>
                    <p:anim calcmode="lin" valueType="num">
                      <p:cBhvr>
                        <p:cTn dur="1000" fill="hold"/>
                        <p:tgtEl>
                          <p:spTgt spid="49155"/>
                        </p:tgtEl>
                        <p:attrNameLst>
                          <p:attrName>ppt_x</p:attrName>
                        </p:attrNameLst>
                      </p:cBhvr>
                      <p:tavLst>
                        <p:tav tm="0">
                          <p:val>
                            <p:strVal val="#ppt_x"/>
                          </p:val>
                        </p:tav>
                        <p:tav tm="100000">
                          <p:val>
                            <p:strVal val="#ppt_x"/>
                          </p:val>
                        </p:tav>
                      </p:tavLst>
                    </p:anim>
                    <p:anim calcmode="lin" valueType="num">
                      <p:cBhvr>
                        <p:cTn dur="898" decel="100000" fill="hold"/>
                        <p:tgtEl>
                          <p:spTgt spid="4915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9155"/>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49155"/>
                        </p:tgtEl>
                        <p:attrNameLst>
                          <p:attrName>style.visibility</p:attrName>
                        </p:attrNameLst>
                      </p:cBhvr>
                      <p:to>
                        <p:strVal val="visible"/>
                      </p:to>
                    </p:set>
                    <p:animEffect transition="in" filter="fade">
                      <p:cBhvr>
                        <p:cTn dur="1000"/>
                        <p:tgtEl>
                          <p:spTgt spid="49155"/>
                        </p:tgtEl>
                      </p:cBhvr>
                    </p:animEffect>
                    <p:anim calcmode="lin" valueType="num">
                      <p:cBhvr>
                        <p:cTn dur="1000" fill="hold"/>
                        <p:tgtEl>
                          <p:spTgt spid="49155"/>
                        </p:tgtEl>
                        <p:attrNameLst>
                          <p:attrName>ppt_x</p:attrName>
                        </p:attrNameLst>
                      </p:cBhvr>
                      <p:tavLst>
                        <p:tav tm="0">
                          <p:val>
                            <p:strVal val="#ppt_x"/>
                          </p:val>
                        </p:tav>
                        <p:tav tm="100000">
                          <p:val>
                            <p:strVal val="#ppt_x"/>
                          </p:val>
                        </p:tav>
                      </p:tavLst>
                    </p:anim>
                    <p:anim calcmode="lin" valueType="num">
                      <p:cBhvr>
                        <p:cTn dur="898" decel="100000" fill="hold"/>
                        <p:tgtEl>
                          <p:spTgt spid="4915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9155"/>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Rectangle 10"/>
          <p:cNvSpPr>
            <a:spLocks noGrp="1" noChangeArrowheads="1"/>
          </p:cNvSpPr>
          <p:nvPr>
            <p:ph type="subTitle" idx="1"/>
          </p:nvPr>
        </p:nvSpPr>
        <p:spPr>
          <a:xfrm>
            <a:off x="5286380" y="3714752"/>
            <a:ext cx="3563937" cy="928694"/>
          </a:xfrm>
        </p:spPr>
        <p:txBody>
          <a:bodyPr/>
          <a:lstStyle/>
          <a:p>
            <a:pPr>
              <a:lnSpc>
                <a:spcPct val="80000"/>
              </a:lnSpc>
            </a:pPr>
            <a:r>
              <a:rPr lang="ru-RU" sz="1800" b="1" dirty="0"/>
              <a:t>Роботу виконала </a:t>
            </a:r>
            <a:endParaRPr lang="en-US" sz="1800" b="1" dirty="0" smtClean="0"/>
          </a:p>
          <a:p>
            <a:pPr>
              <a:lnSpc>
                <a:spcPct val="80000"/>
              </a:lnSpc>
            </a:pPr>
            <a:r>
              <a:rPr lang="ru-RU" sz="1800" b="1" dirty="0" smtClean="0"/>
              <a:t>учениця</a:t>
            </a:r>
            <a:r>
              <a:rPr lang="uk-UA" sz="1800" b="1" dirty="0" smtClean="0"/>
              <a:t> </a:t>
            </a:r>
            <a:r>
              <a:rPr lang="uk-UA" sz="1800" b="1" dirty="0"/>
              <a:t>8-б </a:t>
            </a:r>
            <a:r>
              <a:rPr lang="uk-UA" sz="1800" b="1" dirty="0" smtClean="0"/>
              <a:t>класу</a:t>
            </a:r>
            <a:endParaRPr lang="uk-UA" sz="1800" b="1" dirty="0"/>
          </a:p>
          <a:p>
            <a:pPr>
              <a:lnSpc>
                <a:spcPct val="80000"/>
              </a:lnSpc>
            </a:pPr>
            <a:r>
              <a:rPr lang="uk-UA" sz="2400" b="1" dirty="0"/>
              <a:t>Хромець Аліна</a:t>
            </a:r>
            <a:endParaRPr lang="ru-RU" sz="2400" b="1" dirty="0"/>
          </a:p>
        </p:txBody>
      </p:sp>
      <p:pic>
        <p:nvPicPr>
          <p:cNvPr id="13320" name="Picture 8"/>
          <p:cNvPicPr>
            <a:picLocks noChangeAspect="1" noChangeArrowheads="1"/>
          </p:cNvPicPr>
          <p:nvPr/>
        </p:nvPicPr>
        <p:blipFill>
          <a:blip r:embed="rId2"/>
          <a:srcRect/>
          <a:stretch>
            <a:fillRect/>
          </a:stretch>
        </p:blipFill>
        <p:spPr bwMode="auto">
          <a:xfrm>
            <a:off x="642909" y="1643050"/>
            <a:ext cx="4608623" cy="4573590"/>
          </a:xfrm>
          <a:prstGeom prst="rect">
            <a:avLst/>
          </a:prstGeom>
          <a:ln>
            <a:noFill/>
          </a:ln>
          <a:effectLst>
            <a:outerShdw blurRad="190500" algn="tl" rotWithShape="0">
              <a:srgbClr val="000000">
                <a:alpha val="70000"/>
              </a:srgbClr>
            </a:outerShdw>
          </a:effectLst>
        </p:spPr>
      </p:pic>
      <p:sp>
        <p:nvSpPr>
          <p:cNvPr id="6"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2910" y="5715016"/>
            <a:ext cx="8229600" cy="857256"/>
          </a:xfrm>
        </p:spPr>
        <p:txBody>
          <a:bodyPr/>
          <a:lstStyle/>
          <a:p>
            <a:r>
              <a:rPr lang="uk-UA" dirty="0" smtClean="0"/>
              <a:t>Спілкування кішок</a:t>
            </a:r>
            <a:endParaRPr lang="uk-UA" dirty="0"/>
          </a:p>
        </p:txBody>
      </p:sp>
      <p:sp>
        <p:nvSpPr>
          <p:cNvPr id="40964" name="Rectangle 4"/>
          <p:cNvSpPr>
            <a:spLocks noGrp="1" noChangeArrowheads="1"/>
          </p:cNvSpPr>
          <p:nvPr>
            <p:ph type="body" sz="half" idx="1"/>
          </p:nvPr>
        </p:nvSpPr>
        <p:spPr>
          <a:xfrm>
            <a:off x="395288" y="1628775"/>
            <a:ext cx="4391026" cy="4300555"/>
          </a:xfrm>
        </p:spPr>
        <p:txBody>
          <a:bodyPr/>
          <a:lstStyle/>
          <a:p>
            <a:pPr>
              <a:lnSpc>
                <a:spcPct val="80000"/>
              </a:lnSpc>
            </a:pPr>
            <a:r>
              <a:rPr lang="uk-UA" sz="2400" dirty="0" smtClean="0"/>
              <a:t>Хвіст і вуха мають в спілкуванні котів найважливіше значення. Високо піднятий хвіст свідчить про привітне відношення тварини. Хвіст також може розповісти про положення кішки в соціальній групі, домінування над людьми, чим менш часто піднімається хвіст, тим кішка більш піддається людям. </a:t>
            </a:r>
            <a:endParaRPr lang="uk-UA" sz="2400" dirty="0"/>
          </a:p>
        </p:txBody>
      </p:sp>
      <p:sp>
        <p:nvSpPr>
          <p:cNvPr id="6"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pic>
        <p:nvPicPr>
          <p:cNvPr id="8" name="Рисунок 7" descr="2905.jpg"/>
          <p:cNvPicPr>
            <a:picLocks noChangeAspect="1"/>
          </p:cNvPicPr>
          <p:nvPr/>
        </p:nvPicPr>
        <p:blipFill>
          <a:blip r:embed="rId2"/>
          <a:stretch>
            <a:fillRect/>
          </a:stretch>
        </p:blipFill>
        <p:spPr>
          <a:xfrm>
            <a:off x="5357818" y="1785926"/>
            <a:ext cx="2500330" cy="3750495"/>
          </a:xfrm>
          <a:prstGeom prst="rect">
            <a:avLst/>
          </a:prstGeom>
          <a:ln>
            <a:noFill/>
          </a:ln>
          <a:effectLst>
            <a:outerShdw blurRad="190500" algn="tl" rotWithShape="0">
              <a:srgbClr val="000000">
                <a:alpha val="70000"/>
              </a:srgbClr>
            </a:outerShdw>
          </a:effectLst>
        </p:spPr>
      </p:pic>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2910" y="5715016"/>
            <a:ext cx="8229600" cy="857256"/>
          </a:xfrm>
        </p:spPr>
        <p:txBody>
          <a:bodyPr/>
          <a:lstStyle/>
          <a:p>
            <a:r>
              <a:rPr lang="uk-UA" dirty="0" smtClean="0"/>
              <a:t>Спілкування кішок</a:t>
            </a:r>
            <a:endParaRPr lang="uk-UA" dirty="0"/>
          </a:p>
        </p:txBody>
      </p:sp>
      <p:sp>
        <p:nvSpPr>
          <p:cNvPr id="40964" name="Rectangle 4"/>
          <p:cNvSpPr>
            <a:spLocks noGrp="1" noChangeArrowheads="1"/>
          </p:cNvSpPr>
          <p:nvPr>
            <p:ph type="body" sz="half" idx="1"/>
          </p:nvPr>
        </p:nvSpPr>
        <p:spPr>
          <a:xfrm>
            <a:off x="395288" y="1628775"/>
            <a:ext cx="4176712" cy="3871927"/>
          </a:xfrm>
        </p:spPr>
        <p:txBody>
          <a:bodyPr/>
          <a:lstStyle/>
          <a:p>
            <a:pPr>
              <a:lnSpc>
                <a:spcPct val="80000"/>
              </a:lnSpc>
            </a:pPr>
            <a:r>
              <a:rPr lang="uk-UA" sz="2400" dirty="0" smtClean="0"/>
              <a:t>Ніс в спілкуванні кішки також має свою важливу функцію. При зустрічі кішки, якщо вони відразу не налаштовані на бійку, труться носами, тим самим впізнаючи один одного. </a:t>
            </a:r>
          </a:p>
          <a:p>
            <a:pPr>
              <a:lnSpc>
                <a:spcPct val="80000"/>
              </a:lnSpc>
            </a:pPr>
            <a:r>
              <a:rPr lang="uk-UA" sz="2400" dirty="0" smtClean="0"/>
              <a:t>Деякі кішки в старості починають бути більш агресивними, особливо до молодого покоління. </a:t>
            </a:r>
            <a:endParaRPr lang="uk-UA" sz="2400" dirty="0"/>
          </a:p>
        </p:txBody>
      </p:sp>
      <p:pic>
        <p:nvPicPr>
          <p:cNvPr id="40966" name="Picture 6"/>
          <p:cNvPicPr>
            <a:picLocks noGrp="1" noChangeAspect="1" noChangeArrowheads="1"/>
          </p:cNvPicPr>
          <p:nvPr>
            <p:ph sz="half" idx="2"/>
          </p:nvPr>
        </p:nvPicPr>
        <p:blipFill>
          <a:blip r:embed="rId2"/>
          <a:srcRect/>
          <a:stretch>
            <a:fillRect/>
          </a:stretch>
        </p:blipFill>
        <p:spPr>
          <a:xfrm>
            <a:off x="4929190" y="2214554"/>
            <a:ext cx="3308354" cy="3257858"/>
          </a:xfrm>
          <a:prstGeom prst="rect">
            <a:avLst/>
          </a:prstGeom>
          <a:ln>
            <a:noFill/>
          </a:ln>
          <a:effectLst>
            <a:outerShdw blurRad="190500" algn="tl" rotWithShape="0">
              <a:srgbClr val="000000">
                <a:alpha val="70000"/>
              </a:srgbClr>
            </a:outerShdw>
          </a:effectLst>
        </p:spPr>
      </p:pic>
      <p:sp>
        <p:nvSpPr>
          <p:cNvPr id="6"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57158" y="5786454"/>
            <a:ext cx="8229600" cy="857256"/>
          </a:xfrm>
        </p:spPr>
        <p:txBody>
          <a:bodyPr/>
          <a:lstStyle/>
          <a:p>
            <a:r>
              <a:rPr lang="uk-UA" dirty="0" smtClean="0"/>
              <a:t>Полювання</a:t>
            </a:r>
            <a:endParaRPr lang="uk-UA" dirty="0"/>
          </a:p>
        </p:txBody>
      </p:sp>
      <p:sp>
        <p:nvSpPr>
          <p:cNvPr id="43012" name="Rectangle 4"/>
          <p:cNvSpPr>
            <a:spLocks noGrp="1" noChangeArrowheads="1"/>
          </p:cNvSpPr>
          <p:nvPr>
            <p:ph type="body" sz="half" idx="1"/>
          </p:nvPr>
        </p:nvSpPr>
        <p:spPr>
          <a:xfrm>
            <a:off x="107950" y="1600200"/>
            <a:ext cx="4387850" cy="4257692"/>
          </a:xfrm>
        </p:spPr>
        <p:txBody>
          <a:bodyPr/>
          <a:lstStyle/>
          <a:p>
            <a:pPr>
              <a:lnSpc>
                <a:spcPct val="80000"/>
              </a:lnSpc>
            </a:pPr>
            <a:r>
              <a:rPr lang="uk-UA" sz="2400" dirty="0" smtClean="0"/>
              <a:t>Кішка харчується маленькими тваринами, перш за все птахами і гризунами, проте може їсти і рослинні продукти. </a:t>
            </a:r>
          </a:p>
          <a:p>
            <a:pPr>
              <a:lnSpc>
                <a:spcPct val="80000"/>
              </a:lnSpc>
            </a:pPr>
            <a:r>
              <a:rPr lang="uk-UA" sz="2400" dirty="0" smtClean="0"/>
              <a:t>У полюванні застосовує дві стратегії: переслідування і засідка. Одна стратегія може не допомогти кішці зловити всю здобич. Тому засідку вони використовують для гризунів, а переслідування для птахів.</a:t>
            </a:r>
            <a:endParaRPr lang="uk-UA" sz="2400" dirty="0"/>
          </a:p>
        </p:txBody>
      </p:sp>
      <p:pic>
        <p:nvPicPr>
          <p:cNvPr id="43013" name="Picture 5"/>
          <p:cNvPicPr>
            <a:picLocks noGrp="1" noChangeAspect="1" noChangeArrowheads="1"/>
          </p:cNvPicPr>
          <p:nvPr>
            <p:ph sz="half" idx="2"/>
          </p:nvPr>
        </p:nvPicPr>
        <p:blipFill>
          <a:blip r:embed="rId2"/>
          <a:srcRect/>
          <a:stretch>
            <a:fillRect/>
          </a:stretch>
        </p:blipFill>
        <p:spPr>
          <a:xfrm>
            <a:off x="4857752" y="1928802"/>
            <a:ext cx="3467096" cy="3885492"/>
          </a:xfrm>
          <a:prstGeom prst="rect">
            <a:avLst/>
          </a:prstGeom>
          <a:ln>
            <a:noFill/>
          </a:ln>
          <a:effectLst>
            <a:outerShdw blurRad="190500" algn="tl" rotWithShape="0">
              <a:srgbClr val="000000">
                <a:alpha val="70000"/>
              </a:srgbClr>
            </a:outerShdw>
          </a:effectLst>
        </p:spPr>
      </p:pic>
      <p:sp>
        <p:nvSpPr>
          <p:cNvPr id="5"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57158" y="5786454"/>
            <a:ext cx="8229600" cy="857256"/>
          </a:xfrm>
        </p:spPr>
        <p:txBody>
          <a:bodyPr/>
          <a:lstStyle/>
          <a:p>
            <a:r>
              <a:rPr lang="uk-UA" dirty="0" smtClean="0"/>
              <a:t>Полювання</a:t>
            </a:r>
            <a:endParaRPr lang="uk-UA" dirty="0"/>
          </a:p>
        </p:txBody>
      </p:sp>
      <p:sp>
        <p:nvSpPr>
          <p:cNvPr id="43012" name="Rectangle 4"/>
          <p:cNvSpPr>
            <a:spLocks noGrp="1" noChangeArrowheads="1"/>
          </p:cNvSpPr>
          <p:nvPr>
            <p:ph type="body" sz="half" idx="1"/>
          </p:nvPr>
        </p:nvSpPr>
        <p:spPr>
          <a:xfrm>
            <a:off x="214282" y="1928802"/>
            <a:ext cx="4286280" cy="3571900"/>
          </a:xfrm>
        </p:spPr>
        <p:txBody>
          <a:bodyPr/>
          <a:lstStyle/>
          <a:p>
            <a:pPr>
              <a:lnSpc>
                <a:spcPct val="80000"/>
              </a:lnSpc>
            </a:pPr>
            <a:r>
              <a:rPr lang="uk-UA" sz="2400" dirty="0" smtClean="0"/>
              <a:t>Більшість порід кішок намагаються знайти собі високе місце для відпочинку. Така поведінка залишилась ще з дикого життя, багато диких кішок відпочивають на деревах. </a:t>
            </a:r>
          </a:p>
          <a:p>
            <a:pPr>
              <a:lnSpc>
                <a:spcPct val="80000"/>
              </a:lnSpc>
            </a:pPr>
            <a:r>
              <a:rPr lang="uk-UA" sz="2400" dirty="0" smtClean="0"/>
              <a:t>Високі місця також дають змогу краще роздивитись територію. </a:t>
            </a:r>
          </a:p>
        </p:txBody>
      </p:sp>
      <p:sp>
        <p:nvSpPr>
          <p:cNvPr id="5"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pic>
        <p:nvPicPr>
          <p:cNvPr id="6" name="Рисунок 5" descr="57484.jpg"/>
          <p:cNvPicPr>
            <a:picLocks noChangeAspect="1"/>
          </p:cNvPicPr>
          <p:nvPr/>
        </p:nvPicPr>
        <p:blipFill>
          <a:blip r:embed="rId2"/>
          <a:stretch>
            <a:fillRect/>
          </a:stretch>
        </p:blipFill>
        <p:spPr>
          <a:xfrm>
            <a:off x="4857752" y="2357430"/>
            <a:ext cx="3038476" cy="3071793"/>
          </a:xfrm>
          <a:prstGeom prst="rect">
            <a:avLst/>
          </a:prstGeom>
          <a:ln>
            <a:noFill/>
          </a:ln>
          <a:effectLst>
            <a:outerShdw blurRad="190500" algn="tl" rotWithShape="0">
              <a:srgbClr val="000000">
                <a:alpha val="70000"/>
              </a:srgbClr>
            </a:outerShdw>
          </a:effectLst>
        </p:spPr>
      </p:pic>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57158" y="5786454"/>
            <a:ext cx="8229600" cy="857256"/>
          </a:xfrm>
        </p:spPr>
        <p:txBody>
          <a:bodyPr/>
          <a:lstStyle/>
          <a:p>
            <a:r>
              <a:rPr lang="ru-RU" dirty="0" err="1"/>
              <a:t>Полювання</a:t>
            </a:r>
            <a:endParaRPr lang="ru-RU" dirty="0"/>
          </a:p>
        </p:txBody>
      </p:sp>
      <p:sp>
        <p:nvSpPr>
          <p:cNvPr id="43012" name="Rectangle 4"/>
          <p:cNvSpPr>
            <a:spLocks noGrp="1" noChangeArrowheads="1"/>
          </p:cNvSpPr>
          <p:nvPr>
            <p:ph type="body" sz="half" idx="1"/>
          </p:nvPr>
        </p:nvSpPr>
        <p:spPr>
          <a:xfrm>
            <a:off x="214282" y="1500174"/>
            <a:ext cx="4500594" cy="3857652"/>
          </a:xfrm>
        </p:spPr>
        <p:txBody>
          <a:bodyPr/>
          <a:lstStyle/>
          <a:p>
            <a:pPr>
              <a:lnSpc>
                <a:spcPct val="80000"/>
              </a:lnSpc>
            </a:pPr>
            <a:r>
              <a:rPr lang="uk-UA" sz="2400" dirty="0" smtClean="0"/>
              <a:t>Якщо ж кішка падає, то її рефлекс приземлить її на ноги. Навіть якщо вона не згрупувалась, їй вистачить 90 см, щоб приземлитись на ноги. Тобто її гнучкість дозволяє, майже, не боятись середньої висоти. </a:t>
            </a:r>
          </a:p>
          <a:p>
            <a:pPr>
              <a:lnSpc>
                <a:spcPct val="80000"/>
              </a:lnSpc>
            </a:pPr>
            <a:r>
              <a:rPr lang="uk-UA" sz="2400" dirty="0" smtClean="0"/>
              <a:t>Безпечно приземлитись можуть і безхвості коти, так як у цьому «процесі» хвіст майже не бере участі.</a:t>
            </a:r>
            <a:endParaRPr lang="uk-UA" sz="2400" dirty="0"/>
          </a:p>
        </p:txBody>
      </p:sp>
      <p:sp>
        <p:nvSpPr>
          <p:cNvPr id="5"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pic>
        <p:nvPicPr>
          <p:cNvPr id="6" name="Picture 5"/>
          <p:cNvPicPr>
            <a:picLocks noGrp="1" noChangeAspect="1" noChangeArrowheads="1"/>
          </p:cNvPicPr>
          <p:nvPr>
            <p:ph sz="half" idx="2"/>
          </p:nvPr>
        </p:nvPicPr>
        <p:blipFill>
          <a:blip r:embed="rId2"/>
          <a:srcRect/>
          <a:stretch>
            <a:fillRect/>
          </a:stretch>
        </p:blipFill>
        <p:spPr>
          <a:xfrm>
            <a:off x="4929190" y="2143116"/>
            <a:ext cx="3424262" cy="3650924"/>
          </a:xfrm>
          <a:prstGeom prst="rect">
            <a:avLst/>
          </a:prstGeom>
          <a:ln>
            <a:noFill/>
          </a:ln>
          <a:effectLst>
            <a:outerShdw blurRad="190500" algn="tl" rotWithShape="0">
              <a:srgbClr val="000000">
                <a:alpha val="70000"/>
              </a:srgbClr>
            </a:outerShdw>
          </a:effectLst>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00034" y="5857892"/>
            <a:ext cx="8229600" cy="714380"/>
          </a:xfrm>
        </p:spPr>
        <p:txBody>
          <a:bodyPr/>
          <a:lstStyle/>
          <a:p>
            <a:r>
              <a:rPr lang="uk-UA" dirty="0" smtClean="0"/>
              <a:t>Живлення котів</a:t>
            </a:r>
            <a:endParaRPr lang="uk-UA" dirty="0"/>
          </a:p>
        </p:txBody>
      </p:sp>
      <p:sp>
        <p:nvSpPr>
          <p:cNvPr id="45060" name="Rectangle 4"/>
          <p:cNvSpPr>
            <a:spLocks noGrp="1" noChangeArrowheads="1"/>
          </p:cNvSpPr>
          <p:nvPr>
            <p:ph type="body" sz="half" idx="1"/>
          </p:nvPr>
        </p:nvSpPr>
        <p:spPr>
          <a:xfrm>
            <a:off x="571472" y="1643050"/>
            <a:ext cx="4071966" cy="4214842"/>
          </a:xfrm>
        </p:spPr>
        <p:txBody>
          <a:bodyPr/>
          <a:lstStyle/>
          <a:p>
            <a:pPr>
              <a:lnSpc>
                <a:spcPct val="80000"/>
              </a:lnSpc>
            </a:pPr>
            <a:r>
              <a:rPr lang="uk-UA" sz="2400" dirty="0" smtClean="0"/>
              <a:t>Від правильно збалансованого харчування залежить нормальний обмін речовин кішки. При цьому тварина виглядає здоровою, рухливою, із блискучою шерстю й очима. Корм, у якому вміст поживних речовин відповідає природним потребам організму, називається збалансованим. </a:t>
            </a:r>
            <a:endParaRPr lang="uk-UA" sz="2400" dirty="0"/>
          </a:p>
        </p:txBody>
      </p:sp>
      <p:pic>
        <p:nvPicPr>
          <p:cNvPr id="45064" name="Picture 8"/>
          <p:cNvPicPr>
            <a:picLocks noChangeAspect="1" noChangeArrowheads="1"/>
          </p:cNvPicPr>
          <p:nvPr/>
        </p:nvPicPr>
        <p:blipFill>
          <a:blip r:embed="rId2"/>
          <a:srcRect/>
          <a:stretch>
            <a:fillRect/>
          </a:stretch>
        </p:blipFill>
        <p:spPr bwMode="auto">
          <a:xfrm>
            <a:off x="4929190" y="2285992"/>
            <a:ext cx="3599699" cy="3429024"/>
          </a:xfrm>
          <a:prstGeom prst="rect">
            <a:avLst/>
          </a:prstGeom>
          <a:ln>
            <a:noFill/>
          </a:ln>
          <a:effectLst>
            <a:outerShdw blurRad="190500" algn="tl" rotWithShape="0">
              <a:srgbClr val="000000">
                <a:alpha val="70000"/>
              </a:srgbClr>
            </a:outerShdw>
          </a:effectLst>
        </p:spPr>
      </p:pic>
      <p:sp>
        <p:nvSpPr>
          <p:cNvPr id="7"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body" sz="half" idx="1"/>
          </p:nvPr>
        </p:nvSpPr>
        <p:spPr>
          <a:xfrm>
            <a:off x="642910" y="1428736"/>
            <a:ext cx="4429156" cy="4286280"/>
          </a:xfrm>
        </p:spPr>
        <p:txBody>
          <a:bodyPr/>
          <a:lstStyle/>
          <a:p>
            <a:pPr>
              <a:lnSpc>
                <a:spcPct val="80000"/>
              </a:lnSpc>
            </a:pPr>
            <a:r>
              <a:rPr lang="uk-UA" sz="2400" dirty="0" smtClean="0"/>
              <a:t>Основну частину раціону котів становить м'ясо. У природних умовах у раціон кішки входять дрібні гризуни (пацюки, миші), дрібні птахи, ящірки, жаби, риба, деякі комахи (коники, мухи, метелики, таргани), зрідка — кажани. Насамперед дикі кішки у своїх жертв виїдають нутрощі, а потім відривають шматочки м'яса й проковтують їх. </a:t>
            </a:r>
            <a:endParaRPr lang="uk-UA" sz="2400" dirty="0"/>
          </a:p>
        </p:txBody>
      </p:sp>
      <p:sp>
        <p:nvSpPr>
          <p:cNvPr id="7"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
        <p:nvSpPr>
          <p:cNvPr id="9" name="Rectangle 2"/>
          <p:cNvSpPr txBox="1">
            <a:spLocks noChangeArrowheads="1"/>
          </p:cNvSpPr>
          <p:nvPr/>
        </p:nvSpPr>
        <p:spPr bwMode="auto">
          <a:xfrm>
            <a:off x="500034" y="5857892"/>
            <a:ext cx="8229600"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0" i="0" u="none" strike="noStrike" kern="0" cap="none" spc="0" normalizeH="0" baseline="0" noProof="0" smtClean="0">
                <a:ln>
                  <a:noFill/>
                </a:ln>
                <a:solidFill>
                  <a:schemeClr val="tx2"/>
                </a:solidFill>
                <a:effectLst/>
                <a:uLnTx/>
                <a:uFillTx/>
                <a:latin typeface="+mj-lt"/>
                <a:ea typeface="+mj-ea"/>
                <a:cs typeface="+mj-cs"/>
              </a:rPr>
              <a:t>Живлення котів</a:t>
            </a:r>
            <a:endParaRPr kumimoji="0" lang="uk-UA" sz="4400" b="0" i="0" u="none" strike="noStrike" kern="0" cap="none" spc="0" normalizeH="0" baseline="0" noProof="0" dirty="0">
              <a:ln>
                <a:noFill/>
              </a:ln>
              <a:solidFill>
                <a:schemeClr val="tx2"/>
              </a:solidFill>
              <a:effectLst/>
              <a:uLnTx/>
              <a:uFillTx/>
              <a:latin typeface="+mj-lt"/>
              <a:ea typeface="+mj-ea"/>
              <a:cs typeface="+mj-cs"/>
            </a:endParaRPr>
          </a:p>
        </p:txBody>
      </p:sp>
      <p:pic>
        <p:nvPicPr>
          <p:cNvPr id="8" name="Рисунок 7" descr="00140704.jpg"/>
          <p:cNvPicPr>
            <a:picLocks noChangeAspect="1"/>
          </p:cNvPicPr>
          <p:nvPr/>
        </p:nvPicPr>
        <p:blipFill>
          <a:blip r:embed="rId2"/>
          <a:stretch>
            <a:fillRect/>
          </a:stretch>
        </p:blipFill>
        <p:spPr>
          <a:xfrm>
            <a:off x="5429256" y="1785926"/>
            <a:ext cx="2786082" cy="3984097"/>
          </a:xfrm>
          <a:prstGeom prst="rect">
            <a:avLst/>
          </a:prstGeom>
          <a:ln>
            <a:noFill/>
          </a:ln>
          <a:effectLst>
            <a:outerShdw blurRad="190500" algn="tl" rotWithShape="0">
              <a:srgbClr val="000000">
                <a:alpha val="70000"/>
              </a:srgbClr>
            </a:outerShdw>
          </a:effectLst>
        </p:spPr>
      </p:pic>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body" sz="half" idx="1"/>
          </p:nvPr>
        </p:nvSpPr>
        <p:spPr>
          <a:xfrm>
            <a:off x="642910" y="1428736"/>
            <a:ext cx="4429156" cy="3643338"/>
          </a:xfrm>
        </p:spPr>
        <p:txBody>
          <a:bodyPr/>
          <a:lstStyle/>
          <a:p>
            <a:pPr>
              <a:lnSpc>
                <a:spcPct val="80000"/>
              </a:lnSpc>
            </a:pPr>
            <a:r>
              <a:rPr lang="uk-UA" sz="2400" dirty="0" smtClean="0"/>
              <a:t>Їжа, яку одержує домашня кішка, повинна бути у вигляді невеликих шматочків, зручних для ковтання, або у вигляді шматка, від якого кішка легко зможе відірвати дрібніші.</a:t>
            </a:r>
          </a:p>
          <a:p>
            <a:pPr>
              <a:lnSpc>
                <a:spcPct val="80000"/>
              </a:lnSpc>
            </a:pPr>
            <a:r>
              <a:rPr lang="uk-UA" sz="2400" dirty="0" smtClean="0"/>
              <a:t>На сьогоднішній день домашніх котів годують спеціальним кормом.</a:t>
            </a:r>
            <a:endParaRPr lang="uk-UA" sz="2400" dirty="0"/>
          </a:p>
        </p:txBody>
      </p:sp>
      <p:pic>
        <p:nvPicPr>
          <p:cNvPr id="45062" name="Picture 6" descr="_DSC7898"/>
          <p:cNvPicPr>
            <a:picLocks noGrp="1" noChangeAspect="1" noChangeArrowheads="1"/>
          </p:cNvPicPr>
          <p:nvPr>
            <p:ph sz="half" idx="2"/>
          </p:nvPr>
        </p:nvPicPr>
        <p:blipFill>
          <a:blip r:embed="rId2" cstate="print"/>
          <a:srcRect/>
          <a:stretch>
            <a:fillRect/>
          </a:stretch>
        </p:blipFill>
        <p:spPr>
          <a:xfrm>
            <a:off x="5500694" y="1857364"/>
            <a:ext cx="2643206" cy="3971761"/>
          </a:xfrm>
          <a:prstGeom prst="rect">
            <a:avLst/>
          </a:prstGeom>
          <a:ln>
            <a:noFill/>
          </a:ln>
          <a:effectLst>
            <a:outerShdw blurRad="190500" algn="tl" rotWithShape="0">
              <a:srgbClr val="000000">
                <a:alpha val="70000"/>
              </a:srgbClr>
            </a:outerShdw>
          </a:effectLst>
        </p:spPr>
      </p:pic>
      <p:sp>
        <p:nvSpPr>
          <p:cNvPr id="7"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
        <p:nvSpPr>
          <p:cNvPr id="9" name="Rectangle 2"/>
          <p:cNvSpPr txBox="1">
            <a:spLocks noChangeArrowheads="1"/>
          </p:cNvSpPr>
          <p:nvPr/>
        </p:nvSpPr>
        <p:spPr bwMode="auto">
          <a:xfrm>
            <a:off x="500034" y="5857892"/>
            <a:ext cx="8229600"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0" i="0" u="none" strike="noStrike" kern="0" cap="none" spc="0" normalizeH="0" baseline="0" noProof="0" dirty="0" smtClean="0">
                <a:ln>
                  <a:noFill/>
                </a:ln>
                <a:solidFill>
                  <a:schemeClr val="tx2"/>
                </a:solidFill>
                <a:effectLst/>
                <a:uLnTx/>
                <a:uFillTx/>
                <a:latin typeface="+mj-lt"/>
                <a:ea typeface="+mj-ea"/>
                <a:cs typeface="+mj-cs"/>
              </a:rPr>
              <a:t>Живлення котів</a:t>
            </a:r>
            <a:endParaRPr kumimoji="0" lang="uk-UA"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00034" y="5715016"/>
            <a:ext cx="8229600" cy="642942"/>
          </a:xfrm>
        </p:spPr>
        <p:txBody>
          <a:bodyPr/>
          <a:lstStyle/>
          <a:p>
            <a:r>
              <a:rPr lang="uk-UA" dirty="0" smtClean="0"/>
              <a:t>Цікаві факти</a:t>
            </a:r>
            <a:endParaRPr lang="uk-UA" dirty="0"/>
          </a:p>
        </p:txBody>
      </p:sp>
      <p:sp>
        <p:nvSpPr>
          <p:cNvPr id="47107" name="Rectangle 3"/>
          <p:cNvSpPr>
            <a:spLocks noGrp="1" noChangeArrowheads="1"/>
          </p:cNvSpPr>
          <p:nvPr>
            <p:ph type="body" idx="1"/>
          </p:nvPr>
        </p:nvSpPr>
        <p:spPr>
          <a:xfrm>
            <a:off x="428596" y="1357298"/>
            <a:ext cx="8229600" cy="3662371"/>
          </a:xfrm>
        </p:spPr>
        <p:txBody>
          <a:bodyPr/>
          <a:lstStyle/>
          <a:p>
            <a:pPr>
              <a:lnSpc>
                <a:spcPct val="80000"/>
              </a:lnSpc>
              <a:buFontTx/>
              <a:buNone/>
            </a:pPr>
            <a:endParaRPr lang="ru-RU" sz="800" dirty="0" smtClean="0"/>
          </a:p>
          <a:p>
            <a:pPr>
              <a:lnSpc>
                <a:spcPct val="80000"/>
              </a:lnSpc>
            </a:pPr>
            <a:r>
              <a:rPr lang="uk-UA" sz="2000" dirty="0" smtClean="0"/>
              <a:t>Кішка за своє життя може мати більше 100 кошенят. Одна пара </a:t>
            </a:r>
          </a:p>
          <a:p>
            <a:pPr>
              <a:lnSpc>
                <a:spcPct val="80000"/>
              </a:lnSpc>
              <a:buNone/>
            </a:pPr>
            <a:r>
              <a:rPr lang="uk-UA" sz="2000" dirty="0" smtClean="0"/>
              <a:t>котів та їх потомство за 7 років в змозі народити 420 000 дитинчат.</a:t>
            </a:r>
          </a:p>
          <a:p>
            <a:pPr>
              <a:lnSpc>
                <a:spcPct val="80000"/>
              </a:lnSpc>
            </a:pPr>
            <a:r>
              <a:rPr lang="uk-UA" sz="2000" dirty="0" smtClean="0"/>
              <a:t>Коти видають близько 100 різноманітних звуків. Для прикладу, </a:t>
            </a:r>
          </a:p>
          <a:p>
            <a:pPr>
              <a:lnSpc>
                <a:spcPct val="80000"/>
              </a:lnSpc>
              <a:buNone/>
            </a:pPr>
            <a:r>
              <a:rPr lang="uk-UA" sz="2000" dirty="0" smtClean="0"/>
              <a:t>собаки-лише 10.</a:t>
            </a:r>
          </a:p>
          <a:p>
            <a:pPr>
              <a:lnSpc>
                <a:spcPct val="80000"/>
              </a:lnSpc>
            </a:pPr>
            <a:r>
              <a:rPr lang="uk-UA" sz="2000" dirty="0" smtClean="0"/>
              <a:t>Малюнок поверхні носа кішки такий же унікальний, як і відтиск </a:t>
            </a:r>
          </a:p>
          <a:p>
            <a:pPr>
              <a:lnSpc>
                <a:spcPct val="80000"/>
              </a:lnSpc>
              <a:buNone/>
            </a:pPr>
            <a:r>
              <a:rPr lang="uk-UA" sz="2000" dirty="0" smtClean="0"/>
              <a:t>пальця людини.</a:t>
            </a:r>
          </a:p>
          <a:p>
            <a:pPr>
              <a:lnSpc>
                <a:spcPct val="80000"/>
              </a:lnSpc>
            </a:pPr>
            <a:r>
              <a:rPr lang="uk-UA" sz="2000" dirty="0" smtClean="0"/>
              <a:t>У кішки пітніють лише кінчики лап.</a:t>
            </a:r>
          </a:p>
          <a:p>
            <a:pPr>
              <a:lnSpc>
                <a:spcPct val="80000"/>
              </a:lnSpc>
            </a:pPr>
            <a:r>
              <a:rPr lang="uk-UA" sz="2000" dirty="0" smtClean="0"/>
              <a:t>Кішка (як і жираф та верблюд) – </a:t>
            </a:r>
          </a:p>
          <a:p>
            <a:pPr>
              <a:lnSpc>
                <a:spcPct val="80000"/>
              </a:lnSpc>
              <a:buNone/>
            </a:pPr>
            <a:r>
              <a:rPr lang="uk-UA" sz="2000" dirty="0" smtClean="0"/>
              <a:t>починає йти з лівих лап.</a:t>
            </a:r>
          </a:p>
          <a:p>
            <a:pPr>
              <a:lnSpc>
                <a:spcPct val="80000"/>
              </a:lnSpc>
            </a:pPr>
            <a:r>
              <a:rPr lang="uk-UA" sz="2000" dirty="0" smtClean="0"/>
              <a:t>Котяче вухо повертається на 180 °.</a:t>
            </a:r>
          </a:p>
          <a:p>
            <a:pPr>
              <a:lnSpc>
                <a:spcPct val="80000"/>
              </a:lnSpc>
            </a:pPr>
            <a:r>
              <a:rPr lang="uk-UA" sz="2000" dirty="0" smtClean="0"/>
              <a:t>У вусі кішки 32 м'язи.</a:t>
            </a:r>
            <a:endParaRPr lang="uk-UA" sz="2000" dirty="0"/>
          </a:p>
        </p:txBody>
      </p:sp>
      <p:pic>
        <p:nvPicPr>
          <p:cNvPr id="4" name="Рисунок 3" descr="005fdbkp.jpg"/>
          <p:cNvPicPr>
            <a:picLocks noChangeAspect="1"/>
          </p:cNvPicPr>
          <p:nvPr/>
        </p:nvPicPr>
        <p:blipFill>
          <a:blip r:embed="rId2"/>
          <a:stretch>
            <a:fillRect/>
          </a:stretch>
        </p:blipFill>
        <p:spPr>
          <a:xfrm>
            <a:off x="5143504" y="3214686"/>
            <a:ext cx="3597597" cy="2500330"/>
          </a:xfrm>
          <a:prstGeom prst="rect">
            <a:avLst/>
          </a:prstGeom>
          <a:ln>
            <a:noFill/>
          </a:ln>
          <a:effectLst>
            <a:outerShdw blurRad="190500" algn="tl" rotWithShape="0">
              <a:srgbClr val="000000">
                <a:alpha val="70000"/>
              </a:srgbClr>
            </a:outerShdw>
          </a:effectLst>
        </p:spPr>
      </p:pic>
      <p:sp>
        <p:nvSpPr>
          <p:cNvPr id="5"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500034" y="1428736"/>
            <a:ext cx="8229600" cy="4162437"/>
          </a:xfrm>
        </p:spPr>
        <p:txBody>
          <a:bodyPr/>
          <a:lstStyle/>
          <a:p>
            <a:pPr>
              <a:lnSpc>
                <a:spcPct val="80000"/>
              </a:lnSpc>
            </a:pPr>
            <a:r>
              <a:rPr lang="uk-UA" sz="2000" dirty="0" smtClean="0"/>
              <a:t>Коти, на відміну від собак, не можуть фокусувати погляд на </a:t>
            </a:r>
          </a:p>
          <a:p>
            <a:pPr>
              <a:lnSpc>
                <a:spcPct val="80000"/>
              </a:lnSpc>
              <a:buNone/>
            </a:pPr>
            <a:r>
              <a:rPr lang="uk-UA" sz="2000" dirty="0" smtClean="0"/>
              <a:t>близько розміщених предметах. Вони краще бачать на відстані від </a:t>
            </a:r>
          </a:p>
          <a:p>
            <a:pPr>
              <a:lnSpc>
                <a:spcPct val="80000"/>
              </a:lnSpc>
              <a:buNone/>
            </a:pPr>
            <a:r>
              <a:rPr lang="uk-UA" sz="2000" dirty="0" smtClean="0"/>
              <a:t>75 см до 2-6 м.</a:t>
            </a:r>
          </a:p>
          <a:p>
            <a:pPr>
              <a:lnSpc>
                <a:spcPct val="80000"/>
              </a:lnSpc>
            </a:pPr>
            <a:r>
              <a:rPr lang="uk-UA" sz="2000" dirty="0" smtClean="0"/>
              <a:t>Чутливість кішки до гучності звуку в 3 рази вища, ніж у людини.</a:t>
            </a:r>
          </a:p>
          <a:p>
            <a:pPr>
              <a:lnSpc>
                <a:spcPct val="80000"/>
              </a:lnSpc>
            </a:pPr>
            <a:r>
              <a:rPr lang="uk-UA" sz="2000" dirty="0" smtClean="0"/>
              <a:t>Нервовий стан кішки видають вуха - вони трохи рухаються, хоча </a:t>
            </a:r>
          </a:p>
          <a:p>
            <a:pPr>
              <a:lnSpc>
                <a:spcPct val="80000"/>
              </a:lnSpc>
              <a:buNone/>
            </a:pPr>
            <a:r>
              <a:rPr lang="uk-UA" sz="2000" dirty="0" smtClean="0"/>
              <a:t>сама кішка може спокійно сидіти і спостерігати. Якщо доторкнутися</a:t>
            </a:r>
          </a:p>
          <a:p>
            <a:pPr>
              <a:lnSpc>
                <a:spcPct val="80000"/>
              </a:lnSpc>
              <a:buNone/>
            </a:pPr>
            <a:r>
              <a:rPr lang="uk-UA" sz="2000" dirty="0" smtClean="0"/>
              <a:t>до тварини у такому стані, вона почне шипіти або вдарить лапою.</a:t>
            </a:r>
          </a:p>
          <a:p>
            <a:pPr>
              <a:lnSpc>
                <a:spcPct val="80000"/>
              </a:lnSpc>
            </a:pPr>
            <a:r>
              <a:rPr lang="uk-UA" sz="2000" dirty="0" smtClean="0"/>
              <a:t>За допомогою вусів кішка отримує інформацію про все, що її </a:t>
            </a:r>
          </a:p>
          <a:p>
            <a:pPr>
              <a:lnSpc>
                <a:spcPct val="80000"/>
              </a:lnSpc>
              <a:buNone/>
            </a:pPr>
            <a:r>
              <a:rPr lang="uk-UA" sz="2000" dirty="0" smtClean="0"/>
              <a:t>оточує: про предмети, вітер, температуру. Якщо їх видалити, вона</a:t>
            </a:r>
          </a:p>
          <a:p>
            <a:pPr>
              <a:lnSpc>
                <a:spcPct val="80000"/>
              </a:lnSpc>
              <a:buNone/>
            </a:pPr>
            <a:r>
              <a:rPr lang="uk-UA" sz="2000" dirty="0" smtClean="0"/>
              <a:t>буде погано орієнтуватися і почуватиметься невпевнено. Вуса </a:t>
            </a:r>
          </a:p>
          <a:p>
            <a:pPr>
              <a:lnSpc>
                <a:spcPct val="80000"/>
              </a:lnSpc>
              <a:buNone/>
            </a:pPr>
            <a:r>
              <a:rPr lang="uk-UA" sz="2000" dirty="0" smtClean="0"/>
              <a:t>допомагають котам визначити, пролізуть вони в отвір чи ні.</a:t>
            </a:r>
          </a:p>
          <a:p>
            <a:pPr>
              <a:lnSpc>
                <a:spcPct val="80000"/>
              </a:lnSpc>
            </a:pPr>
            <a:r>
              <a:rPr lang="uk-UA" sz="2000" dirty="0" smtClean="0"/>
              <a:t>Якщо вуса кішки "дивляться" вперед - вона чимось зацікавлена </a:t>
            </a:r>
          </a:p>
          <a:p>
            <a:pPr>
              <a:lnSpc>
                <a:spcPct val="80000"/>
              </a:lnSpc>
              <a:buNone/>
            </a:pPr>
            <a:r>
              <a:rPr lang="uk-UA" sz="2000" dirty="0" smtClean="0"/>
              <a:t>або хоче чимось налякати суперника. Якщо назад - кішка налякана.</a:t>
            </a:r>
            <a:endParaRPr lang="uk-UA" sz="2000" dirty="0"/>
          </a:p>
        </p:txBody>
      </p:sp>
      <p:sp>
        <p:nvSpPr>
          <p:cNvPr id="4" name="Rectangle 2"/>
          <p:cNvSpPr txBox="1">
            <a:spLocks noChangeArrowheads="1"/>
          </p:cNvSpPr>
          <p:nvPr/>
        </p:nvSpPr>
        <p:spPr bwMode="auto">
          <a:xfrm>
            <a:off x="500034" y="5715016"/>
            <a:ext cx="8229600"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0" i="0" u="none" strike="noStrike" kern="0" cap="none" spc="0" normalizeH="0" baseline="0" noProof="0" smtClean="0">
                <a:ln>
                  <a:noFill/>
                </a:ln>
                <a:solidFill>
                  <a:schemeClr val="tx2"/>
                </a:solidFill>
                <a:effectLst/>
                <a:uLnTx/>
                <a:uFillTx/>
                <a:latin typeface="+mj-lt"/>
                <a:ea typeface="+mj-ea"/>
                <a:cs typeface="+mj-cs"/>
              </a:rPr>
              <a:t>Цікаві факти</a:t>
            </a:r>
            <a:endParaRPr kumimoji="0" lang="uk-UA" sz="4400" b="0" i="0" u="none" strike="noStrike" kern="0" cap="none" spc="0" normalizeH="0" baseline="0" noProof="0" dirty="0">
              <a:ln>
                <a:noFill/>
              </a:ln>
              <a:solidFill>
                <a:schemeClr val="tx2"/>
              </a:solidFill>
              <a:effectLst/>
              <a:uLnTx/>
              <a:uFillTx/>
              <a:latin typeface="+mj-lt"/>
              <a:ea typeface="+mj-ea"/>
              <a:cs typeface="+mj-cs"/>
            </a:endParaRPr>
          </a:p>
        </p:txBody>
      </p:sp>
      <p:sp>
        <p:nvSpPr>
          <p:cNvPr id="6"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body" sz="half" idx="1"/>
          </p:nvPr>
        </p:nvSpPr>
        <p:spPr>
          <a:xfrm>
            <a:off x="428596" y="1571612"/>
            <a:ext cx="4071966" cy="4286280"/>
          </a:xfrm>
        </p:spPr>
        <p:txBody>
          <a:bodyPr/>
          <a:lstStyle/>
          <a:p>
            <a:pPr>
              <a:lnSpc>
                <a:spcPct val="90000"/>
              </a:lnSpc>
            </a:pPr>
            <a:r>
              <a:rPr lang="ru-RU" sz="2400" dirty="0" err="1"/>
              <a:t>Кіт</a:t>
            </a:r>
            <a:r>
              <a:rPr lang="ru-RU" sz="2400" dirty="0"/>
              <a:t> </a:t>
            </a:r>
            <a:r>
              <a:rPr lang="ru-RU" sz="2400" dirty="0" err="1" smtClean="0"/>
              <a:t>свійськи</a:t>
            </a:r>
            <a:r>
              <a:rPr lang="uk-UA" sz="2400" dirty="0" smtClean="0"/>
              <a:t>й, </a:t>
            </a:r>
            <a:r>
              <a:rPr lang="ru-RU" sz="2400" dirty="0" smtClean="0"/>
              <a:t>як </a:t>
            </a:r>
            <a:r>
              <a:rPr lang="ru-RU" sz="2400" dirty="0" err="1"/>
              <a:t>і</a:t>
            </a:r>
            <a:r>
              <a:rPr lang="ru-RU" sz="2400" dirty="0"/>
              <a:t> </a:t>
            </a:r>
            <a:r>
              <a:rPr lang="ru-RU" sz="2400" dirty="0" err="1"/>
              <a:t>його</a:t>
            </a:r>
            <a:r>
              <a:rPr lang="ru-RU" sz="2400" dirty="0"/>
              <a:t> родич </a:t>
            </a:r>
            <a:r>
              <a:rPr lang="ru-RU" sz="2400" dirty="0" err="1"/>
              <a:t>кіт</a:t>
            </a:r>
            <a:r>
              <a:rPr lang="ru-RU" sz="2400" dirty="0"/>
              <a:t> дикий </a:t>
            </a:r>
            <a:r>
              <a:rPr lang="ru-RU" sz="2400" dirty="0" err="1" smtClean="0"/>
              <a:t>або</a:t>
            </a:r>
            <a:r>
              <a:rPr lang="ru-RU" sz="2400" dirty="0" smtClean="0"/>
              <a:t> </a:t>
            </a:r>
            <a:r>
              <a:rPr lang="ru-RU" sz="2400" dirty="0" err="1" smtClean="0"/>
              <a:t>лісовий</a:t>
            </a:r>
            <a:r>
              <a:rPr lang="ru-RU" sz="2400" dirty="0" smtClean="0"/>
              <a:t> </a:t>
            </a:r>
            <a:r>
              <a:rPr lang="ru-RU" sz="2400" dirty="0"/>
              <a:t>-</a:t>
            </a:r>
            <a:r>
              <a:rPr lang="ru-RU" sz="2400" dirty="0" smtClean="0"/>
              <a:t> </a:t>
            </a:r>
            <a:r>
              <a:rPr lang="ru-RU" sz="2400" dirty="0"/>
              <a:t>невеликий </a:t>
            </a:r>
            <a:r>
              <a:rPr lang="uk-UA" sz="2400" dirty="0" smtClean="0"/>
              <a:t>ссавець ряду хижих. </a:t>
            </a:r>
          </a:p>
          <a:p>
            <a:pPr>
              <a:lnSpc>
                <a:spcPct val="90000"/>
              </a:lnSpc>
            </a:pPr>
            <a:r>
              <a:rPr lang="uk-UA" sz="2400" dirty="0" smtClean="0"/>
              <a:t>Сучасна назва походить від латинської назви </a:t>
            </a:r>
            <a:r>
              <a:rPr lang="uk-UA" sz="2400" dirty="0" err="1" smtClean="0"/>
              <a:t>catus</a:t>
            </a:r>
            <a:r>
              <a:rPr lang="uk-UA" sz="2400" dirty="0" smtClean="0"/>
              <a:t>, що </a:t>
            </a:r>
            <a:r>
              <a:rPr lang="uk-UA" sz="2400" dirty="0" err="1" smtClean="0"/>
              <a:t>використо-вується</a:t>
            </a:r>
            <a:r>
              <a:rPr lang="uk-UA" sz="2400" dirty="0" smtClean="0"/>
              <a:t> для позначення дикого кота, на відміну від свійського, який латиною називається </a:t>
            </a:r>
            <a:r>
              <a:rPr lang="uk-UA" sz="2400" dirty="0" err="1" smtClean="0"/>
              <a:t>felis</a:t>
            </a:r>
            <a:r>
              <a:rPr lang="uk-UA" sz="2400" dirty="0" smtClean="0"/>
              <a:t>.</a:t>
            </a:r>
            <a:endParaRPr lang="uk-UA" sz="2400" dirty="0"/>
          </a:p>
        </p:txBody>
      </p:sp>
      <p:pic>
        <p:nvPicPr>
          <p:cNvPr id="20490" name="Picture 10" descr="_DSC9091"/>
          <p:cNvPicPr>
            <a:picLocks noGrp="1" noChangeAspect="1" noChangeArrowheads="1"/>
          </p:cNvPicPr>
          <p:nvPr>
            <p:ph sz="half" idx="2"/>
          </p:nvPr>
        </p:nvPicPr>
        <p:blipFill>
          <a:blip r:embed="rId2" cstate="print"/>
          <a:srcRect/>
          <a:stretch>
            <a:fillRect/>
          </a:stretch>
        </p:blipFill>
        <p:spPr>
          <a:xfrm rot="16643896">
            <a:off x="4788290" y="2403320"/>
            <a:ext cx="4038600" cy="2687638"/>
          </a:xfrm>
          <a:prstGeom prst="rect">
            <a:avLst/>
          </a:prstGeom>
          <a:ln>
            <a:noFill/>
          </a:ln>
          <a:effectLst>
            <a:outerShdw blurRad="190500" algn="tl" rotWithShape="0">
              <a:srgbClr val="000000">
                <a:alpha val="70000"/>
              </a:srgbClr>
            </a:outerShdw>
          </a:effectLst>
        </p:spPr>
      </p:pic>
      <p:sp>
        <p:nvSpPr>
          <p:cNvPr id="6"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
        <p:nvSpPr>
          <p:cNvPr id="5" name="Rectangle 2"/>
          <p:cNvSpPr txBox="1">
            <a:spLocks noChangeArrowheads="1"/>
          </p:cNvSpPr>
          <p:nvPr/>
        </p:nvSpPr>
        <p:spPr>
          <a:xfrm>
            <a:off x="428596" y="5857892"/>
            <a:ext cx="8229600" cy="65403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0" i="0" u="none" strike="noStrike" kern="0" cap="none" spc="0" normalizeH="0" baseline="0" noProof="0" dirty="0" smtClean="0">
                <a:ln>
                  <a:noFill/>
                </a:ln>
                <a:solidFill>
                  <a:schemeClr val="tx2"/>
                </a:solidFill>
                <a:effectLst/>
                <a:uLnTx/>
                <a:uFillTx/>
                <a:latin typeface="+mj-lt"/>
                <a:ea typeface="+mj-ea"/>
                <a:cs typeface="+mj-cs"/>
              </a:rPr>
              <a:t>Походження</a:t>
            </a:r>
            <a:r>
              <a:rPr kumimoji="0" lang="uk-UA" sz="4400" b="0" i="0" u="none" strike="noStrike" kern="0" cap="none" spc="0" normalizeH="0" noProof="0" dirty="0" smtClean="0">
                <a:ln>
                  <a:noFill/>
                </a:ln>
                <a:solidFill>
                  <a:schemeClr val="tx2"/>
                </a:solidFill>
                <a:effectLst/>
                <a:uLnTx/>
                <a:uFillTx/>
                <a:latin typeface="+mj-lt"/>
                <a:ea typeface="+mj-ea"/>
                <a:cs typeface="+mj-cs"/>
              </a:rPr>
              <a:t> назви</a:t>
            </a:r>
            <a:endParaRPr kumimoji="0" lang="uk-UA"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
        <p:nvSpPr>
          <p:cNvPr id="5" name="Прямоугольник 4"/>
          <p:cNvSpPr/>
          <p:nvPr/>
        </p:nvSpPr>
        <p:spPr>
          <a:xfrm>
            <a:off x="857224" y="1357298"/>
            <a:ext cx="7572428" cy="1938992"/>
          </a:xfrm>
          <a:prstGeom prst="rect">
            <a:avLst/>
          </a:prstGeom>
        </p:spPr>
        <p:txBody>
          <a:bodyPr wrap="square">
            <a:spAutoFit/>
          </a:bodyPr>
          <a:lstStyle/>
          <a:p>
            <a:r>
              <a:rPr lang="uk-UA" sz="4000" b="1" dirty="0" err="1" smtClean="0"/>
              <a:t>Пам</a:t>
            </a:r>
            <a:r>
              <a:rPr lang="en-US" sz="4000" b="1" dirty="0" smtClean="0"/>
              <a:t>’</a:t>
            </a:r>
            <a:r>
              <a:rPr lang="uk-UA" sz="4000" b="1" dirty="0" err="1" smtClean="0"/>
              <a:t>ятайте</a:t>
            </a:r>
            <a:r>
              <a:rPr lang="uk-UA" sz="4000" b="1" dirty="0" smtClean="0"/>
              <a:t>! </a:t>
            </a:r>
          </a:p>
          <a:p>
            <a:r>
              <a:rPr lang="uk-UA" sz="4000" b="1" dirty="0" smtClean="0"/>
              <a:t>Ви відповідаєте за тих, кого приручили!</a:t>
            </a:r>
            <a:endParaRPr lang="uk-UA" sz="4000" b="1" dirty="0"/>
          </a:p>
        </p:txBody>
      </p:sp>
      <p:pic>
        <p:nvPicPr>
          <p:cNvPr id="6" name="Рисунок 5" descr="cat1.jpg"/>
          <p:cNvPicPr>
            <a:picLocks noChangeAspect="1"/>
          </p:cNvPicPr>
          <p:nvPr/>
        </p:nvPicPr>
        <p:blipFill>
          <a:blip r:embed="rId2"/>
          <a:stretch>
            <a:fillRect/>
          </a:stretch>
        </p:blipFill>
        <p:spPr>
          <a:xfrm>
            <a:off x="4357686" y="2928934"/>
            <a:ext cx="4000528" cy="3000396"/>
          </a:xfrm>
          <a:prstGeom prst="rect">
            <a:avLst/>
          </a:prstGeom>
          <a:ln>
            <a:noFill/>
          </a:ln>
          <a:effectLst>
            <a:outerShdw blurRad="190500" algn="tl" rotWithShape="0">
              <a:srgbClr val="000000">
                <a:alpha val="70000"/>
              </a:srgbClr>
            </a:outerShdw>
          </a:effectLst>
        </p:spPr>
      </p:pic>
      <p:pic>
        <p:nvPicPr>
          <p:cNvPr id="8" name="Picture 7"/>
          <p:cNvPicPr>
            <a:picLocks noChangeAspect="1" noChangeArrowheads="1"/>
          </p:cNvPicPr>
          <p:nvPr/>
        </p:nvPicPr>
        <p:blipFill>
          <a:blip r:embed="rId3" cstate="print"/>
          <a:srcRect/>
          <a:stretch>
            <a:fillRect/>
          </a:stretch>
        </p:blipFill>
        <p:spPr bwMode="auto">
          <a:xfrm>
            <a:off x="857224" y="3643314"/>
            <a:ext cx="3429024" cy="2700251"/>
          </a:xfrm>
          <a:prstGeom prst="rect">
            <a:avLst/>
          </a:prstGeom>
          <a:ln>
            <a:noFill/>
          </a:ln>
          <a:effectLst>
            <a:outerShdw blurRad="190500" algn="tl" rotWithShape="0">
              <a:srgbClr val="000000">
                <a:alpha val="70000"/>
              </a:srgbClr>
            </a:outerShdw>
          </a:effectLst>
        </p:spPr>
      </p:pic>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body" sz="half" idx="1"/>
          </p:nvPr>
        </p:nvSpPr>
        <p:spPr>
          <a:xfrm>
            <a:off x="428596" y="1785926"/>
            <a:ext cx="4038600" cy="3595691"/>
          </a:xfrm>
        </p:spPr>
        <p:txBody>
          <a:bodyPr/>
          <a:lstStyle/>
          <a:p>
            <a:pPr>
              <a:lnSpc>
                <a:spcPct val="90000"/>
              </a:lnSpc>
            </a:pPr>
            <a:r>
              <a:rPr lang="uk-UA" sz="2400" dirty="0" smtClean="0"/>
              <a:t>Кіт знаходиться у тісному співіснуванні з людиною понад 9500 років. </a:t>
            </a:r>
          </a:p>
          <a:p>
            <a:pPr>
              <a:lnSpc>
                <a:spcPct val="90000"/>
              </a:lnSpc>
            </a:pPr>
            <a:r>
              <a:rPr lang="uk-UA" sz="2400" dirty="0" smtClean="0"/>
              <a:t>Він є найпоширенішою хатньою твариною. </a:t>
            </a:r>
          </a:p>
          <a:p>
            <a:pPr>
              <a:lnSpc>
                <a:spcPct val="90000"/>
              </a:lnSpc>
            </a:pPr>
            <a:r>
              <a:rPr lang="uk-UA" sz="2400" dirty="0" smtClean="0"/>
              <a:t>Мешкає у всіх районах земної кулі.</a:t>
            </a:r>
          </a:p>
          <a:p>
            <a:pPr>
              <a:lnSpc>
                <a:spcPct val="90000"/>
              </a:lnSpc>
            </a:pPr>
            <a:r>
              <a:rPr lang="uk-UA" sz="2400" dirty="0" smtClean="0"/>
              <a:t>Налічується кількадесят порід кота свійського.</a:t>
            </a:r>
            <a:endParaRPr lang="uk-UA" sz="2400" dirty="0"/>
          </a:p>
        </p:txBody>
      </p:sp>
      <p:pic>
        <p:nvPicPr>
          <p:cNvPr id="20491" name="Picture 11" descr="_DSC9098"/>
          <p:cNvPicPr>
            <a:picLocks noChangeAspect="1" noChangeArrowheads="1"/>
          </p:cNvPicPr>
          <p:nvPr/>
        </p:nvPicPr>
        <p:blipFill>
          <a:blip r:embed="rId2" cstate="print"/>
          <a:srcRect/>
          <a:stretch>
            <a:fillRect/>
          </a:stretch>
        </p:blipFill>
        <p:spPr bwMode="auto">
          <a:xfrm rot="15520885">
            <a:off x="4615531" y="2138590"/>
            <a:ext cx="4146550" cy="2759075"/>
          </a:xfrm>
          <a:prstGeom prst="rect">
            <a:avLst/>
          </a:prstGeom>
          <a:ln>
            <a:noFill/>
          </a:ln>
          <a:effectLst>
            <a:outerShdw blurRad="190500" algn="tl" rotWithShape="0">
              <a:srgbClr val="000000">
                <a:alpha val="70000"/>
              </a:srgbClr>
            </a:outerShdw>
          </a:effectLst>
        </p:spPr>
      </p:pic>
      <p:sp>
        <p:nvSpPr>
          <p:cNvPr id="7"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
        <p:nvSpPr>
          <p:cNvPr id="5" name="Rectangle 2"/>
          <p:cNvSpPr txBox="1">
            <a:spLocks noChangeArrowheads="1"/>
          </p:cNvSpPr>
          <p:nvPr/>
        </p:nvSpPr>
        <p:spPr>
          <a:xfrm>
            <a:off x="428596" y="5857892"/>
            <a:ext cx="8229600" cy="65403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0" i="0" u="none" strike="noStrike" kern="0" cap="none" spc="0" normalizeH="0" baseline="0" noProof="0" dirty="0" smtClean="0">
                <a:ln>
                  <a:noFill/>
                </a:ln>
                <a:solidFill>
                  <a:schemeClr val="tx2"/>
                </a:solidFill>
                <a:effectLst/>
                <a:uLnTx/>
                <a:uFillTx/>
                <a:latin typeface="+mj-lt"/>
                <a:ea typeface="+mj-ea"/>
                <a:cs typeface="+mj-cs"/>
              </a:rPr>
              <a:t>Коти</a:t>
            </a:r>
            <a:r>
              <a:rPr kumimoji="0" lang="uk-UA" sz="4400" b="0" i="0" u="none" strike="noStrike" kern="0" cap="none" spc="0" normalizeH="0" noProof="0" dirty="0" smtClean="0">
                <a:ln>
                  <a:noFill/>
                </a:ln>
                <a:solidFill>
                  <a:schemeClr val="tx2"/>
                </a:solidFill>
                <a:effectLst/>
                <a:uLnTx/>
                <a:uFillTx/>
                <a:latin typeface="+mj-lt"/>
                <a:ea typeface="+mj-ea"/>
                <a:cs typeface="+mj-cs"/>
              </a:rPr>
              <a:t> і людина</a:t>
            </a:r>
            <a:endParaRPr kumimoji="0" lang="uk-UA"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body" sz="half" idx="1"/>
          </p:nvPr>
        </p:nvSpPr>
        <p:spPr>
          <a:xfrm>
            <a:off x="250825" y="1600200"/>
            <a:ext cx="4035423" cy="3829063"/>
          </a:xfrm>
        </p:spPr>
        <p:txBody>
          <a:bodyPr/>
          <a:lstStyle/>
          <a:p>
            <a:pPr>
              <a:lnSpc>
                <a:spcPct val="80000"/>
              </a:lnSpc>
            </a:pPr>
            <a:r>
              <a:rPr lang="ru-RU" sz="2400" dirty="0" err="1"/>
              <a:t>Поряд</a:t>
            </a:r>
            <a:r>
              <a:rPr lang="ru-RU" sz="2400" dirty="0"/>
              <a:t> </a:t>
            </a:r>
            <a:r>
              <a:rPr lang="ru-RU" sz="2400" dirty="0" err="1"/>
              <a:t>з</a:t>
            </a:r>
            <a:r>
              <a:rPr lang="ru-RU" sz="2400" dirty="0"/>
              <a:t> людьми </a:t>
            </a:r>
            <a:r>
              <a:rPr lang="ru-RU" sz="2400" dirty="0" err="1"/>
              <a:t>кішка</a:t>
            </a:r>
            <a:r>
              <a:rPr lang="ru-RU" sz="2400" dirty="0"/>
              <a:t> </a:t>
            </a:r>
            <a:r>
              <a:rPr lang="ru-RU" sz="2400" dirty="0" err="1"/>
              <a:t>живе</a:t>
            </a:r>
            <a:r>
              <a:rPr lang="ru-RU" sz="2400" dirty="0"/>
              <a:t> </a:t>
            </a:r>
            <a:r>
              <a:rPr lang="ru-RU" sz="2400" dirty="0" err="1"/>
              <a:t>від</a:t>
            </a:r>
            <a:r>
              <a:rPr lang="ru-RU" sz="2400" dirty="0"/>
              <a:t> 14 до 20 </a:t>
            </a:r>
            <a:r>
              <a:rPr lang="ru-RU" sz="2400" dirty="0" err="1"/>
              <a:t>років</a:t>
            </a:r>
            <a:r>
              <a:rPr lang="ru-RU" sz="2400" dirty="0"/>
              <a:t>. </a:t>
            </a:r>
            <a:r>
              <a:rPr lang="ru-RU" sz="2400" dirty="0" err="1"/>
              <a:t>Найстаріша</a:t>
            </a:r>
            <a:r>
              <a:rPr lang="ru-RU" sz="2400" dirty="0"/>
              <a:t> </a:t>
            </a:r>
            <a:r>
              <a:rPr lang="ru-RU" sz="2400" dirty="0" err="1"/>
              <a:t>кішка</a:t>
            </a:r>
            <a:r>
              <a:rPr lang="ru-RU" sz="2400" dirty="0"/>
              <a:t>, </a:t>
            </a:r>
            <a:r>
              <a:rPr lang="ru-RU" sz="2400" dirty="0" err="1"/>
              <a:t>Creme</a:t>
            </a:r>
            <a:r>
              <a:rPr lang="ru-RU" sz="2400" dirty="0"/>
              <a:t> </a:t>
            </a:r>
            <a:r>
              <a:rPr lang="ru-RU" sz="2400" dirty="0" err="1"/>
              <a:t>Puff</a:t>
            </a:r>
            <a:r>
              <a:rPr lang="ru-RU" sz="2400" dirty="0"/>
              <a:t>, прожила 38 </a:t>
            </a:r>
            <a:r>
              <a:rPr lang="ru-RU" sz="2400" dirty="0" err="1" smtClean="0"/>
              <a:t>років</a:t>
            </a:r>
            <a:r>
              <a:rPr lang="ru-RU" sz="2400" dirty="0" smtClean="0"/>
              <a:t>. </a:t>
            </a:r>
          </a:p>
          <a:p>
            <a:pPr>
              <a:lnSpc>
                <a:spcPct val="80000"/>
              </a:lnSpc>
            </a:pPr>
            <a:r>
              <a:rPr lang="uk-UA" sz="2400" dirty="0" smtClean="0"/>
              <a:t>Стверджують, що кішка може жити набагато довше, якщо </a:t>
            </a:r>
            <a:r>
              <a:rPr lang="ru-RU" sz="2400" dirty="0" smtClean="0"/>
              <a:t>весь </a:t>
            </a:r>
            <a:r>
              <a:rPr lang="ru-RU" sz="2400" dirty="0"/>
              <a:t>час </a:t>
            </a:r>
            <a:r>
              <a:rPr lang="ru-RU" sz="2400" dirty="0" err="1"/>
              <a:t>тримати</a:t>
            </a:r>
            <a:r>
              <a:rPr lang="ru-RU" sz="2400" dirty="0"/>
              <a:t> </a:t>
            </a:r>
            <a:r>
              <a:rPr lang="ru-RU" sz="2400" dirty="0" err="1"/>
              <a:t>її</a:t>
            </a:r>
            <a:r>
              <a:rPr lang="ru-RU" sz="2400" dirty="0"/>
              <a:t> </a:t>
            </a:r>
            <a:r>
              <a:rPr lang="ru-RU" sz="2400" dirty="0" err="1" smtClean="0"/>
              <a:t>вдома</a:t>
            </a:r>
            <a:r>
              <a:rPr lang="uk-UA" sz="2400" dirty="0" smtClean="0"/>
              <a:t>: зменшується ризик отримання ран, хвороб, нещасних випадків. </a:t>
            </a:r>
          </a:p>
        </p:txBody>
      </p:sp>
      <p:sp>
        <p:nvSpPr>
          <p:cNvPr id="5"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
        <p:nvSpPr>
          <p:cNvPr id="6" name="Rectangle 2"/>
          <p:cNvSpPr txBox="1">
            <a:spLocks noChangeArrowheads="1"/>
          </p:cNvSpPr>
          <p:nvPr/>
        </p:nvSpPr>
        <p:spPr>
          <a:xfrm>
            <a:off x="428596" y="5857892"/>
            <a:ext cx="8229600" cy="65403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0" i="0" u="none" strike="noStrike" kern="0" cap="none" spc="0" normalizeH="0" baseline="0" noProof="0" dirty="0" smtClean="0">
                <a:ln>
                  <a:noFill/>
                </a:ln>
                <a:solidFill>
                  <a:schemeClr val="tx2"/>
                </a:solidFill>
                <a:effectLst/>
                <a:uLnTx/>
                <a:uFillTx/>
                <a:latin typeface="+mj-lt"/>
                <a:ea typeface="+mj-ea"/>
                <a:cs typeface="+mj-cs"/>
              </a:rPr>
              <a:t>Коти</a:t>
            </a:r>
            <a:r>
              <a:rPr kumimoji="0" lang="uk-UA" sz="4400" b="0" i="0" u="none" strike="noStrike" kern="0" cap="none" spc="0" normalizeH="0" noProof="0" dirty="0" smtClean="0">
                <a:ln>
                  <a:noFill/>
                </a:ln>
                <a:solidFill>
                  <a:schemeClr val="tx2"/>
                </a:solidFill>
                <a:effectLst/>
                <a:uLnTx/>
                <a:uFillTx/>
                <a:latin typeface="+mj-lt"/>
                <a:ea typeface="+mj-ea"/>
                <a:cs typeface="+mj-cs"/>
              </a:rPr>
              <a:t> в будинку</a:t>
            </a:r>
            <a:endParaRPr kumimoji="0" lang="uk-UA" sz="4400" b="0" i="0" u="none" strike="noStrike" kern="0" cap="none" spc="0" normalizeH="0" baseline="0" noProof="0" dirty="0">
              <a:ln>
                <a:noFill/>
              </a:ln>
              <a:solidFill>
                <a:schemeClr val="tx2"/>
              </a:solidFill>
              <a:effectLst/>
              <a:uLnTx/>
              <a:uFillTx/>
              <a:latin typeface="+mj-lt"/>
              <a:ea typeface="+mj-ea"/>
              <a:cs typeface="+mj-cs"/>
            </a:endParaRPr>
          </a:p>
        </p:txBody>
      </p:sp>
      <p:pic>
        <p:nvPicPr>
          <p:cNvPr id="8" name="Рисунок 7" descr="07319912231a.jpg"/>
          <p:cNvPicPr>
            <a:picLocks noChangeAspect="1"/>
          </p:cNvPicPr>
          <p:nvPr/>
        </p:nvPicPr>
        <p:blipFill>
          <a:blip r:embed="rId2"/>
          <a:stretch>
            <a:fillRect/>
          </a:stretch>
        </p:blipFill>
        <p:spPr>
          <a:xfrm>
            <a:off x="4429124" y="2500306"/>
            <a:ext cx="4189597" cy="2786082"/>
          </a:xfrm>
          <a:prstGeom prst="rect">
            <a:avLst/>
          </a:prstGeom>
          <a:ln>
            <a:noFill/>
          </a:ln>
          <a:effectLst>
            <a:outerShdw blurRad="190500" algn="tl" rotWithShape="0">
              <a:srgbClr val="000000">
                <a:alpha val="70000"/>
              </a:srgbClr>
            </a:outerShdw>
          </a:effectLst>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body" sz="half" idx="1"/>
          </p:nvPr>
        </p:nvSpPr>
        <p:spPr>
          <a:xfrm>
            <a:off x="500034" y="1714488"/>
            <a:ext cx="3757610" cy="3471874"/>
          </a:xfrm>
        </p:spPr>
        <p:txBody>
          <a:bodyPr/>
          <a:lstStyle/>
          <a:p>
            <a:pPr>
              <a:lnSpc>
                <a:spcPct val="80000"/>
              </a:lnSpc>
              <a:buFont typeface="Arial" pitchFamily="34" charset="0"/>
              <a:buChar char="•"/>
            </a:pPr>
            <a:r>
              <a:rPr lang="uk-UA" sz="2800" dirty="0" smtClean="0"/>
              <a:t>Кішка активна як і вдень, так і вночі, проте її хижацькі інстинкти роблять її нічною твариною. </a:t>
            </a:r>
          </a:p>
          <a:p>
            <a:pPr>
              <a:lnSpc>
                <a:spcPct val="80000"/>
              </a:lnSpc>
              <a:buFont typeface="Arial" pitchFamily="34" charset="0"/>
              <a:buChar char="•"/>
            </a:pPr>
            <a:r>
              <a:rPr lang="uk-UA" sz="2800" dirty="0" smtClean="0"/>
              <a:t>Територія кішки може бути різною, від 7 до 28 гектарів. </a:t>
            </a:r>
            <a:endParaRPr lang="ru-RU" sz="2800" dirty="0"/>
          </a:p>
          <a:p>
            <a:pPr>
              <a:lnSpc>
                <a:spcPct val="80000"/>
              </a:lnSpc>
            </a:pPr>
            <a:endParaRPr lang="ru-RU" sz="1600" dirty="0"/>
          </a:p>
        </p:txBody>
      </p:sp>
      <p:pic>
        <p:nvPicPr>
          <p:cNvPr id="38918" name="Picture 6" descr="DSC04007"/>
          <p:cNvPicPr>
            <a:picLocks noGrp="1" noChangeAspect="1" noChangeArrowheads="1"/>
          </p:cNvPicPr>
          <p:nvPr>
            <p:ph sz="half" idx="2"/>
          </p:nvPr>
        </p:nvPicPr>
        <p:blipFill>
          <a:blip r:embed="rId2" cstate="print"/>
          <a:srcRect/>
          <a:stretch>
            <a:fillRect/>
          </a:stretch>
        </p:blipFill>
        <p:spPr>
          <a:xfrm>
            <a:off x="4429124" y="2000240"/>
            <a:ext cx="4313079" cy="2871795"/>
          </a:xfrm>
          <a:prstGeom prst="rect">
            <a:avLst/>
          </a:prstGeom>
          <a:ln>
            <a:noFill/>
          </a:ln>
          <a:effectLst>
            <a:outerShdw blurRad="190500" algn="tl" rotWithShape="0">
              <a:srgbClr val="000000">
                <a:alpha val="70000"/>
              </a:srgbClr>
            </a:outerShdw>
          </a:effectLst>
        </p:spPr>
      </p:pic>
      <p:sp>
        <p:nvSpPr>
          <p:cNvPr id="6"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
        <p:nvSpPr>
          <p:cNvPr id="7" name="Rectangle 2"/>
          <p:cNvSpPr txBox="1">
            <a:spLocks noChangeArrowheads="1"/>
          </p:cNvSpPr>
          <p:nvPr/>
        </p:nvSpPr>
        <p:spPr>
          <a:xfrm>
            <a:off x="428596" y="5786454"/>
            <a:ext cx="8229600" cy="65403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uk-UA" sz="4400" kern="0" dirty="0" smtClean="0">
                <a:solidFill>
                  <a:schemeClr val="tx2"/>
                </a:solidFill>
                <a:latin typeface="+mj-lt"/>
                <a:ea typeface="+mj-ea"/>
                <a:cs typeface="+mj-cs"/>
              </a:rPr>
              <a:t>Поведінка</a:t>
            </a:r>
            <a:r>
              <a:rPr kumimoji="0" lang="uk-UA" sz="4400" b="0" i="0" u="none" strike="noStrike" kern="0" cap="none" spc="0" normalizeH="0" baseline="0" noProof="0" dirty="0" smtClean="0">
                <a:ln>
                  <a:noFill/>
                </a:ln>
                <a:solidFill>
                  <a:schemeClr val="tx2"/>
                </a:solidFill>
                <a:effectLst/>
                <a:uLnTx/>
                <a:uFillTx/>
                <a:latin typeface="+mj-lt"/>
                <a:ea typeface="+mj-ea"/>
                <a:cs typeface="+mj-cs"/>
              </a:rPr>
              <a:t> котів</a:t>
            </a:r>
            <a:endParaRPr kumimoji="0" lang="uk-UA"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body" sz="half" idx="1"/>
          </p:nvPr>
        </p:nvSpPr>
        <p:spPr>
          <a:xfrm>
            <a:off x="457200" y="1600200"/>
            <a:ext cx="3829048" cy="3971940"/>
          </a:xfrm>
        </p:spPr>
        <p:txBody>
          <a:bodyPr/>
          <a:lstStyle/>
          <a:p>
            <a:pPr>
              <a:lnSpc>
                <a:spcPct val="80000"/>
              </a:lnSpc>
              <a:buFont typeface="Arial" pitchFamily="34" charset="0"/>
              <a:buChar char="•"/>
            </a:pPr>
            <a:r>
              <a:rPr lang="uk-UA" sz="2400" dirty="0" smtClean="0"/>
              <a:t>Хоч кішка, тварина яка прив'язана до свого житла, вона запросто може піти з дому на великий проміжок часу, і при цьому пройти багато сотень кілометрів, проте потім все одно повернутись до свого звичайного місця проживання.</a:t>
            </a:r>
          </a:p>
          <a:p>
            <a:pPr>
              <a:lnSpc>
                <a:spcPct val="80000"/>
              </a:lnSpc>
            </a:pPr>
            <a:endParaRPr lang="ru-RU" sz="1600" dirty="0"/>
          </a:p>
          <a:p>
            <a:pPr>
              <a:lnSpc>
                <a:spcPct val="80000"/>
              </a:lnSpc>
            </a:pPr>
            <a:endParaRPr lang="ru-RU" sz="1600" dirty="0"/>
          </a:p>
        </p:txBody>
      </p:sp>
      <p:sp>
        <p:nvSpPr>
          <p:cNvPr id="6"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
        <p:nvSpPr>
          <p:cNvPr id="7" name="Rectangle 2"/>
          <p:cNvSpPr txBox="1">
            <a:spLocks noChangeArrowheads="1"/>
          </p:cNvSpPr>
          <p:nvPr/>
        </p:nvSpPr>
        <p:spPr>
          <a:xfrm>
            <a:off x="428596" y="5786454"/>
            <a:ext cx="8229600" cy="65403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uk-UA" sz="4400" kern="0" dirty="0" smtClean="0">
                <a:solidFill>
                  <a:schemeClr val="tx2"/>
                </a:solidFill>
                <a:latin typeface="+mj-lt"/>
                <a:ea typeface="+mj-ea"/>
                <a:cs typeface="+mj-cs"/>
              </a:rPr>
              <a:t>Поведінка</a:t>
            </a:r>
            <a:r>
              <a:rPr kumimoji="0" lang="uk-UA" sz="4400" b="0" i="0" u="none" strike="noStrike" kern="0" cap="none" spc="0" normalizeH="0" baseline="0" noProof="0" dirty="0" smtClean="0">
                <a:ln>
                  <a:noFill/>
                </a:ln>
                <a:solidFill>
                  <a:schemeClr val="tx2"/>
                </a:solidFill>
                <a:effectLst/>
                <a:uLnTx/>
                <a:uFillTx/>
                <a:latin typeface="+mj-lt"/>
                <a:ea typeface="+mj-ea"/>
                <a:cs typeface="+mj-cs"/>
              </a:rPr>
              <a:t> котів</a:t>
            </a:r>
            <a:endParaRPr kumimoji="0" lang="uk-UA" sz="4400" b="0" i="0" u="none" strike="noStrike" kern="0" cap="none" spc="0" normalizeH="0" baseline="0" noProof="0" dirty="0">
              <a:ln>
                <a:noFill/>
              </a:ln>
              <a:solidFill>
                <a:schemeClr val="tx2"/>
              </a:solidFill>
              <a:effectLst/>
              <a:uLnTx/>
              <a:uFillTx/>
              <a:latin typeface="+mj-lt"/>
              <a:ea typeface="+mj-ea"/>
              <a:cs typeface="+mj-cs"/>
            </a:endParaRPr>
          </a:p>
        </p:txBody>
      </p:sp>
      <p:pic>
        <p:nvPicPr>
          <p:cNvPr id="9" name="Picture 7"/>
          <p:cNvPicPr>
            <a:picLocks noChangeAspect="1" noChangeArrowheads="1"/>
          </p:cNvPicPr>
          <p:nvPr/>
        </p:nvPicPr>
        <p:blipFill>
          <a:blip r:embed="rId2"/>
          <a:srcRect/>
          <a:stretch>
            <a:fillRect/>
          </a:stretch>
        </p:blipFill>
        <p:spPr bwMode="auto">
          <a:xfrm>
            <a:off x="4539032" y="2714620"/>
            <a:ext cx="3915997" cy="2624140"/>
          </a:xfrm>
          <a:prstGeom prst="rect">
            <a:avLst/>
          </a:prstGeom>
          <a:ln>
            <a:noFill/>
          </a:ln>
          <a:effectLst>
            <a:outerShdw blurRad="190500" algn="tl" rotWithShape="0">
              <a:srgbClr val="000000">
                <a:alpha val="70000"/>
              </a:srgbClr>
            </a:outerShdw>
          </a:effectLst>
        </p:spPr>
      </p:pic>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body" sz="half" idx="1"/>
          </p:nvPr>
        </p:nvSpPr>
        <p:spPr>
          <a:xfrm>
            <a:off x="428596" y="1714488"/>
            <a:ext cx="3614734" cy="3043246"/>
          </a:xfrm>
        </p:spPr>
        <p:txBody>
          <a:bodyPr/>
          <a:lstStyle/>
          <a:p>
            <a:pPr>
              <a:lnSpc>
                <a:spcPct val="80000"/>
              </a:lnSpc>
            </a:pPr>
            <a:r>
              <a:rPr lang="uk-UA" sz="2400" dirty="0" smtClean="0"/>
              <a:t>Уві сні кішка відновлює кількість своєї енергій більше, ніж деякі інші тварини. Вони можуть спати 13-16 годин в день, а старі кішки сплять ще більше. </a:t>
            </a:r>
          </a:p>
        </p:txBody>
      </p:sp>
      <p:sp>
        <p:nvSpPr>
          <p:cNvPr id="6"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
        <p:nvSpPr>
          <p:cNvPr id="7" name="Rectangle 2"/>
          <p:cNvSpPr txBox="1">
            <a:spLocks noChangeArrowheads="1"/>
          </p:cNvSpPr>
          <p:nvPr/>
        </p:nvSpPr>
        <p:spPr>
          <a:xfrm>
            <a:off x="428596" y="5929330"/>
            <a:ext cx="8229600" cy="65403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uk-UA" sz="4400" kern="0" dirty="0" smtClean="0">
                <a:solidFill>
                  <a:schemeClr val="tx2"/>
                </a:solidFill>
                <a:latin typeface="+mj-lt"/>
                <a:ea typeface="+mj-ea"/>
                <a:cs typeface="+mj-cs"/>
              </a:rPr>
              <a:t>Поведінка</a:t>
            </a:r>
            <a:r>
              <a:rPr kumimoji="0" lang="uk-UA" sz="4400" b="0" i="0" u="none" strike="noStrike" kern="0" cap="none" spc="0" normalizeH="0" baseline="0" noProof="0" dirty="0" smtClean="0">
                <a:ln>
                  <a:noFill/>
                </a:ln>
                <a:solidFill>
                  <a:schemeClr val="tx2"/>
                </a:solidFill>
                <a:effectLst/>
                <a:uLnTx/>
                <a:uFillTx/>
                <a:latin typeface="+mj-lt"/>
                <a:ea typeface="+mj-ea"/>
                <a:cs typeface="+mj-cs"/>
              </a:rPr>
              <a:t> котів</a:t>
            </a:r>
            <a:endParaRPr kumimoji="0" lang="uk-UA" sz="4400" b="0" i="0" u="none" strike="noStrike" kern="0" cap="none" spc="0" normalizeH="0" baseline="0" noProof="0" dirty="0">
              <a:ln>
                <a:noFill/>
              </a:ln>
              <a:solidFill>
                <a:schemeClr val="tx2"/>
              </a:solidFill>
              <a:effectLst/>
              <a:uLnTx/>
              <a:uFillTx/>
              <a:latin typeface="+mj-lt"/>
              <a:ea typeface="+mj-ea"/>
              <a:cs typeface="+mj-cs"/>
            </a:endParaRPr>
          </a:p>
        </p:txBody>
      </p:sp>
      <p:pic>
        <p:nvPicPr>
          <p:cNvPr id="10" name="Рисунок 9" descr="rumnb.bmp"/>
          <p:cNvPicPr>
            <a:picLocks noChangeAspect="1"/>
          </p:cNvPicPr>
          <p:nvPr/>
        </p:nvPicPr>
        <p:blipFill>
          <a:blip r:embed="rId2"/>
          <a:stretch>
            <a:fillRect/>
          </a:stretch>
        </p:blipFill>
        <p:spPr>
          <a:xfrm>
            <a:off x="4286248" y="2285992"/>
            <a:ext cx="4071966" cy="2952176"/>
          </a:xfrm>
          <a:prstGeom prst="rect">
            <a:avLst/>
          </a:prstGeom>
          <a:ln>
            <a:noFill/>
          </a:ln>
          <a:effectLst>
            <a:outerShdw blurRad="190500" algn="tl" rotWithShape="0">
              <a:srgbClr val="000000">
                <a:alpha val="70000"/>
              </a:srgbClr>
            </a:outerShdw>
          </a:effectLst>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body" sz="half" idx="1"/>
          </p:nvPr>
        </p:nvSpPr>
        <p:spPr>
          <a:xfrm>
            <a:off x="457200" y="1600200"/>
            <a:ext cx="4257676" cy="3971940"/>
          </a:xfrm>
        </p:spPr>
        <p:txBody>
          <a:bodyPr/>
          <a:lstStyle/>
          <a:p>
            <a:pPr>
              <a:lnSpc>
                <a:spcPct val="80000"/>
              </a:lnSpc>
            </a:pPr>
            <a:r>
              <a:rPr lang="uk-UA" sz="2400" dirty="0" smtClean="0"/>
              <a:t>Години сну також залежать від самого характеру кішки, деякі особи сплять 20 годин з можливих 24. Вони швидко засинають, можуть спати навіть сидячи. Таку поведінку навіть занесли до англійського словника, як приказку. На людину яка швидко засипає, кажуть: «дрімає, як кішка».</a:t>
            </a:r>
            <a:endParaRPr lang="uk-UA" sz="2400" dirty="0"/>
          </a:p>
        </p:txBody>
      </p:sp>
      <p:sp>
        <p:nvSpPr>
          <p:cNvPr id="6"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sp>
        <p:nvSpPr>
          <p:cNvPr id="7" name="Rectangle 2"/>
          <p:cNvSpPr txBox="1">
            <a:spLocks noChangeArrowheads="1"/>
          </p:cNvSpPr>
          <p:nvPr/>
        </p:nvSpPr>
        <p:spPr>
          <a:xfrm>
            <a:off x="428596" y="5929330"/>
            <a:ext cx="8229600" cy="65403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uk-UA" sz="4400" kern="0" dirty="0" smtClean="0">
                <a:solidFill>
                  <a:schemeClr val="tx2"/>
                </a:solidFill>
                <a:latin typeface="+mj-lt"/>
                <a:ea typeface="+mj-ea"/>
                <a:cs typeface="+mj-cs"/>
              </a:rPr>
              <a:t>Поведінка</a:t>
            </a:r>
            <a:r>
              <a:rPr kumimoji="0" lang="uk-UA" sz="4400" b="0" i="0" u="none" strike="noStrike" kern="0" cap="none" spc="0" normalizeH="0" baseline="0" noProof="0" dirty="0" smtClean="0">
                <a:ln>
                  <a:noFill/>
                </a:ln>
                <a:solidFill>
                  <a:schemeClr val="tx2"/>
                </a:solidFill>
                <a:effectLst/>
                <a:uLnTx/>
                <a:uFillTx/>
                <a:latin typeface="+mj-lt"/>
                <a:ea typeface="+mj-ea"/>
                <a:cs typeface="+mj-cs"/>
              </a:rPr>
              <a:t> котів</a:t>
            </a:r>
            <a:endParaRPr kumimoji="0" lang="uk-UA" sz="4400" b="0" i="0" u="none" strike="noStrike" kern="0" cap="none" spc="0" normalizeH="0" baseline="0" noProof="0" dirty="0">
              <a:ln>
                <a:noFill/>
              </a:ln>
              <a:solidFill>
                <a:schemeClr val="tx2"/>
              </a:solidFill>
              <a:effectLst/>
              <a:uLnTx/>
              <a:uFillTx/>
              <a:latin typeface="+mj-lt"/>
              <a:ea typeface="+mj-ea"/>
              <a:cs typeface="+mj-cs"/>
            </a:endParaRPr>
          </a:p>
        </p:txBody>
      </p:sp>
      <p:pic>
        <p:nvPicPr>
          <p:cNvPr id="8" name="Рисунок 7" descr="24_18.jpg"/>
          <p:cNvPicPr>
            <a:picLocks noChangeAspect="1"/>
          </p:cNvPicPr>
          <p:nvPr/>
        </p:nvPicPr>
        <p:blipFill>
          <a:blip r:embed="rId2"/>
          <a:stretch>
            <a:fillRect/>
          </a:stretch>
        </p:blipFill>
        <p:spPr>
          <a:xfrm>
            <a:off x="4571999" y="2428868"/>
            <a:ext cx="4041887" cy="3071834"/>
          </a:xfrm>
          <a:prstGeom prst="rect">
            <a:avLst/>
          </a:prstGeom>
          <a:ln>
            <a:noFill/>
          </a:ln>
          <a:effectLst>
            <a:outerShdw blurRad="190500" algn="tl" rotWithShape="0">
              <a:srgbClr val="000000">
                <a:alpha val="70000"/>
              </a:srgbClr>
            </a:outerShdw>
          </a:effectLst>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2910" y="5715016"/>
            <a:ext cx="8229600" cy="857256"/>
          </a:xfrm>
        </p:spPr>
        <p:txBody>
          <a:bodyPr/>
          <a:lstStyle/>
          <a:p>
            <a:r>
              <a:rPr lang="ru-RU" dirty="0" err="1"/>
              <a:t>Спілкування</a:t>
            </a:r>
            <a:r>
              <a:rPr lang="ru-RU" dirty="0"/>
              <a:t> </a:t>
            </a:r>
            <a:r>
              <a:rPr lang="ru-RU" dirty="0" err="1"/>
              <a:t>кішок</a:t>
            </a:r>
            <a:endParaRPr lang="ru-RU" dirty="0"/>
          </a:p>
        </p:txBody>
      </p:sp>
      <p:sp>
        <p:nvSpPr>
          <p:cNvPr id="40964" name="Rectangle 4"/>
          <p:cNvSpPr>
            <a:spLocks noGrp="1" noChangeArrowheads="1"/>
          </p:cNvSpPr>
          <p:nvPr>
            <p:ph type="body" sz="half" idx="1"/>
          </p:nvPr>
        </p:nvSpPr>
        <p:spPr>
          <a:xfrm>
            <a:off x="395288" y="1628775"/>
            <a:ext cx="4105274" cy="3443299"/>
          </a:xfrm>
        </p:spPr>
        <p:txBody>
          <a:bodyPr/>
          <a:lstStyle/>
          <a:p>
            <a:pPr>
              <a:lnSpc>
                <a:spcPct val="80000"/>
              </a:lnSpc>
            </a:pPr>
            <a:r>
              <a:rPr lang="uk-UA" sz="2400" dirty="0" smtClean="0"/>
              <a:t>Кішки мають вербальне спілкування і мову рухів. Це - нявкання, муркотіння, шипіння, гарчання, писк, «щебетання», клацання, і іноді «хрюкання». </a:t>
            </a:r>
          </a:p>
          <a:p>
            <a:pPr>
              <a:lnSpc>
                <a:spcPct val="80000"/>
              </a:lnSpc>
            </a:pPr>
            <a:r>
              <a:rPr lang="uk-UA" sz="2400" dirty="0" smtClean="0"/>
              <a:t>Мова рухів виражається у положенні вух, хвоста, лап, всього тіла. </a:t>
            </a:r>
            <a:endParaRPr lang="uk-UA" sz="2400" dirty="0"/>
          </a:p>
        </p:txBody>
      </p:sp>
      <p:sp>
        <p:nvSpPr>
          <p:cNvPr id="6" name="Rectangle 7"/>
          <p:cNvSpPr txBox="1">
            <a:spLocks noChangeArrowheads="1"/>
          </p:cNvSpPr>
          <p:nvPr/>
        </p:nvSpPr>
        <p:spPr bwMode="auto">
          <a:xfrm>
            <a:off x="785786" y="428604"/>
            <a:ext cx="7772400" cy="642942"/>
          </a:xfrm>
          <a:prstGeom prst="rect">
            <a:avLst/>
          </a:prstGeom>
          <a:noFill/>
          <a:ln w="9525">
            <a:noFill/>
            <a:miter lim="800000"/>
            <a:headEnd/>
            <a:tailEnd/>
          </a:ln>
          <a:effectLst/>
        </p:spPr>
        <p:txBody>
          <a:bodyPr vert="horz" wrap="square" lIns="91440" tIns="45720" rIns="91440" bIns="45720" numCol="1" anchor="ctr" anchorCtr="0" compatLnSpc="1">
            <a:prstTxWarp prst="textCurveDown">
              <a:avLst>
                <a:gd name="adj" fmla="val 139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0" cap="none" spc="0" normalizeH="0" baseline="0" dirty="0" smtClean="0">
                <a:ln>
                  <a:noFill/>
                </a:ln>
                <a:solidFill>
                  <a:schemeClr val="bg2">
                    <a:lumMod val="50000"/>
                  </a:schemeClr>
                </a:solidFill>
                <a:effectLst/>
                <a:uLnTx/>
                <a:uFillTx/>
                <a:latin typeface="+mj-lt"/>
                <a:ea typeface="+mj-ea"/>
                <a:cs typeface="+mj-cs"/>
              </a:rPr>
              <a:t>Коти свійські</a:t>
            </a:r>
            <a:endParaRPr kumimoji="0" lang="uk-UA" sz="4400" b="1" i="0" u="none" strike="noStrike" kern="0" cap="none" spc="0" normalizeH="0" baseline="0" dirty="0">
              <a:ln>
                <a:noFill/>
              </a:ln>
              <a:solidFill>
                <a:schemeClr val="bg2">
                  <a:lumMod val="50000"/>
                </a:schemeClr>
              </a:solidFill>
              <a:effectLst/>
              <a:uLnTx/>
              <a:uFillTx/>
              <a:latin typeface="+mj-lt"/>
              <a:ea typeface="+mj-ea"/>
              <a:cs typeface="+mj-cs"/>
            </a:endParaRPr>
          </a:p>
        </p:txBody>
      </p:sp>
      <p:pic>
        <p:nvPicPr>
          <p:cNvPr id="7" name="Picture 7" descr="DSC04012"/>
          <p:cNvPicPr>
            <a:picLocks noChangeAspect="1" noChangeArrowheads="1"/>
          </p:cNvPicPr>
          <p:nvPr/>
        </p:nvPicPr>
        <p:blipFill>
          <a:blip r:embed="rId2" cstate="print"/>
          <a:srcRect/>
          <a:stretch>
            <a:fillRect/>
          </a:stretch>
        </p:blipFill>
        <p:spPr bwMode="auto">
          <a:xfrm>
            <a:off x="4857752" y="1857364"/>
            <a:ext cx="3449904" cy="3752353"/>
          </a:xfrm>
          <a:prstGeom prst="rect">
            <a:avLst/>
          </a:prstGeom>
          <a:ln>
            <a:noFill/>
          </a:ln>
          <a:effectLst>
            <a:outerShdw blurRad="190500" algn="tl" rotWithShape="0">
              <a:srgbClr val="000000">
                <a:alpha val="70000"/>
              </a:srgbClr>
            </a:outerShdw>
          </a:effectLst>
        </p:spPr>
      </p:pic>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Коти">
  <a:themeElements>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Коти</Template>
  <TotalTime>263</TotalTime>
  <Words>1020</Words>
  <Application>Microsoft Office PowerPoint</Application>
  <PresentationFormat>Экран (4:3)</PresentationFormat>
  <Paragraphs>96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Коти</vt:lpstr>
      <vt:lpstr>Слайд 1</vt:lpstr>
      <vt:lpstr>Слайд 2</vt:lpstr>
      <vt:lpstr>Слайд 3</vt:lpstr>
      <vt:lpstr>Слайд 4</vt:lpstr>
      <vt:lpstr>Слайд 5</vt:lpstr>
      <vt:lpstr>Слайд 6</vt:lpstr>
      <vt:lpstr>Слайд 7</vt:lpstr>
      <vt:lpstr>Слайд 8</vt:lpstr>
      <vt:lpstr>Спілкування кішок</vt:lpstr>
      <vt:lpstr>Спілкування кішок</vt:lpstr>
      <vt:lpstr>Спілкування кішок</vt:lpstr>
      <vt:lpstr>Полювання</vt:lpstr>
      <vt:lpstr>Полювання</vt:lpstr>
      <vt:lpstr>Полювання</vt:lpstr>
      <vt:lpstr>Живлення котів</vt:lpstr>
      <vt:lpstr>Слайд 16</vt:lpstr>
      <vt:lpstr>Слайд 17</vt:lpstr>
      <vt:lpstr>Цікаві факти</vt:lpstr>
      <vt:lpstr>Слайд 19</vt:lpstr>
      <vt:lpstr>Слайд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Коти свійські</dc:title>
  <dc:creator>Павленко</dc:creator>
  <cp:lastModifiedBy>Павленко</cp:lastModifiedBy>
  <cp:revision>65</cp:revision>
  <dcterms:created xsi:type="dcterms:W3CDTF">2011-05-09T17:52:26Z</dcterms:created>
  <dcterms:modified xsi:type="dcterms:W3CDTF">2011-05-10T21:00:09Z</dcterms:modified>
  <cp:contentStatus>Окончательное</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TC018860939991</vt:lpwstr>
  </property>
  <property fmtid="{D5CDD505-2E9C-101B-9397-08002B2CF9AE}" pid="3" name="_MarkAsFinal">
    <vt:bool>true</vt:bool>
  </property>
</Properties>
</file>