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7" r:id="rId5"/>
    <p:sldId id="260" r:id="rId6"/>
    <p:sldId id="269" r:id="rId7"/>
    <p:sldId id="268" r:id="rId8"/>
    <p:sldId id="270" r:id="rId9"/>
    <p:sldId id="276" r:id="rId10"/>
    <p:sldId id="271" r:id="rId11"/>
    <p:sldId id="272" r:id="rId12"/>
    <p:sldId id="274" r:id="rId13"/>
    <p:sldId id="275" r:id="rId14"/>
    <p:sldId id="264" r:id="rId15"/>
    <p:sldId id="266" r:id="rId16"/>
    <p:sldId id="261" r:id="rId17"/>
    <p:sldId id="262" r:id="rId18"/>
    <p:sldId id="263" r:id="rId19"/>
    <p:sldId id="278" r:id="rId20"/>
    <p:sldId id="265" r:id="rId21"/>
    <p:sldId id="267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5B93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61851-EFFA-4976-8112-604212427EE6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A466F-0105-4FC3-8BA9-EF9AA8DA6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66324-D530-4612-AEEE-B578D4BE0073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D6841-AE2C-425E-A468-2E8A7A338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566F8-ABE6-4EEE-B4E2-27B759B2C2D9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F7A41-9212-4B71-B09A-6F3CCF283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26E16-0586-4107-A790-CCA285C432FD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861E0-EE2A-4B98-89BB-07A7EC650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ACFC-8ED6-4C3D-91A4-A5A13E74985C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17D85-97B2-4854-90EE-B049E8096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372A-B4A9-4A01-93A4-DFE4F0DF981B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A7239-0327-40DF-B358-31F42F7D7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DFDAF-0494-46E2-9C62-EA640A50FAD5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44150-A195-4848-8E28-D41996CA6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3D1F0-26F5-45B4-B6DF-262F1A0B762D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CF967-0360-4F82-A4BB-868DDA434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47D0F-6C53-41A4-A369-F4A11A244F85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A1F45-F0B7-475E-B158-72673524E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F3204-6CF7-40D3-A421-EC72A6BA75D7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1C319-39C0-4E39-9726-6CE543EF6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FE2C-382F-470C-9893-4690049721FB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74D8C-DC23-4C31-9671-70293673C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AB0463-213A-44B4-A1D2-E6F8C6C26D7C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162D24-CCC7-49A8-ADC8-BB0191977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cap="all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25519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25519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25519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25519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25519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785786" y="500042"/>
            <a:ext cx="7772400" cy="202405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uk-UA" sz="54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Критичні періоди ембріогенезу</a:t>
            </a:r>
            <a:endParaRPr lang="ru-RU" sz="5400" cap="none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3071810"/>
            <a:ext cx="5892811" cy="3384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400" dirty="0" smtClean="0">
                <a:ln>
                  <a:noFill/>
                </a:ln>
                <a:solidFill>
                  <a:srgbClr val="425519"/>
                </a:solidFill>
                <a:effectLst/>
              </a:rPr>
              <a:t>                         </a:t>
            </a:r>
            <a:r>
              <a:rPr lang="uk-UA" sz="2400" dirty="0" smtClean="0">
                <a:ln>
                  <a:noFill/>
                </a:ln>
                <a:solidFill>
                  <a:srgbClr val="003300"/>
                </a:solidFill>
                <a:effectLst/>
              </a:rPr>
              <a:t>Роботу виконала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400" dirty="0" smtClean="0">
                <a:ln>
                  <a:noFill/>
                </a:ln>
                <a:solidFill>
                  <a:srgbClr val="003300"/>
                </a:solidFill>
                <a:effectLst/>
              </a:rPr>
              <a:t>                         учениця 11-А класу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400" dirty="0" smtClean="0">
                <a:ln>
                  <a:noFill/>
                </a:ln>
                <a:solidFill>
                  <a:srgbClr val="003300"/>
                </a:solidFill>
                <a:effectLst/>
              </a:rPr>
              <a:t>                       СШ </a:t>
            </a:r>
            <a:r>
              <a:rPr lang="en-US" sz="2400" dirty="0" smtClean="0">
                <a:ln>
                  <a:noFill/>
                </a:ln>
                <a:solidFill>
                  <a:srgbClr val="003300"/>
                </a:solidFill>
                <a:effectLst/>
              </a:rPr>
              <a:t>I-III </a:t>
            </a:r>
            <a:r>
              <a:rPr lang="uk-UA" sz="2400" dirty="0" smtClean="0">
                <a:ln>
                  <a:noFill/>
                </a:ln>
                <a:solidFill>
                  <a:srgbClr val="003300"/>
                </a:solidFill>
                <a:effectLst/>
              </a:rPr>
              <a:t>ступенів № 273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400" dirty="0" smtClean="0">
                <a:ln>
                  <a:noFill/>
                </a:ln>
                <a:solidFill>
                  <a:srgbClr val="003300"/>
                </a:solidFill>
                <a:effectLst/>
              </a:rPr>
              <a:t>                        м. Києва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b="1" dirty="0" smtClean="0">
                <a:ln>
                  <a:noFill/>
                </a:ln>
                <a:solidFill>
                  <a:srgbClr val="003300"/>
                </a:solidFill>
                <a:effectLst/>
              </a:rPr>
              <a:t>                       Романенко Надія</a:t>
            </a:r>
            <a:endParaRPr lang="ru-RU" b="1" dirty="0" smtClean="0">
              <a:ln>
                <a:noFill/>
              </a:ln>
              <a:solidFill>
                <a:srgbClr val="0033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uk-UA" sz="240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sz="240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40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</a:t>
            </a:r>
            <a:r>
              <a:rPr lang="uk-UA" sz="240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Київ 2012</a:t>
            </a:r>
          </a:p>
          <a:p>
            <a:pPr eaLnBrk="1" hangingPunct="1">
              <a:lnSpc>
                <a:spcPct val="90000"/>
              </a:lnSpc>
              <a:defRPr/>
            </a:pPr>
            <a:endParaRPr lang="uk-UA" sz="240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uk-UA" sz="240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7633">
            <a:off x="586232" y="3733443"/>
            <a:ext cx="28575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cap="none" smtClean="0">
                <a:ln>
                  <a:noFill/>
                </a:ln>
                <a:solidFill>
                  <a:schemeClr val="tx1"/>
                </a:solidFill>
                <a:effectLst/>
              </a:rPr>
              <a:t>Запліднення</a:t>
            </a:r>
            <a:endParaRPr lang="ru-RU" cap="none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827088" y="1341438"/>
          <a:ext cx="7404100" cy="5267325"/>
        </p:xfrm>
        <a:graphic>
          <a:graphicData uri="http://schemas.openxmlformats.org/presentationml/2006/ole">
            <p:oleObj spid="_x0000_s36868" name="Image" r:id="rId3" imgW="5449835" imgH="3877064" progId="Photoshop.Image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cap="none" smtClean="0">
                <a:ln>
                  <a:noFill/>
                </a:ln>
                <a:solidFill>
                  <a:schemeClr val="tx1"/>
                </a:solidFill>
                <a:effectLst/>
              </a:rPr>
              <a:t>Дроблення</a:t>
            </a:r>
            <a:endParaRPr lang="ru-RU" cap="none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>
          <a:xfrm>
            <a:off x="642910" y="1500174"/>
            <a:ext cx="7724775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z="2400" b="1" dirty="0" smtClean="0">
                <a:solidFill>
                  <a:schemeClr val="tx1"/>
                </a:solidFill>
              </a:rPr>
              <a:t>Дроблення</a:t>
            </a:r>
            <a:r>
              <a:rPr lang="uk-UA" sz="2400" dirty="0" smtClean="0">
                <a:solidFill>
                  <a:schemeClr val="tx1"/>
                </a:solidFill>
              </a:rPr>
              <a:t> – утворення багатоклітинного зародка бластули(2-7 доби)</a:t>
            </a:r>
          </a:p>
          <a:p>
            <a:pPr eaLnBrk="1" hangingPunct="1">
              <a:buFont typeface="Arial" charset="0"/>
              <a:buNone/>
            </a:pPr>
            <a:r>
              <a:rPr lang="uk-UA" sz="2400" b="1" dirty="0" smtClean="0">
                <a:solidFill>
                  <a:schemeClr val="tx1"/>
                </a:solidFill>
              </a:rPr>
              <a:t>				Характеристик</a:t>
            </a:r>
            <a:r>
              <a:rPr lang="ru-RU" sz="2400" b="1" dirty="0" smtClean="0">
                <a:solidFill>
                  <a:schemeClr val="tx1"/>
                </a:solidFill>
              </a:rPr>
              <a:t>а </a:t>
            </a:r>
            <a:r>
              <a:rPr lang="ru-RU" sz="2400" b="1" dirty="0" err="1" smtClean="0">
                <a:solidFill>
                  <a:schemeClr val="tx1"/>
                </a:solidFill>
              </a:rPr>
              <a:t>дроблення</a:t>
            </a:r>
            <a:r>
              <a:rPr lang="ru-RU" sz="2400" b="1" dirty="0" smtClean="0">
                <a:solidFill>
                  <a:schemeClr val="tx1"/>
                </a:solidFill>
              </a:rPr>
              <a:t>: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				а) повне, часткове</a:t>
            </a:r>
          </a:p>
          <a:p>
            <a:pPr eaLnBrk="1" hangingPunct="1"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				б) рівномірне, нерівномірне</a:t>
            </a:r>
          </a:p>
          <a:p>
            <a:pPr eaLnBrk="1" hangingPunct="1"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				в) синхронне, асинхронне</a:t>
            </a:r>
            <a:endParaRPr lang="ru-RU" sz="2400" dirty="0" smtClean="0">
              <a:solidFill>
                <a:schemeClr val="tx1"/>
              </a:solidFill>
            </a:endParaRPr>
          </a:p>
          <a:p>
            <a:pPr eaLnBrk="1" hangingPunct="1"/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2"/>
          <a:srcRect l="16145" r="20070" b="26730"/>
          <a:stretch>
            <a:fillRect/>
          </a:stretch>
        </p:blipFill>
        <p:spPr bwMode="auto">
          <a:xfrm>
            <a:off x="928662" y="4143380"/>
            <a:ext cx="4933954" cy="24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cap="none" smtClean="0">
                <a:ln>
                  <a:noFill/>
                </a:ln>
                <a:solidFill>
                  <a:schemeClr val="tx1"/>
                </a:solidFill>
                <a:effectLst/>
              </a:rPr>
              <a:t>Гаструляція</a:t>
            </a:r>
            <a:endParaRPr lang="ru-RU" cap="none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993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400" b="1" dirty="0" smtClean="0">
                <a:solidFill>
                  <a:schemeClr val="tx1"/>
                </a:solidFill>
              </a:rPr>
              <a:t>Гаструляція - </a:t>
            </a:r>
            <a:r>
              <a:rPr lang="uk-UA" sz="2400" dirty="0" smtClean="0">
                <a:solidFill>
                  <a:schemeClr val="tx1"/>
                </a:solidFill>
              </a:rPr>
              <a:t>наступний після дроблення період        ембріогенезу, в якому відбувається утворення зародкових листків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  <a:endParaRPr lang="uk-UA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uk-UA" sz="2400" b="1" dirty="0" smtClean="0">
                <a:solidFill>
                  <a:schemeClr val="tx1"/>
                </a:solidFill>
              </a:rPr>
              <a:t>Рання </a:t>
            </a:r>
            <a:r>
              <a:rPr lang="uk-UA" sz="2400" b="1" dirty="0" smtClean="0">
                <a:solidFill>
                  <a:schemeClr val="tx1"/>
                </a:solidFill>
              </a:rPr>
              <a:t>гаструляція</a:t>
            </a:r>
            <a:r>
              <a:rPr lang="uk-UA" sz="2400" dirty="0" smtClean="0">
                <a:solidFill>
                  <a:schemeClr val="tx1"/>
                </a:solidFill>
              </a:rPr>
              <a:t> – утворення ектодерми та </a:t>
            </a:r>
            <a:r>
              <a:rPr lang="uk-UA" sz="2400" dirty="0" smtClean="0">
                <a:solidFill>
                  <a:schemeClr val="tx1"/>
                </a:solidFill>
              </a:rPr>
              <a:t>ентодерми.</a:t>
            </a:r>
            <a:endParaRPr lang="uk-UA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uk-UA" sz="2400" b="1" dirty="0" smtClean="0">
                <a:solidFill>
                  <a:schemeClr val="tx1"/>
                </a:solidFill>
              </a:rPr>
              <a:t>Пізня гаструляція </a:t>
            </a:r>
            <a:r>
              <a:rPr lang="uk-UA" sz="2400" dirty="0" smtClean="0">
                <a:solidFill>
                  <a:schemeClr val="tx1"/>
                </a:solidFill>
              </a:rPr>
              <a:t>– утворення </a:t>
            </a:r>
            <a:r>
              <a:rPr lang="uk-UA" sz="2400" dirty="0" smtClean="0">
                <a:solidFill>
                  <a:schemeClr val="tx1"/>
                </a:solidFill>
              </a:rPr>
              <a:t>мезодерми.</a:t>
            </a:r>
          </a:p>
          <a:p>
            <a:pPr eaLnBrk="1" hangingPunct="1">
              <a:lnSpc>
                <a:spcPct val="90000"/>
              </a:lnSpc>
              <a:buNone/>
            </a:pPr>
            <a:endParaRPr lang="uk-UA" sz="24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dirty="0" err="1" smtClean="0">
                <a:solidFill>
                  <a:schemeClr val="tx1"/>
                </a:solidFill>
              </a:rPr>
              <a:t>Особливості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гаструляції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зародка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людини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endParaRPr lang="ru-RU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uk-UA" sz="2400" b="1" dirty="0" smtClean="0">
                <a:solidFill>
                  <a:schemeClr val="tx1"/>
                </a:solidFill>
              </a:rPr>
              <a:t>Рання гаструляція</a:t>
            </a:r>
            <a:r>
              <a:rPr lang="uk-UA" sz="2400" dirty="0" smtClean="0">
                <a:solidFill>
                  <a:schemeClr val="tx1"/>
                </a:solidFill>
              </a:rPr>
              <a:t> - </a:t>
            </a:r>
            <a:r>
              <a:rPr lang="uk-UA" sz="2400" dirty="0" err="1" smtClean="0">
                <a:solidFill>
                  <a:schemeClr val="tx1"/>
                </a:solidFill>
              </a:rPr>
              <a:t>делямінація</a:t>
            </a:r>
            <a:endParaRPr lang="ru-RU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uk-UA" sz="2400" b="1" dirty="0" smtClean="0">
                <a:solidFill>
                  <a:schemeClr val="tx1"/>
                </a:solidFill>
              </a:rPr>
              <a:t>Пізня гаструляція – </a:t>
            </a:r>
            <a:r>
              <a:rPr lang="uk-UA" sz="2400" dirty="0" err="1" smtClean="0">
                <a:solidFill>
                  <a:schemeClr val="tx1"/>
                </a:solidFill>
              </a:rPr>
              <a:t>іміграція</a:t>
            </a:r>
            <a:endParaRPr lang="uk-UA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 err="1" smtClean="0">
                <a:solidFill>
                  <a:schemeClr val="tx1"/>
                </a:solidFill>
              </a:rPr>
              <a:t>Імпалантація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зародка</a:t>
            </a:r>
            <a:r>
              <a:rPr lang="ru-RU" sz="2400" dirty="0" smtClean="0">
                <a:solidFill>
                  <a:schemeClr val="tx1"/>
                </a:solidFill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</a:rPr>
              <a:t>ендометрій</a:t>
            </a:r>
            <a:r>
              <a:rPr lang="ru-RU" sz="2400" dirty="0" smtClean="0">
                <a:solidFill>
                  <a:schemeClr val="tx1"/>
                </a:solidFill>
              </a:rPr>
              <a:t> та </a:t>
            </a:r>
            <a:r>
              <a:rPr lang="ru-RU" sz="2400" dirty="0" err="1" smtClean="0">
                <a:solidFill>
                  <a:schemeClr val="tx1"/>
                </a:solidFill>
              </a:rPr>
              <a:t>плацентація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uk-UA" sz="2000" b="1" dirty="0" smtClean="0"/>
          </a:p>
          <a:p>
            <a:pPr eaLnBrk="1" hangingPunct="1">
              <a:lnSpc>
                <a:spcPct val="90000"/>
              </a:lnSpc>
            </a:pPr>
            <a:endParaRPr lang="ru-RU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uk-UA" sz="40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Утворення </a:t>
            </a:r>
            <a:r>
              <a:rPr lang="uk-UA" sz="40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зародкових листків</a:t>
            </a:r>
            <a:endParaRPr lang="ru-RU" sz="4000" cap="none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79388" y="2133600"/>
          <a:ext cx="8826500" cy="3994150"/>
        </p:xfrm>
        <a:graphic>
          <a:graphicData uri="http://schemas.openxmlformats.org/presentationml/2006/ole">
            <p:oleObj spid="_x0000_s43012" name="Image" r:id="rId3" imgW="7315215" imgH="3310135" progId="Photoshop.Image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>
          <a:xfrm>
            <a:off x="428596" y="135729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 dirty="0" smtClean="0">
                <a:solidFill>
                  <a:schemeClr val="tx1"/>
                </a:solidFill>
              </a:rPr>
              <a:t>Весь ембріональний період - з моменту імплантації до 12 тижня - є дуже відповідальним періодом у розвитку людини. Це час, коли відбувається закладка й формування всіх життєво важливих органів, формується плацентарне коло кровообігу, зародок набуває «людського вигляду».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При </a:t>
            </a:r>
            <a:r>
              <a:rPr lang="ru-RU" sz="2400" dirty="0" err="1" smtClean="0">
                <a:solidFill>
                  <a:schemeClr val="tx1"/>
                </a:solidFill>
              </a:rPr>
              <a:t>впливі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несприятливих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    </a:t>
            </a:r>
            <a:r>
              <a:rPr lang="ru-RU" sz="2400" dirty="0" err="1" smtClean="0">
                <a:solidFill>
                  <a:schemeClr val="tx1"/>
                </a:solidFill>
              </a:rPr>
              <a:t>факторів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на </a:t>
            </a:r>
            <a:r>
              <a:rPr lang="ru-RU" sz="2400" dirty="0" err="1" smtClean="0">
                <a:solidFill>
                  <a:schemeClr val="tx1"/>
                </a:solidFill>
              </a:rPr>
              <a:t>організм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що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       </a:t>
            </a:r>
            <a:r>
              <a:rPr lang="ru-RU" sz="2400" dirty="0" err="1" smtClean="0">
                <a:solidFill>
                  <a:schemeClr val="tx1"/>
                </a:solidFill>
              </a:rPr>
              <a:t>розвивається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під</a:t>
            </a:r>
            <a:r>
              <a:rPr lang="ru-RU" sz="2400" dirty="0" smtClean="0">
                <a:solidFill>
                  <a:schemeClr val="tx1"/>
                </a:solidFill>
              </a:rPr>
              <a:t> час </a:t>
            </a:r>
            <a:r>
              <a:rPr lang="ru-RU" sz="2400" dirty="0" err="1" smtClean="0">
                <a:solidFill>
                  <a:schemeClr val="tx1"/>
                </a:solidFill>
              </a:rPr>
              <a:t>ембріо</a:t>
            </a:r>
            <a:r>
              <a:rPr lang="ru-RU" sz="2400" dirty="0" smtClean="0">
                <a:solidFill>
                  <a:schemeClr val="tx1"/>
                </a:solidFill>
              </a:rPr>
              <a:t> -                                        </a:t>
            </a:r>
            <a:r>
              <a:rPr lang="ru-RU" sz="2400" dirty="0" err="1" smtClean="0">
                <a:solidFill>
                  <a:schemeClr val="tx1"/>
                </a:solidFill>
              </a:rPr>
              <a:t>нального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періоду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формуються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       так </a:t>
            </a:r>
            <a:r>
              <a:rPr lang="ru-RU" sz="2400" dirty="0" err="1" smtClean="0">
                <a:solidFill>
                  <a:schemeClr val="tx1"/>
                </a:solidFill>
              </a:rPr>
              <a:t>звані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«</a:t>
            </a:r>
            <a:r>
              <a:rPr lang="ru-RU" sz="2400" b="1" dirty="0" err="1" smtClean="0">
                <a:solidFill>
                  <a:schemeClr val="tx1"/>
                </a:solidFill>
              </a:rPr>
              <a:t>ембріопатії</a:t>
            </a:r>
            <a:r>
              <a:rPr lang="ru-RU" sz="2400" b="1" dirty="0" smtClean="0">
                <a:solidFill>
                  <a:schemeClr val="tx1"/>
                </a:solidFill>
              </a:rPr>
              <a:t>», </a:t>
            </a:r>
            <a:r>
              <a:rPr lang="ru-RU" sz="2400" dirty="0" err="1" smtClean="0">
                <a:solidFill>
                  <a:schemeClr val="tx1"/>
                </a:solidFill>
              </a:rPr>
              <a:t>які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ru-RU" sz="2400" dirty="0" err="1" smtClean="0">
                <a:solidFill>
                  <a:schemeClr val="tx1"/>
                </a:solidFill>
              </a:rPr>
              <a:t>проявляються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вадами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          </a:t>
            </a:r>
            <a:r>
              <a:rPr lang="ru-RU" sz="2400" dirty="0" err="1" smtClean="0">
                <a:solidFill>
                  <a:schemeClr val="tx1"/>
                </a:solidFill>
              </a:rPr>
              <a:t>розвитку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  <a:buNone/>
            </a:pPr>
            <a:endParaRPr lang="uk-UA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6" name="Рисунок 5" descr="stage 23 embry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000372"/>
            <a:ext cx="3248033" cy="2434123"/>
          </a:xfrm>
          <a:prstGeom prst="rect">
            <a:avLst/>
          </a:prstGeom>
        </p:spPr>
      </p:pic>
      <p:sp>
        <p:nvSpPr>
          <p:cNvPr id="7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Ембріональний розвиток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>
          <a:xfrm>
            <a:off x="500034" y="1357298"/>
            <a:ext cx="8229600" cy="2981325"/>
          </a:xfrm>
        </p:spPr>
        <p:txBody>
          <a:bodyPr/>
          <a:lstStyle/>
          <a:p>
            <a:pPr eaLnBrk="1" hangingPunct="1"/>
            <a:r>
              <a:rPr lang="uk-UA" sz="2400" dirty="0" smtClean="0">
                <a:solidFill>
                  <a:schemeClr val="tx1"/>
                </a:solidFill>
              </a:rPr>
              <a:t>У перші 2-3 місяці внутрішньоутробного </a:t>
            </a:r>
            <a:r>
              <a:rPr lang="uk-UA" sz="2400" dirty="0" smtClean="0">
                <a:solidFill>
                  <a:schemeClr val="tx1"/>
                </a:solidFill>
              </a:rPr>
              <a:t>розвитку </a:t>
            </a:r>
            <a:r>
              <a:rPr lang="uk-UA" sz="2400" dirty="0" smtClean="0">
                <a:solidFill>
                  <a:schemeClr val="tx1"/>
                </a:solidFill>
              </a:rPr>
              <a:t>відбувається інтенсивний поділ клітин і формування тканин і органів. Завдяки поділу, зростанню і переселенню клітин кожна частина тіла набуває чіткіших обрисів - здійснюється процес морфогенезу.  В основному процеси морфогенезу завершуються на   8-му тижні розвитку. </a:t>
            </a:r>
            <a:endParaRPr lang="uk-UA" sz="2400" dirty="0" smtClean="0"/>
          </a:p>
          <a:p>
            <a:pPr eaLnBrk="1" hangingPunct="1"/>
            <a:endParaRPr lang="ru-RU" sz="2800" dirty="0" smtClean="0"/>
          </a:p>
        </p:txBody>
      </p:sp>
      <p:pic>
        <p:nvPicPr>
          <p:cNvPr id="49156" name="Picture 8" descr="image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786190"/>
            <a:ext cx="3640138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mbryonic-stemcell-300-x-1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643446"/>
            <a:ext cx="2857500" cy="1895475"/>
          </a:xfrm>
          <a:prstGeom prst="rect">
            <a:avLst/>
          </a:prstGeom>
        </p:spPr>
      </p:pic>
      <p:sp>
        <p:nvSpPr>
          <p:cNvPr id="7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Ембріональний розвиток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4000" cap="none" smtClean="0">
                <a:ln>
                  <a:noFill/>
                </a:ln>
                <a:solidFill>
                  <a:schemeClr val="tx1"/>
                </a:solidFill>
                <a:effectLst/>
              </a:rPr>
              <a:t>Критичні періоди ембріогенезу</a:t>
            </a:r>
            <a:endParaRPr lang="ru-RU" sz="4000" cap="none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40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err="1" smtClean="0">
                <a:solidFill>
                  <a:schemeClr val="tx1"/>
                </a:solidFill>
              </a:rPr>
              <a:t>Окремі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тканини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органи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формуються</a:t>
            </a:r>
            <a:r>
              <a:rPr lang="ru-RU" sz="2400" dirty="0" smtClean="0">
                <a:solidFill>
                  <a:schemeClr val="tx1"/>
                </a:solidFill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</a:rPr>
              <a:t>різні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періоди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зростання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ембріона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solidFill>
                  <a:schemeClr val="tx1"/>
                </a:solidFill>
              </a:rPr>
              <a:t> плоду. При </a:t>
            </a:r>
            <a:r>
              <a:rPr lang="ru-RU" sz="2400" dirty="0" err="1" smtClean="0">
                <a:solidFill>
                  <a:schemeClr val="tx1"/>
                </a:solidFill>
              </a:rPr>
              <a:t>цьому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тканини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організму</a:t>
            </a:r>
            <a:r>
              <a:rPr lang="ru-RU" sz="2400" dirty="0" smtClean="0">
                <a:solidFill>
                  <a:schemeClr val="tx1"/>
                </a:solidFill>
              </a:rPr>
              <a:t> у момент </a:t>
            </a:r>
            <a:r>
              <a:rPr lang="ru-RU" sz="2400" dirty="0" err="1" smtClean="0">
                <a:solidFill>
                  <a:schemeClr val="tx1"/>
                </a:solidFill>
              </a:rPr>
              <a:t>максимальної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інтенсивності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процесів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диференціювання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стають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високо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чутливими</a:t>
            </a:r>
            <a:r>
              <a:rPr lang="ru-RU" sz="2400" dirty="0" smtClean="0">
                <a:solidFill>
                  <a:schemeClr val="tx1"/>
                </a:solidFill>
              </a:rPr>
              <a:t> до </a:t>
            </a:r>
            <a:r>
              <a:rPr lang="ru-RU" sz="2400" dirty="0" err="1" smtClean="0">
                <a:solidFill>
                  <a:schemeClr val="tx1"/>
                </a:solidFill>
              </a:rPr>
              <a:t>ушкоджувальних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впливом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зовнішнього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середовища</a:t>
            </a:r>
            <a:r>
              <a:rPr lang="ru-RU" sz="2400" dirty="0" smtClean="0">
                <a:solidFill>
                  <a:schemeClr val="tx1"/>
                </a:solidFill>
              </a:rPr>
              <a:t> (</a:t>
            </a:r>
            <a:r>
              <a:rPr lang="ru-RU" sz="2400" dirty="0" err="1" smtClean="0">
                <a:solidFill>
                  <a:schemeClr val="tx1"/>
                </a:solidFill>
              </a:rPr>
              <a:t>іонізуюча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радіація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інфекції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хімічні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агенти</a:t>
            </a:r>
            <a:r>
              <a:rPr lang="ru-RU" sz="2400" dirty="0" smtClean="0">
                <a:solidFill>
                  <a:schemeClr val="tx1"/>
                </a:solidFill>
              </a:rPr>
              <a:t>).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err="1" smtClean="0">
                <a:solidFill>
                  <a:schemeClr val="tx1"/>
                </a:solidFill>
              </a:rPr>
              <a:t>Такі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періоди</a:t>
            </a:r>
            <a:r>
              <a:rPr lang="ru-RU" sz="2400" dirty="0" smtClean="0">
                <a:solidFill>
                  <a:schemeClr val="tx1"/>
                </a:solidFill>
              </a:rPr>
              <a:t>, для </a:t>
            </a:r>
            <a:r>
              <a:rPr lang="ru-RU" sz="2400" dirty="0" err="1" smtClean="0">
                <a:solidFill>
                  <a:schemeClr val="tx1"/>
                </a:solidFill>
              </a:rPr>
              <a:t>яких</a:t>
            </a:r>
            <a:r>
              <a:rPr lang="ru-RU" sz="2400" dirty="0" smtClean="0">
                <a:solidFill>
                  <a:schemeClr val="tx1"/>
                </a:solidFill>
              </a:rPr>
              <a:t> характерна </a:t>
            </a:r>
            <a:r>
              <a:rPr lang="ru-RU" sz="2400" dirty="0" err="1" smtClean="0">
                <a:solidFill>
                  <a:schemeClr val="tx1"/>
                </a:solidFill>
              </a:rPr>
              <a:t>підвищена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чутливість</a:t>
            </a:r>
            <a:r>
              <a:rPr lang="ru-RU" sz="2400" dirty="0" smtClean="0">
                <a:solidFill>
                  <a:schemeClr val="tx1"/>
                </a:solidFill>
              </a:rPr>
              <a:t> до </a:t>
            </a:r>
            <a:r>
              <a:rPr lang="ru-RU" sz="2400" dirty="0" err="1" smtClean="0">
                <a:solidFill>
                  <a:schemeClr val="tx1"/>
                </a:solidFill>
              </a:rPr>
              <a:t>впливу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пошкоджуючих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факторів</a:t>
            </a:r>
            <a:r>
              <a:rPr lang="ru-RU" sz="2400" dirty="0" smtClean="0">
                <a:solidFill>
                  <a:schemeClr val="tx1"/>
                </a:solidFill>
              </a:rPr>
              <a:t> , </a:t>
            </a:r>
            <a:r>
              <a:rPr lang="ru-RU" sz="2400" dirty="0" err="1" smtClean="0">
                <a:solidFill>
                  <a:schemeClr val="tx1"/>
                </a:solidFill>
              </a:rPr>
              <a:t>називають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«</a:t>
            </a:r>
            <a:r>
              <a:rPr lang="ru-RU" sz="2400" b="1" dirty="0" err="1" smtClean="0">
                <a:solidFill>
                  <a:schemeClr val="tx1"/>
                </a:solidFill>
              </a:rPr>
              <a:t>критичними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періодами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ембріогенезу</a:t>
            </a:r>
            <a:r>
              <a:rPr lang="ru-RU" sz="2400" b="1" dirty="0" smtClean="0">
                <a:solidFill>
                  <a:schemeClr val="tx1"/>
                </a:solidFill>
              </a:rPr>
              <a:t>». </a:t>
            </a:r>
            <a:r>
              <a:rPr lang="ru-RU" sz="2400" dirty="0" err="1" smtClean="0">
                <a:solidFill>
                  <a:schemeClr val="tx1"/>
                </a:solidFill>
              </a:rPr>
              <a:t>Імовірність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формування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відхилень</a:t>
            </a:r>
            <a:r>
              <a:rPr lang="ru-RU" sz="2400" dirty="0" smtClean="0">
                <a:solidFill>
                  <a:schemeClr val="tx1"/>
                </a:solidFill>
              </a:rPr>
              <a:t> у </a:t>
            </a:r>
            <a:r>
              <a:rPr lang="ru-RU" sz="2400" dirty="0" err="1" smtClean="0">
                <a:solidFill>
                  <a:schemeClr val="tx1"/>
                </a:solidFill>
              </a:rPr>
              <a:t>розвитку</a:t>
            </a:r>
            <a:r>
              <a:rPr lang="ru-RU" sz="2400" dirty="0" smtClean="0">
                <a:solidFill>
                  <a:schemeClr val="tx1"/>
                </a:solidFill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</a:rPr>
              <a:t>критичні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періоди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найбільш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висока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r>
              <a:rPr lang="ru-RU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0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4000" cap="none" smtClean="0">
                <a:ln>
                  <a:noFill/>
                </a:ln>
                <a:solidFill>
                  <a:schemeClr val="tx1"/>
                </a:solidFill>
                <a:effectLst/>
              </a:rPr>
              <a:t>Критичні періоди ембріогенезу</a:t>
            </a:r>
            <a:endParaRPr lang="ru-RU" sz="4000" cap="none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505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z="2400" b="1" dirty="0" smtClean="0">
                <a:solidFill>
                  <a:schemeClr val="tx1"/>
                </a:solidFill>
              </a:rPr>
              <a:t>Період </a:t>
            </a:r>
            <a:r>
              <a:rPr lang="uk-UA" sz="2400" b="1" dirty="0" err="1" smtClean="0">
                <a:solidFill>
                  <a:schemeClr val="tx1"/>
                </a:solidFill>
              </a:rPr>
              <a:t>бластогенезу</a:t>
            </a:r>
            <a:r>
              <a:rPr lang="uk-UA" sz="2400" b="1" dirty="0" smtClean="0">
                <a:solidFill>
                  <a:schemeClr val="tx1"/>
                </a:solidFill>
              </a:rPr>
              <a:t>.</a:t>
            </a:r>
            <a:endParaRPr lang="uk-UA" sz="24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sz="2400" dirty="0" err="1" smtClean="0">
                <a:solidFill>
                  <a:schemeClr val="tx1"/>
                </a:solidFill>
              </a:rPr>
              <a:t>Відповідна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реакція</a:t>
            </a:r>
            <a:r>
              <a:rPr lang="ru-RU" sz="2400" dirty="0" smtClean="0">
                <a:solidFill>
                  <a:schemeClr val="tx1"/>
                </a:solidFill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</a:rPr>
              <a:t>цей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період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реалізується</a:t>
            </a:r>
            <a:r>
              <a:rPr lang="ru-RU" sz="2400" dirty="0" smtClean="0">
                <a:solidFill>
                  <a:schemeClr val="tx1"/>
                </a:solidFill>
              </a:rPr>
              <a:t> за принципом «все </a:t>
            </a:r>
            <a:r>
              <a:rPr lang="ru-RU" sz="2400" dirty="0" err="1" smtClean="0">
                <a:solidFill>
                  <a:schemeClr val="tx1"/>
                </a:solidFill>
              </a:rPr>
              <a:t>або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нічого</a:t>
            </a:r>
            <a:r>
              <a:rPr lang="ru-RU" sz="2400" dirty="0" smtClean="0">
                <a:solidFill>
                  <a:schemeClr val="tx1"/>
                </a:solidFill>
              </a:rPr>
              <a:t>», </a:t>
            </a:r>
            <a:r>
              <a:rPr lang="ru-RU" sz="2400" dirty="0" err="1" smtClean="0">
                <a:solidFill>
                  <a:schemeClr val="tx1"/>
                </a:solidFill>
              </a:rPr>
              <a:t>тобто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зародок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або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гине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або</a:t>
            </a:r>
            <a:r>
              <a:rPr lang="ru-RU" sz="2400" dirty="0" smtClean="0">
                <a:solidFill>
                  <a:schemeClr val="tx1"/>
                </a:solidFill>
              </a:rPr>
              <a:t>, в силу </a:t>
            </a:r>
            <a:r>
              <a:rPr lang="ru-RU" sz="2400" dirty="0" err="1" smtClean="0">
                <a:solidFill>
                  <a:schemeClr val="tx1"/>
                </a:solidFill>
              </a:rPr>
              <a:t>своєї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підвищеної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стійкості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здатності</a:t>
            </a:r>
            <a:r>
              <a:rPr lang="ru-RU" sz="2400" dirty="0" smtClean="0">
                <a:solidFill>
                  <a:schemeClr val="tx1"/>
                </a:solidFill>
              </a:rPr>
              <a:t> до </a:t>
            </a:r>
            <a:r>
              <a:rPr lang="ru-RU" sz="2400" dirty="0" err="1" smtClean="0">
                <a:solidFill>
                  <a:schemeClr val="tx1"/>
                </a:solidFill>
              </a:rPr>
              <a:t>відновлення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продовжує</a:t>
            </a:r>
            <a:r>
              <a:rPr lang="ru-RU" sz="2400" dirty="0" smtClean="0">
                <a:solidFill>
                  <a:schemeClr val="tx1"/>
                </a:solidFill>
              </a:rPr>
              <a:t> нормально </a:t>
            </a:r>
            <a:r>
              <a:rPr lang="ru-RU" sz="2400" dirty="0" err="1" smtClean="0">
                <a:solidFill>
                  <a:schemeClr val="tx1"/>
                </a:solidFill>
              </a:rPr>
              <a:t>розвиватися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/>
            <a:r>
              <a:rPr lang="ru-RU" sz="2400" dirty="0" err="1" smtClean="0">
                <a:solidFill>
                  <a:schemeClr val="tx1"/>
                </a:solidFill>
              </a:rPr>
              <a:t>Морфологічні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порушення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які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виникають</a:t>
            </a:r>
            <a:r>
              <a:rPr lang="ru-RU" sz="2400" dirty="0" smtClean="0">
                <a:solidFill>
                  <a:schemeClr val="tx1"/>
                </a:solidFill>
              </a:rPr>
              <a:t> на </a:t>
            </a:r>
            <a:r>
              <a:rPr lang="ru-RU" sz="2400" dirty="0" err="1" smtClean="0">
                <a:solidFill>
                  <a:schemeClr val="tx1"/>
                </a:solidFill>
              </a:rPr>
              <a:t>цьому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терміні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називають</a:t>
            </a:r>
            <a:r>
              <a:rPr lang="ru-RU" sz="2400" dirty="0" smtClean="0">
                <a:solidFill>
                  <a:schemeClr val="tx1"/>
                </a:solidFill>
              </a:rPr>
              <a:t> «</a:t>
            </a:r>
            <a:r>
              <a:rPr lang="ru-RU" sz="2400" b="1" dirty="0" err="1" smtClean="0">
                <a:solidFill>
                  <a:schemeClr val="tx1"/>
                </a:solidFill>
              </a:rPr>
              <a:t>бластопатіями</a:t>
            </a:r>
            <a:r>
              <a:rPr lang="ru-RU" sz="2400" dirty="0" smtClean="0">
                <a:solidFill>
                  <a:schemeClr val="tx1"/>
                </a:solidFill>
              </a:rPr>
              <a:t>». </a:t>
            </a:r>
            <a:endParaRPr lang="ru-RU" dirty="0" smtClean="0">
              <a:solidFill>
                <a:schemeClr val="tx1"/>
              </a:solidFill>
            </a:endParaRPr>
          </a:p>
          <a:p>
            <a:pPr eaLnBrk="1" hangingPunct="1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5059" name="Picture 5" descr="p061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573463"/>
            <a:ext cx="3608387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 descr="zubareva_thum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143380"/>
            <a:ext cx="2790825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4000" cap="none" smtClean="0">
                <a:ln>
                  <a:noFill/>
                </a:ln>
                <a:solidFill>
                  <a:schemeClr val="tx1"/>
                </a:solidFill>
                <a:effectLst/>
              </a:rPr>
              <a:t>Критичні періоди ембріогенезу</a:t>
            </a:r>
            <a:endParaRPr lang="ru-RU" sz="4000" cap="none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6082" name="Rectangle 3"/>
          <p:cNvSpPr>
            <a:spLocks noGrp="1"/>
          </p:cNvSpPr>
          <p:nvPr>
            <p:ph type="body" idx="4294967295"/>
          </p:nvPr>
        </p:nvSpPr>
        <p:spPr>
          <a:xfrm>
            <a:off x="428596" y="1557338"/>
            <a:ext cx="8258204" cy="4568825"/>
          </a:xfrm>
        </p:spPr>
        <p:txBody>
          <a:bodyPr/>
          <a:lstStyle/>
          <a:p>
            <a:pPr eaLnBrk="1" hangingPunct="1"/>
            <a:r>
              <a:rPr lang="uk-UA" sz="2400" dirty="0" smtClean="0">
                <a:solidFill>
                  <a:schemeClr val="tx1"/>
                </a:solidFill>
              </a:rPr>
              <a:t>До морфологічних порушень відносять </a:t>
            </a:r>
            <a:r>
              <a:rPr lang="uk-UA" sz="2400" dirty="0" err="1" smtClean="0">
                <a:solidFill>
                  <a:schemeClr val="tx1"/>
                </a:solidFill>
              </a:rPr>
              <a:t>анембріонію</a:t>
            </a:r>
            <a:r>
              <a:rPr lang="uk-UA" sz="2400" dirty="0" smtClean="0">
                <a:solidFill>
                  <a:schemeClr val="tx1"/>
                </a:solidFill>
              </a:rPr>
              <a:t>, яка формується внаслідок ранньої                                    загибелі і резорбції </a:t>
            </a:r>
            <a:r>
              <a:rPr lang="uk-UA" sz="2400" dirty="0" err="1" smtClean="0">
                <a:solidFill>
                  <a:schemeClr val="tx1"/>
                </a:solidFill>
              </a:rPr>
              <a:t>ембріобласта</a:t>
            </a:r>
            <a:r>
              <a:rPr lang="uk-UA" sz="2400" dirty="0" smtClean="0">
                <a:solidFill>
                  <a:schemeClr val="tx1"/>
                </a:solidFill>
              </a:rPr>
              <a:t>,                                      аплазію жовткового мішка та ін. </a:t>
            </a:r>
          </a:p>
          <a:p>
            <a:pPr eaLnBrk="1" hangingPunct="1"/>
            <a:r>
              <a:rPr lang="uk-UA" sz="2400" dirty="0" smtClean="0">
                <a:solidFill>
                  <a:schemeClr val="tx1"/>
                </a:solidFill>
              </a:rPr>
              <a:t>Деякі дослідники до </a:t>
            </a:r>
            <a:r>
              <a:rPr lang="uk-UA" sz="2400" dirty="0" err="1" smtClean="0">
                <a:solidFill>
                  <a:schemeClr val="tx1"/>
                </a:solidFill>
              </a:rPr>
              <a:t>бластопатії</a:t>
            </a:r>
            <a:r>
              <a:rPr lang="uk-UA" sz="2400" dirty="0" smtClean="0">
                <a:solidFill>
                  <a:schemeClr val="tx1"/>
                </a:solidFill>
              </a:rPr>
              <a:t>                                       відносять ектопічну вагітність і                                 порушення глибини імплантації                                      зародка. Велика частина зародків, пошкоджених в період </a:t>
            </a:r>
            <a:r>
              <a:rPr lang="uk-UA" sz="2400" dirty="0" err="1" smtClean="0">
                <a:solidFill>
                  <a:schemeClr val="tx1"/>
                </a:solidFill>
              </a:rPr>
              <a:t>бластогенезу</a:t>
            </a:r>
            <a:r>
              <a:rPr lang="uk-UA" sz="2400" dirty="0" smtClean="0">
                <a:solidFill>
                  <a:schemeClr val="tx1"/>
                </a:solidFill>
              </a:rPr>
              <a:t>, а також ті, які утворилися з дефектних статевих клітин, які несуть мутації, в цей період елімінується шляхом спонтанних абортів.</a:t>
            </a:r>
          </a:p>
          <a:p>
            <a:pPr eaLnBrk="1" hangingPunct="1"/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46084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" name="Рисунок 6" descr="9892308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071678"/>
            <a:ext cx="277040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9750" y="0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4000" cap="none" smtClean="0">
                <a:ln>
                  <a:noFill/>
                </a:ln>
                <a:solidFill>
                  <a:schemeClr val="tx1"/>
                </a:solidFill>
                <a:effectLst/>
              </a:rPr>
              <a:t>Критичні періоди ембріогенезу</a:t>
            </a:r>
            <a:endParaRPr lang="ru-RU" sz="4000" cap="none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>
          <a:xfrm>
            <a:off x="428596" y="1357298"/>
            <a:ext cx="8229600" cy="3643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 dirty="0" smtClean="0">
                <a:solidFill>
                  <a:schemeClr val="tx1"/>
                </a:solidFill>
              </a:rPr>
              <a:t>Другий критичний період внутрішньоутробного розвитку триває від 20-го до 70-го дня після запліднення - це час максимальної вразливості зародка.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err="1" smtClean="0">
                <a:solidFill>
                  <a:schemeClr val="tx1"/>
                </a:solidFill>
              </a:rPr>
              <a:t>Фетальний</a:t>
            </a:r>
            <a:r>
              <a:rPr lang="ru-RU" sz="2400" dirty="0" smtClean="0">
                <a:solidFill>
                  <a:schemeClr val="tx1"/>
                </a:solidFill>
              </a:rPr>
              <a:t> (</a:t>
            </a:r>
            <a:r>
              <a:rPr lang="ru-RU" sz="2400" dirty="0" err="1" smtClean="0">
                <a:solidFill>
                  <a:schemeClr val="tx1"/>
                </a:solidFill>
              </a:rPr>
              <a:t>плодовий</a:t>
            </a:r>
            <a:r>
              <a:rPr lang="ru-RU" sz="2400" dirty="0" smtClean="0">
                <a:solidFill>
                  <a:schemeClr val="tx1"/>
                </a:solidFill>
              </a:rPr>
              <a:t>) </a:t>
            </a:r>
            <a:r>
              <a:rPr lang="ru-RU" sz="2400" dirty="0" err="1" smtClean="0">
                <a:solidFill>
                  <a:schemeClr val="tx1"/>
                </a:solidFill>
              </a:rPr>
              <a:t>період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триває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solidFill>
                  <a:schemeClr val="tx1"/>
                </a:solidFill>
              </a:rPr>
              <a:t> 12 </a:t>
            </a:r>
            <a:r>
              <a:rPr lang="ru-RU" sz="2400" dirty="0" err="1" smtClean="0">
                <a:solidFill>
                  <a:schemeClr val="tx1"/>
                </a:solidFill>
              </a:rPr>
              <a:t>тижня</a:t>
            </a:r>
            <a:r>
              <a:rPr lang="ru-RU" sz="2400" dirty="0" smtClean="0">
                <a:solidFill>
                  <a:schemeClr val="tx1"/>
                </a:solidFill>
              </a:rPr>
              <a:t> до моменту </a:t>
            </a:r>
            <a:r>
              <a:rPr lang="ru-RU" sz="2400" dirty="0" err="1" smtClean="0">
                <a:solidFill>
                  <a:schemeClr val="tx1"/>
                </a:solidFill>
              </a:rPr>
              <a:t>народження</a:t>
            </a:r>
            <a:r>
              <a:rPr lang="ru-RU" sz="2400" dirty="0" smtClean="0">
                <a:solidFill>
                  <a:schemeClr val="tx1"/>
                </a:solidFill>
              </a:rPr>
              <a:t>. У </a:t>
            </a:r>
            <a:r>
              <a:rPr lang="ru-RU" sz="2400" dirty="0" err="1" smtClean="0">
                <a:solidFill>
                  <a:schemeClr val="tx1"/>
                </a:solidFill>
              </a:rPr>
              <a:t>цей</a:t>
            </a:r>
            <a:r>
              <a:rPr lang="ru-RU" sz="2400" dirty="0" smtClean="0">
                <a:solidFill>
                  <a:schemeClr val="tx1"/>
                </a:solidFill>
              </a:rPr>
              <a:t> час </a:t>
            </a:r>
            <a:r>
              <a:rPr lang="ru-RU" sz="2400" dirty="0" err="1" smtClean="0">
                <a:solidFill>
                  <a:schemeClr val="tx1"/>
                </a:solidFill>
              </a:rPr>
              <a:t>відбувається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дозрівання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організму</a:t>
            </a:r>
            <a:r>
              <a:rPr lang="ru-RU" sz="2400" dirty="0" smtClean="0">
                <a:solidFill>
                  <a:schemeClr val="tx1"/>
                </a:solidFill>
              </a:rPr>
              <a:t> - </a:t>
            </a:r>
            <a:r>
              <a:rPr lang="ru-RU" sz="2400" dirty="0" err="1" smtClean="0">
                <a:solidFill>
                  <a:schemeClr val="tx1"/>
                </a:solidFill>
              </a:rPr>
              <a:t>тонке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диференціювання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органів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solidFill>
                  <a:schemeClr val="tx1"/>
                </a:solidFill>
              </a:rPr>
              <a:t> тканин, </a:t>
            </a:r>
            <a:r>
              <a:rPr lang="ru-RU" sz="2400" dirty="0" err="1" smtClean="0">
                <a:solidFill>
                  <a:schemeClr val="tx1"/>
                </a:solidFill>
              </a:rPr>
              <a:t>що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супроводжується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швидким</a:t>
            </a:r>
            <a:r>
              <a:rPr lang="ru-RU" sz="2400" dirty="0" smtClean="0">
                <a:solidFill>
                  <a:schemeClr val="tx1"/>
                </a:solidFill>
              </a:rPr>
              <a:t> ростом плода. 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5" name="Picture 5" descr="embrioni%20(6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995646"/>
            <a:ext cx="4103698" cy="264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71472" y="285728"/>
            <a:ext cx="8229600" cy="857256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Поняття про ембріон</a:t>
            </a:r>
            <a:endParaRPr lang="ru-RU" cap="none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4000496" y="1571612"/>
            <a:ext cx="4891093" cy="4525963"/>
          </a:xfrm>
        </p:spPr>
        <p:txBody>
          <a:bodyPr/>
          <a:lstStyle/>
          <a:p>
            <a:pPr eaLnBrk="1" hangingPunct="1"/>
            <a:r>
              <a:rPr lang="ru-RU" sz="2400" b="1" dirty="0" err="1" smtClean="0">
                <a:solidFill>
                  <a:schemeClr val="tx1"/>
                </a:solidFill>
              </a:rPr>
              <a:t>Ембріон</a:t>
            </a:r>
            <a:r>
              <a:rPr lang="ru-RU" sz="2400" dirty="0" smtClean="0">
                <a:solidFill>
                  <a:schemeClr val="tx1"/>
                </a:solidFill>
              </a:rPr>
              <a:t> </a:t>
            </a:r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стадія розвитку організму, починаючи зі стадії зиготи до народження чи виходу з яйцевих оболонок. </a:t>
            </a:r>
          </a:p>
          <a:p>
            <a:pPr eaLnBrk="1" hangingPunct="1"/>
            <a:r>
              <a:rPr lang="uk-UA" sz="2400" dirty="0" smtClean="0">
                <a:solidFill>
                  <a:schemeClr val="tx1"/>
                </a:solidFill>
              </a:rPr>
              <a:t>Термін </a:t>
            </a:r>
            <a:r>
              <a:rPr lang="uk-UA" sz="2400" b="1" dirty="0" smtClean="0">
                <a:solidFill>
                  <a:schemeClr val="tx1"/>
                </a:solidFill>
              </a:rPr>
              <a:t>«ембріон» </a:t>
            </a:r>
            <a:r>
              <a:rPr lang="uk-UA" sz="2400" dirty="0" smtClean="0">
                <a:solidFill>
                  <a:schemeClr val="tx1"/>
                </a:solidFill>
              </a:rPr>
              <a:t>застосовують у відношенні до ранніх стадій розвитку тварин. </a:t>
            </a:r>
          </a:p>
          <a:p>
            <a:pPr eaLnBrk="1" hangingPunct="1"/>
            <a:r>
              <a:rPr lang="uk-UA" sz="2400" dirty="0" smtClean="0">
                <a:solidFill>
                  <a:schemeClr val="tx1"/>
                </a:solidFill>
              </a:rPr>
              <a:t>У відношенні до рослин використовують  термін «зародок».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4339" name="Picture 5" descr="8391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071810"/>
            <a:ext cx="2181611" cy="172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%D0%B5%D0%BC%D0%B1%D1%80%D1%96%D0%BE%D0%BD%D0%B8-%D1%82%D0%B2%D0%B0%D1%80%D0%B8%D0%B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2676548" cy="147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 descr="%D0%B5%D0%BC%D0%B1%D1%80%D1%96%D0%BE%D0%BD%D0%B8-%D1%82%D0%B2%D0%B0%D1%80%D0%B8%D0%B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908090"/>
            <a:ext cx="2786082" cy="172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-semj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5143512"/>
            <a:ext cx="1619250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0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40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Критичні періоди ембріогенезу</a:t>
            </a:r>
            <a:endParaRPr lang="ru-RU" sz="4000" cap="none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>
          <a:xfrm>
            <a:off x="285720" y="1428736"/>
            <a:ext cx="8286808" cy="442915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 dirty="0" smtClean="0">
                <a:solidFill>
                  <a:schemeClr val="tx1"/>
                </a:solidFill>
              </a:rPr>
              <a:t>Ті ж шкідливості, що впливають на плід під час фетального періоду, провокують розвиток </a:t>
            </a:r>
            <a:r>
              <a:rPr lang="uk-UA" sz="2400" dirty="0" err="1" smtClean="0">
                <a:solidFill>
                  <a:schemeClr val="tx1"/>
                </a:solidFill>
              </a:rPr>
              <a:t>фетопатій</a:t>
            </a:r>
            <a:r>
              <a:rPr lang="uk-UA" sz="2400" dirty="0" smtClean="0">
                <a:solidFill>
                  <a:schemeClr val="tx1"/>
                </a:solidFill>
              </a:rPr>
              <a:t>, для яких морфологічні вади не характерні. </a:t>
            </a:r>
          </a:p>
          <a:p>
            <a:pPr>
              <a:lnSpc>
                <a:spcPct val="80000"/>
              </a:lnSpc>
            </a:pPr>
            <a:r>
              <a:rPr lang="uk-UA" sz="2400" dirty="0" smtClean="0">
                <a:solidFill>
                  <a:schemeClr val="tx1"/>
                </a:solidFill>
              </a:rPr>
              <a:t>Частота </a:t>
            </a:r>
            <a:r>
              <a:rPr lang="uk-UA" sz="2400" dirty="0" err="1" smtClean="0">
                <a:solidFill>
                  <a:schemeClr val="tx1"/>
                </a:solidFill>
              </a:rPr>
              <a:t>ембріопатій</a:t>
            </a:r>
            <a:r>
              <a:rPr lang="uk-UA" sz="2400" dirty="0" smtClean="0">
                <a:solidFill>
                  <a:schemeClr val="tx1"/>
                </a:solidFill>
              </a:rPr>
              <a:t> досить висока - спонтанними абортами в ембріональному періоді закінчується не менше 10% зареєстрованих вагітностей.</a:t>
            </a:r>
            <a:endParaRPr lang="uk-UA" sz="24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 descr="10-11n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500438"/>
            <a:ext cx="2857500" cy="2905125"/>
          </a:xfrm>
          <a:prstGeom prst="rect">
            <a:avLst/>
          </a:prstGeom>
        </p:spPr>
      </p:pic>
      <p:pic>
        <p:nvPicPr>
          <p:cNvPr id="6" name="Picture 6" descr="Untitled-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143380"/>
            <a:ext cx="3073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214290"/>
            <a:ext cx="8229600" cy="92871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40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Критичні періоди ембріогенезу</a:t>
            </a:r>
            <a:endParaRPr lang="ru-RU" sz="4000" cap="none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0178" name="Rectangle 3"/>
          <p:cNvSpPr>
            <a:spLocks noGrp="1"/>
          </p:cNvSpPr>
          <p:nvPr>
            <p:ph type="body" idx="4294967295"/>
          </p:nvPr>
        </p:nvSpPr>
        <p:spPr>
          <a:xfrm>
            <a:off x="428596" y="1500174"/>
            <a:ext cx="8229600" cy="3357586"/>
          </a:xfrm>
        </p:spPr>
        <p:txBody>
          <a:bodyPr/>
          <a:lstStyle/>
          <a:p>
            <a:pPr eaLnBrk="1" hangingPunct="1"/>
            <a:r>
              <a:rPr lang="uk-UA" sz="2400" dirty="0" smtClean="0">
                <a:solidFill>
                  <a:schemeClr val="tx1"/>
                </a:solidFill>
              </a:rPr>
              <a:t>Здатність реагувати запальними процесами на інфекційне ушкодження у плода формується після 5-го місяця розвитку. </a:t>
            </a:r>
          </a:p>
          <a:p>
            <a:pPr eaLnBrk="1" hangingPunct="1"/>
            <a:r>
              <a:rPr lang="uk-UA" sz="2400" dirty="0" smtClean="0">
                <a:solidFill>
                  <a:schemeClr val="tx1"/>
                </a:solidFill>
              </a:rPr>
              <a:t>Також свій внесок в патологію плодового періоду вносять порушення обміну речовин і хронічні інтоксикації у матері, в якості прикладу можна навести </a:t>
            </a:r>
            <a:r>
              <a:rPr lang="uk-UA" sz="2400" b="1" dirty="0" smtClean="0">
                <a:solidFill>
                  <a:schemeClr val="tx1"/>
                </a:solidFill>
              </a:rPr>
              <a:t>діабетичну і алкогольну </a:t>
            </a:r>
            <a:r>
              <a:rPr lang="uk-UA" sz="2400" b="1" dirty="0" err="1" smtClean="0">
                <a:solidFill>
                  <a:schemeClr val="tx1"/>
                </a:solidFill>
              </a:rPr>
              <a:t>фетопатії</a:t>
            </a:r>
            <a:r>
              <a:rPr lang="uk-UA" sz="2400" b="1" dirty="0" smtClean="0">
                <a:solidFill>
                  <a:schemeClr val="tx1"/>
                </a:solidFill>
              </a:rPr>
              <a:t>. </a:t>
            </a:r>
            <a:endParaRPr lang="uk-UA" sz="2400" dirty="0" smtClean="0">
              <a:solidFill>
                <a:schemeClr val="tx1"/>
              </a:solidFill>
            </a:endParaRP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0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4000" cap="none" smtClean="0">
                <a:ln>
                  <a:noFill/>
                </a:ln>
                <a:solidFill>
                  <a:schemeClr val="tx1"/>
                </a:solidFill>
                <a:effectLst/>
              </a:rPr>
              <a:t>Критичні періоди ембріогенезу</a:t>
            </a:r>
            <a:endParaRPr lang="ru-RU" sz="4000" cap="none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0178" name="Rectangle 3"/>
          <p:cNvSpPr>
            <a:spLocks noGrp="1"/>
          </p:cNvSpPr>
          <p:nvPr>
            <p:ph type="body" idx="4294967295"/>
          </p:nvPr>
        </p:nvSpPr>
        <p:spPr>
          <a:xfrm>
            <a:off x="428596" y="1428736"/>
            <a:ext cx="8229600" cy="1428760"/>
          </a:xfrm>
        </p:spPr>
        <p:txBody>
          <a:bodyPr/>
          <a:lstStyle/>
          <a:p>
            <a:pPr eaLnBrk="1" hangingPunct="1"/>
            <a:r>
              <a:rPr lang="uk-UA" sz="2400" dirty="0" smtClean="0">
                <a:solidFill>
                  <a:schemeClr val="tx1"/>
                </a:solidFill>
              </a:rPr>
              <a:t>З порушень внутрішньоутробного розвитку найбільше клінічне і соціальне значення мають </a:t>
            </a:r>
            <a:r>
              <a:rPr lang="uk-UA" sz="2400" b="1" dirty="0" smtClean="0">
                <a:solidFill>
                  <a:schemeClr val="tx1"/>
                </a:solidFill>
              </a:rPr>
              <a:t>вроджені вади розвитку </a:t>
            </a:r>
            <a:r>
              <a:rPr lang="uk-UA" sz="2400" dirty="0" smtClean="0">
                <a:solidFill>
                  <a:schemeClr val="tx1"/>
                </a:solidFill>
              </a:rPr>
              <a:t>(</a:t>
            </a:r>
            <a:r>
              <a:rPr lang="uk-UA" sz="2400" b="1" dirty="0" smtClean="0">
                <a:solidFill>
                  <a:schemeClr val="tx1"/>
                </a:solidFill>
              </a:rPr>
              <a:t>ВВР</a:t>
            </a:r>
            <a:r>
              <a:rPr lang="uk-UA" sz="2400" dirty="0" smtClean="0">
                <a:solidFill>
                  <a:schemeClr val="tx1"/>
                </a:solidFill>
              </a:rPr>
              <a:t>).</a:t>
            </a:r>
            <a:r>
              <a:rPr lang="uk-UA" sz="2400" dirty="0" smtClean="0"/>
              <a:t> </a:t>
            </a:r>
          </a:p>
        </p:txBody>
      </p:sp>
      <p:pic>
        <p:nvPicPr>
          <p:cNvPr id="4" name="Рисунок 3" descr="zo2008_1_18_1_55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357562"/>
            <a:ext cx="3472825" cy="2643206"/>
          </a:xfrm>
          <a:prstGeom prst="rect">
            <a:avLst/>
          </a:prstGeom>
        </p:spPr>
      </p:pic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714620"/>
            <a:ext cx="2500330" cy="2879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285728"/>
            <a:ext cx="8229600" cy="857272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Ембріональний розвиток</a:t>
            </a:r>
            <a:endParaRPr lang="ru-RU" cap="none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285720" y="1285860"/>
            <a:ext cx="8678893" cy="5311790"/>
          </a:xfrm>
        </p:spPr>
        <p:txBody>
          <a:bodyPr/>
          <a:lstStyle/>
          <a:p>
            <a:pPr eaLnBrk="1" hangingPunct="1"/>
            <a:r>
              <a:rPr lang="uk-UA" sz="2400" b="1" dirty="0" smtClean="0">
                <a:solidFill>
                  <a:schemeClr val="tx1"/>
                </a:solidFill>
              </a:rPr>
              <a:t>Зародковий розвиток, ембріональний розвиток</a:t>
            </a:r>
            <a:r>
              <a:rPr lang="uk-UA" sz="2400" dirty="0" smtClean="0">
                <a:solidFill>
                  <a:schemeClr val="tx1"/>
                </a:solidFill>
              </a:rPr>
              <a:t>, </a:t>
            </a:r>
            <a:r>
              <a:rPr lang="uk-UA" sz="2400" b="1" dirty="0" smtClean="0">
                <a:solidFill>
                  <a:schemeClr val="tx1"/>
                </a:solidFill>
              </a:rPr>
              <a:t>ембріогенез</a:t>
            </a:r>
            <a:r>
              <a:rPr lang="uk-UA" sz="2400" dirty="0" smtClean="0">
                <a:solidFill>
                  <a:schemeClr val="tx1"/>
                </a:solidFill>
              </a:rPr>
              <a:t> - розвиток організму тварини, що відбувається в оболонках яйця поза материнським організмом або усередині нього. </a:t>
            </a:r>
          </a:p>
          <a:p>
            <a:pPr eaLnBrk="1" hangingPunct="1"/>
            <a:r>
              <a:rPr lang="uk-UA" sz="2400" dirty="0" smtClean="0">
                <a:solidFill>
                  <a:schemeClr val="tx1"/>
                </a:solidFill>
              </a:rPr>
              <a:t>Зародковому розвитку передує                                        період </a:t>
            </a:r>
            <a:r>
              <a:rPr lang="uk-UA" sz="2400" dirty="0" err="1" smtClean="0">
                <a:solidFill>
                  <a:schemeClr val="tx1"/>
                </a:solidFill>
              </a:rPr>
              <a:t>передзародкового</a:t>
            </a:r>
            <a:r>
              <a:rPr lang="uk-UA" sz="2400" dirty="0" smtClean="0">
                <a:solidFill>
                  <a:schemeClr val="tx1"/>
                </a:solidFill>
              </a:rPr>
              <a:t>                                              розвитку, коли зростає,                                            формується і дозріває                                           </a:t>
            </a:r>
          </a:p>
          <a:p>
            <a:pPr eaLnBrk="1" hangingPunct="1"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     яйцеклітина.               </a:t>
            </a:r>
          </a:p>
          <a:p>
            <a:pPr eaLnBrk="1" hangingPunct="1"/>
            <a:r>
              <a:rPr lang="uk-UA" sz="2400" dirty="0" smtClean="0">
                <a:solidFill>
                  <a:schemeClr val="tx1"/>
                </a:solidFill>
              </a:rPr>
              <a:t>Після зародкового розвитку                                             </a:t>
            </a:r>
            <a:r>
              <a:rPr lang="uk-UA" sz="2400" dirty="0" smtClean="0">
                <a:solidFill>
                  <a:schemeClr val="tx1"/>
                </a:solidFill>
              </a:rPr>
              <a:t>настає період </a:t>
            </a:r>
            <a:r>
              <a:rPr lang="uk-UA" sz="2400" dirty="0" err="1" smtClean="0">
                <a:solidFill>
                  <a:schemeClr val="tx1"/>
                </a:solidFill>
              </a:rPr>
              <a:t>післязародкового</a:t>
            </a:r>
            <a:r>
              <a:rPr lang="uk-UA" sz="2400" dirty="0" smtClean="0">
                <a:solidFill>
                  <a:schemeClr val="tx1"/>
                </a:solidFill>
              </a:rPr>
              <a:t>                         (постембріонального) розвитку.</a:t>
            </a:r>
            <a:endParaRPr lang="ru-RU" sz="2400" dirty="0" smtClean="0"/>
          </a:p>
        </p:txBody>
      </p:sp>
      <p:pic>
        <p:nvPicPr>
          <p:cNvPr id="15364" name="Picture 7" descr="embrio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66605">
            <a:off x="4982325" y="2871840"/>
            <a:ext cx="3543549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cap="none" smtClean="0">
                <a:ln>
                  <a:noFill/>
                </a:ln>
                <a:solidFill>
                  <a:schemeClr val="tx1"/>
                </a:solidFill>
                <a:effectLst/>
              </a:rPr>
              <a:t>Ембріональний розвиток</a:t>
            </a:r>
            <a:endParaRPr lang="ru-RU" cap="none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dirty="0" smtClean="0">
                <a:solidFill>
                  <a:schemeClr val="tx1"/>
                </a:solidFill>
              </a:rPr>
              <a:t>Початок зародкового розвитку - </a:t>
            </a:r>
            <a:r>
              <a:rPr lang="uk-UA" sz="2400" b="1" dirty="0" smtClean="0">
                <a:solidFill>
                  <a:schemeClr val="tx1"/>
                </a:solidFill>
              </a:rPr>
              <a:t>запліднення</a:t>
            </a:r>
            <a:r>
              <a:rPr lang="uk-UA" sz="2400" dirty="0" smtClean="0">
                <a:solidFill>
                  <a:schemeClr val="tx1"/>
                </a:solidFill>
              </a:rPr>
              <a:t> - відбувається в материнському організмі, інколи поза ним. Чоловіча статева клітина - рухливий сперматозоїд - досягає яйця і проникає в нього, часто через спеціальні отвори в оболонках - </a:t>
            </a:r>
            <a:r>
              <a:rPr lang="uk-UA" sz="2400" dirty="0" err="1" smtClean="0">
                <a:solidFill>
                  <a:schemeClr val="tx1"/>
                </a:solidFill>
              </a:rPr>
              <a:t>мікропиле</a:t>
            </a:r>
            <a:r>
              <a:rPr lang="uk-UA" sz="2400" dirty="0" smtClean="0">
                <a:solidFill>
                  <a:schemeClr val="tx1"/>
                </a:solidFill>
              </a:rPr>
              <a:t> (у рослин). </a:t>
            </a:r>
          </a:p>
        </p:txBody>
      </p:sp>
      <p:pic>
        <p:nvPicPr>
          <p:cNvPr id="5" name="Рисунок 4" descr="6-44_Dvoinoe_oplodotvore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994372"/>
            <a:ext cx="2836872" cy="1972417"/>
          </a:xfrm>
          <a:prstGeom prst="rect">
            <a:avLst/>
          </a:prstGeom>
        </p:spPr>
      </p:pic>
      <p:pic>
        <p:nvPicPr>
          <p:cNvPr id="6" name="Рисунок 5" descr="mech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714752"/>
            <a:ext cx="2560389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Ембріональний розвиток</a:t>
            </a:r>
            <a:endParaRPr lang="ru-RU" cap="none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dirty="0" smtClean="0">
                <a:solidFill>
                  <a:schemeClr val="tx1"/>
                </a:solidFill>
              </a:rPr>
              <a:t>Яйцеклітина </a:t>
            </a:r>
            <a:r>
              <a:rPr lang="uk-UA" sz="2400" dirty="0" smtClean="0">
                <a:solidFill>
                  <a:schemeClr val="tx1"/>
                </a:solidFill>
              </a:rPr>
              <a:t>і </a:t>
            </a:r>
            <a:r>
              <a:rPr lang="uk-UA" sz="2400" dirty="0" smtClean="0">
                <a:solidFill>
                  <a:schemeClr val="tx1"/>
                </a:solidFill>
              </a:rPr>
              <a:t>сперматозоїд </a:t>
            </a:r>
            <a:r>
              <a:rPr lang="uk-UA" sz="2400" dirty="0" smtClean="0">
                <a:solidFill>
                  <a:schemeClr val="tx1"/>
                </a:solidFill>
              </a:rPr>
              <a:t>містять одинарні (</a:t>
            </a:r>
            <a:r>
              <a:rPr lang="uk-UA" sz="2400" dirty="0" err="1" smtClean="0">
                <a:solidFill>
                  <a:schemeClr val="tx1"/>
                </a:solidFill>
              </a:rPr>
              <a:t>гаплоїдні</a:t>
            </a:r>
            <a:r>
              <a:rPr lang="uk-UA" sz="2400" dirty="0" smtClean="0">
                <a:solidFill>
                  <a:schemeClr val="tx1"/>
                </a:solidFill>
              </a:rPr>
              <a:t>) набори хромосом; при заплідненні батьківські і материнські хромосоми з'єднуються в одному ядрі, відновлюючи нормальну подвійну (диплоїдну) їх кількість. </a:t>
            </a:r>
            <a:endParaRPr lang="uk-UA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dirty="0" smtClean="0">
                <a:solidFill>
                  <a:schemeClr val="tx1"/>
                </a:solidFill>
              </a:rPr>
              <a:t>Біологічний </a:t>
            </a:r>
            <a:r>
              <a:rPr lang="uk-UA" sz="2400" dirty="0" smtClean="0">
                <a:solidFill>
                  <a:schemeClr val="tx1"/>
                </a:solidFill>
              </a:rPr>
              <a:t>сенс запліднення полягає в обміні генетичною інформацією між тваринами однієї популяції, так як кожний новий організм поєднує в собі спадкові ознаки обох батьків.</a:t>
            </a:r>
            <a:r>
              <a:rPr lang="uk-UA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  <p:pic>
        <p:nvPicPr>
          <p:cNvPr id="4" name="Рисунок 3" descr="203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357694"/>
            <a:ext cx="247650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2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285852" y="1571612"/>
          <a:ext cx="6429420" cy="4649487"/>
        </p:xfrm>
        <a:graphic>
          <a:graphicData uri="http://schemas.openxmlformats.org/presentationml/2006/ole">
            <p:oleObj spid="_x0000_s32772" name="Image" r:id="rId3" imgW="6971429" imgH="5853968" progId="Photoshop.Image.7">
              <p:embed/>
            </p:oleObj>
          </a:graphicData>
        </a:graphic>
      </p:graphicFrame>
      <p:sp>
        <p:nvSpPr>
          <p:cNvPr id="4" name="Rectangle 2"/>
          <p:cNvSpPr txBox="1">
            <a:spLocks/>
          </p:cNvSpPr>
          <p:nvPr/>
        </p:nvSpPr>
        <p:spPr bwMode="auto">
          <a:xfrm>
            <a:off x="457200" y="274638"/>
            <a:ext cx="8229600" cy="939784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dirty="0" smtClean="0">
                <a:latin typeface="Constantia" pitchFamily="18" charset="0"/>
                <a:ea typeface="+mj-ea"/>
                <a:cs typeface="+mj-cs"/>
              </a:rPr>
              <a:t>Місце початку </a:t>
            </a:r>
            <a:r>
              <a:rPr lang="uk-UA" sz="4400" b="1" dirty="0" smtClean="0">
                <a:latin typeface="Constantia" pitchFamily="18" charset="0"/>
                <a:ea typeface="+mj-ea"/>
                <a:cs typeface="+mj-cs"/>
              </a:rPr>
              <a:t>ембріогенезу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939784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Стадії ембріогенезу</a:t>
            </a:r>
            <a:endParaRPr lang="ru-RU" cap="none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357159" y="1643050"/>
            <a:ext cx="3929090" cy="4525962"/>
          </a:xfrm>
        </p:spPr>
        <p:txBody>
          <a:bodyPr/>
          <a:lstStyle/>
          <a:p>
            <a:pPr eaLnBrk="1" hangingPunct="1">
              <a:buNone/>
            </a:pPr>
            <a:r>
              <a:rPr lang="uk-UA" b="1" dirty="0" smtClean="0">
                <a:solidFill>
                  <a:schemeClr val="tx1"/>
                </a:solidFill>
              </a:rPr>
              <a:t>1. Запліднення</a:t>
            </a:r>
          </a:p>
          <a:p>
            <a:pPr eaLnBrk="1" hangingPunct="1">
              <a:buNone/>
            </a:pPr>
            <a:r>
              <a:rPr lang="uk-UA" b="1" dirty="0" smtClean="0">
                <a:solidFill>
                  <a:schemeClr val="tx1"/>
                </a:solidFill>
              </a:rPr>
              <a:t>2. Дроблення</a:t>
            </a:r>
          </a:p>
          <a:p>
            <a:pPr eaLnBrk="1" hangingPunct="1">
              <a:buNone/>
            </a:pPr>
            <a:r>
              <a:rPr lang="uk-UA" b="1" dirty="0" smtClean="0">
                <a:solidFill>
                  <a:schemeClr val="tx1"/>
                </a:solidFill>
              </a:rPr>
              <a:t>3. Гаструляція</a:t>
            </a:r>
          </a:p>
          <a:p>
            <a:pPr eaLnBrk="1" hangingPunct="1">
              <a:buNone/>
            </a:pPr>
            <a:r>
              <a:rPr lang="uk-UA" b="1" dirty="0" smtClean="0">
                <a:solidFill>
                  <a:schemeClr val="tx1"/>
                </a:solidFill>
              </a:rPr>
              <a:t>4. </a:t>
            </a:r>
            <a:r>
              <a:rPr lang="uk-UA" b="1" dirty="0" err="1" smtClean="0">
                <a:solidFill>
                  <a:schemeClr val="tx1"/>
                </a:solidFill>
              </a:rPr>
              <a:t>Нейруляція</a:t>
            </a:r>
            <a:endParaRPr lang="uk-UA" b="1" dirty="0" smtClean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uk-UA" b="1" dirty="0" smtClean="0">
                <a:solidFill>
                  <a:schemeClr val="tx1"/>
                </a:solidFill>
              </a:rPr>
              <a:t>5. Гістогенез</a:t>
            </a:r>
          </a:p>
          <a:p>
            <a:pPr eaLnBrk="1" hangingPunct="1">
              <a:buNone/>
            </a:pPr>
            <a:r>
              <a:rPr lang="uk-UA" b="1" dirty="0" smtClean="0">
                <a:solidFill>
                  <a:schemeClr val="tx1"/>
                </a:solidFill>
              </a:rPr>
              <a:t>6. Органогенез</a:t>
            </a:r>
          </a:p>
          <a:p>
            <a:pPr eaLnBrk="1" hangingPunct="1">
              <a:buNone/>
            </a:pPr>
            <a:r>
              <a:rPr lang="uk-UA" b="1" dirty="0" smtClean="0">
                <a:solidFill>
                  <a:schemeClr val="tx1"/>
                </a:solidFill>
              </a:rPr>
              <a:t>7. </a:t>
            </a:r>
            <a:r>
              <a:rPr lang="uk-UA" b="1" dirty="0" err="1" smtClean="0">
                <a:solidFill>
                  <a:schemeClr val="tx1"/>
                </a:solidFill>
              </a:rPr>
              <a:t>Системогенез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5" descr="Файл:HumanEmbryogenesis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143116"/>
            <a:ext cx="451439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uk-UA" sz="4000" cap="none" smtClean="0">
                <a:ln>
                  <a:noFill/>
                </a:ln>
                <a:solidFill>
                  <a:schemeClr val="tx1"/>
                </a:solidFill>
                <a:effectLst/>
              </a:rPr>
              <a:t>Біологічна роль у процесі запліднення</a:t>
            </a:r>
            <a:endParaRPr lang="ru-RU" sz="4000" cap="none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773238"/>
            <a:ext cx="8229600" cy="479903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400" b="1" dirty="0" smtClean="0">
                <a:solidFill>
                  <a:schemeClr val="tx1"/>
                </a:solidFill>
              </a:rPr>
              <a:t>     Сперматозоїда</a:t>
            </a:r>
            <a:endParaRPr lang="uk-UA" sz="24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dirty="0" smtClean="0">
                <a:solidFill>
                  <a:schemeClr val="tx1"/>
                </a:solidFill>
              </a:rPr>
              <a:t>Забезпечує зустріч із </a:t>
            </a:r>
            <a:r>
              <a:rPr lang="uk-UA" sz="2400" dirty="0" err="1" smtClean="0">
                <a:solidFill>
                  <a:schemeClr val="tx1"/>
                </a:solidFill>
              </a:rPr>
              <a:t>овоцитом</a:t>
            </a:r>
            <a:endParaRPr lang="uk-UA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dirty="0" smtClean="0">
                <a:solidFill>
                  <a:schemeClr val="tx1"/>
                </a:solidFill>
              </a:rPr>
              <a:t>Надає 23 батьківських хромосоми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 smtClean="0">
                <a:solidFill>
                  <a:schemeClr val="tx1"/>
                </a:solidFill>
              </a:rPr>
              <a:t>Визначає стать дитини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 smtClean="0">
                <a:solidFill>
                  <a:schemeClr val="tx1"/>
                </a:solidFill>
              </a:rPr>
              <a:t>Вносить в </a:t>
            </a:r>
            <a:r>
              <a:rPr lang="uk-UA" sz="2400" dirty="0" err="1" smtClean="0">
                <a:solidFill>
                  <a:schemeClr val="tx1"/>
                </a:solidFill>
              </a:rPr>
              <a:t>овоцит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</a:rPr>
              <a:t>центріоль</a:t>
            </a:r>
            <a:endParaRPr lang="uk-UA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dirty="0" smtClean="0">
                <a:solidFill>
                  <a:schemeClr val="tx1"/>
                </a:solidFill>
              </a:rPr>
              <a:t>Надає </a:t>
            </a:r>
            <a:r>
              <a:rPr lang="uk-UA" sz="2400" dirty="0" err="1" smtClean="0">
                <a:solidFill>
                  <a:schemeClr val="tx1"/>
                </a:solidFill>
              </a:rPr>
              <a:t>мітохондріальну</a:t>
            </a:r>
            <a:r>
              <a:rPr lang="uk-UA" sz="2400" dirty="0" smtClean="0">
                <a:solidFill>
                  <a:schemeClr val="tx1"/>
                </a:solidFill>
              </a:rPr>
              <a:t> ДНК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 smtClean="0">
                <a:solidFill>
                  <a:schemeClr val="tx1"/>
                </a:solidFill>
              </a:rPr>
              <a:t>Провокує завершення мейозу </a:t>
            </a:r>
            <a:r>
              <a:rPr lang="uk-UA" sz="2400" dirty="0" smtClean="0">
                <a:solidFill>
                  <a:schemeClr val="tx1"/>
                </a:solidFill>
              </a:rPr>
              <a:t>                     яйцеклітиною</a:t>
            </a:r>
            <a:endParaRPr lang="uk-UA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dirty="0" smtClean="0">
                <a:solidFill>
                  <a:schemeClr val="tx1"/>
                </a:solidFill>
              </a:rPr>
              <a:t>Вносить сигнальний білок </a:t>
            </a:r>
            <a:r>
              <a:rPr lang="uk-UA" sz="2400" dirty="0" smtClean="0">
                <a:solidFill>
                  <a:schemeClr val="tx1"/>
                </a:solidFill>
              </a:rPr>
              <a:t>дроблення</a:t>
            </a:r>
            <a:endParaRPr lang="uk-UA" sz="24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    </a:t>
            </a:r>
            <a:r>
              <a:rPr lang="uk-UA" sz="2400" b="1" dirty="0" smtClean="0">
                <a:solidFill>
                  <a:schemeClr val="tx1"/>
                </a:solidFill>
              </a:rPr>
              <a:t>Яйцеклітини 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 smtClean="0">
                <a:solidFill>
                  <a:schemeClr val="tx1"/>
                </a:solidFill>
              </a:rPr>
              <a:t>Доповнює хромосомний набір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 smtClean="0">
                <a:solidFill>
                  <a:schemeClr val="tx1"/>
                </a:solidFill>
              </a:rPr>
              <a:t>Забезпечує живлення зародка (30 год.)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 smtClean="0">
                <a:solidFill>
                  <a:schemeClr val="tx1"/>
                </a:solidFill>
              </a:rPr>
              <a:t>Забезпечує захист зародка на ранній </a:t>
            </a:r>
            <a:r>
              <a:rPr lang="uk-UA" sz="2400" dirty="0" smtClean="0">
                <a:solidFill>
                  <a:schemeClr val="tx1"/>
                </a:solidFill>
              </a:rPr>
              <a:t>стадії (7</a:t>
            </a:r>
            <a:r>
              <a:rPr lang="uk-UA" sz="2400" dirty="0" smtClean="0">
                <a:solidFill>
                  <a:schemeClr val="tx1"/>
                </a:solidFill>
              </a:rPr>
              <a:t> діб</a:t>
            </a:r>
            <a:r>
              <a:rPr lang="uk-UA" sz="2400" dirty="0" smtClean="0">
                <a:solidFill>
                  <a:schemeClr val="tx1"/>
                </a:solidFill>
              </a:rPr>
              <a:t>)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стат к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2143116"/>
            <a:ext cx="2373027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uk-UA" sz="4000" cap="none" smtClean="0">
                <a:ln>
                  <a:noFill/>
                </a:ln>
                <a:solidFill>
                  <a:schemeClr val="tx1"/>
                </a:solidFill>
                <a:effectLst/>
              </a:rPr>
              <a:t>Екстракорпоральне запліднення</a:t>
            </a:r>
            <a:endParaRPr lang="ru-RU" sz="4000" cap="none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2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uk-UA" sz="2000" dirty="0" smtClean="0">
                <a:solidFill>
                  <a:schemeClr val="tx1"/>
                </a:solidFill>
              </a:rPr>
              <a:t>Хірургічна операція</a:t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>2. Запліднення “в </a:t>
            </a:r>
            <a:r>
              <a:rPr lang="uk-UA" sz="2000" dirty="0" err="1" smtClean="0">
                <a:solidFill>
                  <a:schemeClr val="tx1"/>
                </a:solidFill>
              </a:rPr>
              <a:t>пробірці”</a:t>
            </a:r>
            <a:r>
              <a:rPr lang="uk-UA" sz="2000" dirty="0" smtClean="0">
                <a:solidFill>
                  <a:schemeClr val="tx1"/>
                </a:solidFill>
              </a:rPr>
              <a:t/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>3. Інкубація 3-4 доби (дроблення)</a:t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>4. </a:t>
            </a:r>
            <a:r>
              <a:rPr lang="uk-UA" sz="2000" dirty="0" err="1" smtClean="0">
                <a:solidFill>
                  <a:schemeClr val="tx1"/>
                </a:solidFill>
              </a:rPr>
              <a:t>Бластоциста</a:t>
            </a:r>
            <a:r>
              <a:rPr lang="uk-UA" sz="2000" dirty="0" smtClean="0">
                <a:solidFill>
                  <a:schemeClr val="tx1"/>
                </a:solidFill>
              </a:rPr>
              <a:t> (18-32 </a:t>
            </a:r>
            <a:r>
              <a:rPr lang="uk-UA" sz="2000" dirty="0" err="1" smtClean="0">
                <a:solidFill>
                  <a:schemeClr val="tx1"/>
                </a:solidFill>
              </a:rPr>
              <a:t>бластомери</a:t>
            </a:r>
            <a:r>
              <a:rPr lang="uk-UA" sz="2000" dirty="0" smtClean="0">
                <a:solidFill>
                  <a:schemeClr val="tx1"/>
                </a:solidFill>
              </a:rPr>
              <a:t>) – </a:t>
            </a:r>
            <a:r>
              <a:rPr lang="uk-UA" sz="2000" dirty="0" err="1" smtClean="0">
                <a:solidFill>
                  <a:schemeClr val="tx1"/>
                </a:solidFill>
              </a:rPr>
              <a:t>“вільна</a:t>
            </a: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err="1" smtClean="0">
                <a:solidFill>
                  <a:schemeClr val="tx1"/>
                </a:solidFill>
              </a:rPr>
              <a:t>бластоциста”</a:t>
            </a:r>
            <a:r>
              <a:rPr lang="uk-UA" sz="2000" dirty="0" smtClean="0">
                <a:solidFill>
                  <a:schemeClr val="tx1"/>
                </a:solidFill>
              </a:rPr>
              <a:t> поміщається в матку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5. </a:t>
            </a:r>
            <a:r>
              <a:rPr lang="uk-UA" sz="2000" dirty="0" smtClean="0">
                <a:solidFill>
                  <a:schemeClr val="tx1"/>
                </a:solidFill>
              </a:rPr>
              <a:t>Починається імплантація на 6-7 добу</a:t>
            </a:r>
            <a:r>
              <a:rPr lang="ru-RU" sz="2000" dirty="0" smtClean="0">
                <a:solidFill>
                  <a:schemeClr val="tx1"/>
                </a:solidFill>
              </a:rPr>
              <a:t> (15 % </a:t>
            </a:r>
            <a:r>
              <a:rPr lang="uk-UA" sz="2000" dirty="0" smtClean="0">
                <a:solidFill>
                  <a:schemeClr val="tx1"/>
                </a:solidFill>
              </a:rPr>
              <a:t>успішно</a:t>
            </a:r>
            <a:r>
              <a:rPr lang="ru-RU" sz="2000" dirty="0" smtClean="0">
                <a:solidFill>
                  <a:schemeClr val="tx1"/>
                </a:solidFill>
              </a:rPr>
              <a:t>)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400" b="1" dirty="0" err="1" smtClean="0">
                <a:solidFill>
                  <a:schemeClr val="tx1"/>
                </a:solidFill>
              </a:rPr>
              <a:t>Екстракорпоральне</a:t>
            </a:r>
            <a:r>
              <a:rPr lang="uk-UA" sz="2400" b="1" dirty="0" smtClean="0">
                <a:solidFill>
                  <a:schemeClr val="tx1"/>
                </a:solidFill>
              </a:rPr>
              <a:t> запліднення дозволяє</a:t>
            </a:r>
            <a:r>
              <a:rPr lang="uk-UA" sz="2400" b="1" dirty="0" smtClean="0">
                <a:solidFill>
                  <a:schemeClr val="tx1"/>
                </a:solidFill>
                <a:latin typeface="Arial" charset="0"/>
              </a:rPr>
              <a:t>:</a:t>
            </a:r>
            <a:endParaRPr lang="uk-UA" sz="2400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	1</a:t>
            </a:r>
            <a:r>
              <a:rPr lang="uk-UA" sz="2000" dirty="0" smtClean="0">
                <a:solidFill>
                  <a:schemeClr val="tx1"/>
                </a:solidFill>
              </a:rPr>
              <a:t>. Вибирати стать дитини</a:t>
            </a:r>
          </a:p>
          <a:p>
            <a:pPr>
              <a:lnSpc>
                <a:spcPct val="80000"/>
              </a:lnSpc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	2</a:t>
            </a:r>
            <a:r>
              <a:rPr lang="uk-UA" sz="2000" dirty="0" smtClean="0">
                <a:solidFill>
                  <a:schemeClr val="tx1"/>
                </a:solidFill>
              </a:rPr>
              <a:t>. Збагачувати (покращувати) сперму</a:t>
            </a:r>
          </a:p>
          <a:p>
            <a:pPr>
              <a:lnSpc>
                <a:spcPct val="80000"/>
              </a:lnSpc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	3</a:t>
            </a:r>
            <a:r>
              <a:rPr lang="uk-UA" sz="2000" dirty="0" smtClean="0">
                <a:solidFill>
                  <a:schemeClr val="tx1"/>
                </a:solidFill>
              </a:rPr>
              <a:t>. Уникнути генетичних захворювань</a:t>
            </a:r>
          </a:p>
          <a:p>
            <a:pPr>
              <a:lnSpc>
                <a:spcPct val="80000"/>
              </a:lnSpc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	4</a:t>
            </a:r>
            <a:r>
              <a:rPr lang="uk-UA" sz="2000" dirty="0" smtClean="0">
                <a:solidFill>
                  <a:schemeClr val="tx1"/>
                </a:solidFill>
              </a:rPr>
              <a:t>. Допомогти сперматозоїдам в переміщенні та розчиненні оболонок </a:t>
            </a:r>
            <a:r>
              <a:rPr lang="uk-UA" sz="2000" dirty="0" err="1" smtClean="0">
                <a:solidFill>
                  <a:schemeClr val="tx1"/>
                </a:solidFill>
              </a:rPr>
              <a:t>овоцита</a:t>
            </a:r>
            <a:endParaRPr lang="uk-UA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	5</a:t>
            </a:r>
            <a:r>
              <a:rPr lang="uk-UA" sz="2000" dirty="0" smtClean="0">
                <a:solidFill>
                  <a:schemeClr val="tx1"/>
                </a:solidFill>
              </a:rPr>
              <a:t>. Лікувати деякі види жіночого безпліддя</a:t>
            </a:r>
          </a:p>
          <a:p>
            <a:pPr>
              <a:lnSpc>
                <a:spcPct val="80000"/>
              </a:lnSpc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	6</a:t>
            </a:r>
            <a:r>
              <a:rPr lang="uk-UA" sz="2000" dirty="0" smtClean="0">
                <a:solidFill>
                  <a:schemeClr val="tx1"/>
                </a:solidFill>
              </a:rPr>
              <a:t>. Виключається позаматкова </a:t>
            </a:r>
            <a:r>
              <a:rPr lang="uk-UA" sz="2000" dirty="0" smtClean="0">
                <a:solidFill>
                  <a:schemeClr val="tx1"/>
                </a:solidFill>
              </a:rPr>
              <a:t>вагітність.</a:t>
            </a:r>
            <a:endParaRPr lang="ru-RU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іологія Критичні періоди ембріогенезу Романенко Н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Біологія Критичні періоди ембріогенезу Романенко Н</Template>
  <TotalTime>351</TotalTime>
  <Words>724</Words>
  <Application>Microsoft Office PowerPoint</Application>
  <PresentationFormat>Экран (4:3)</PresentationFormat>
  <Paragraphs>98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Біологія Критичні періоди ембріогенезу Романенко Н</vt:lpstr>
      <vt:lpstr>Image</vt:lpstr>
      <vt:lpstr>Критичні періоди ембріогенезу</vt:lpstr>
      <vt:lpstr>Поняття про ембріон</vt:lpstr>
      <vt:lpstr>Ембріональний розвиток</vt:lpstr>
      <vt:lpstr>Ембріональний розвиток</vt:lpstr>
      <vt:lpstr>Ембріональний розвиток</vt:lpstr>
      <vt:lpstr>Слайд 6</vt:lpstr>
      <vt:lpstr>Стадії ембріогенезу</vt:lpstr>
      <vt:lpstr>Біологічна роль у процесі запліднення</vt:lpstr>
      <vt:lpstr>Екстракорпоральне запліднення</vt:lpstr>
      <vt:lpstr>Запліднення</vt:lpstr>
      <vt:lpstr>Дроблення</vt:lpstr>
      <vt:lpstr>Гаструляція</vt:lpstr>
      <vt:lpstr>Утворення зародкових листків</vt:lpstr>
      <vt:lpstr>Слайд 14</vt:lpstr>
      <vt:lpstr>Слайд 15</vt:lpstr>
      <vt:lpstr>Критичні періоди ембріогенезу</vt:lpstr>
      <vt:lpstr>Критичні періоди ембріогенезу</vt:lpstr>
      <vt:lpstr>Критичні періоди ембріогенезу</vt:lpstr>
      <vt:lpstr>Критичні періоди ембріогенезу</vt:lpstr>
      <vt:lpstr>Критичні періоди ембріогенезу</vt:lpstr>
      <vt:lpstr>Критичні періоди ембріогенезу</vt:lpstr>
      <vt:lpstr>Критичні періоди ембріогенезу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Критичні періоди ембріогенезу</dc:title>
  <dc:creator>Павленко</dc:creator>
  <cp:lastModifiedBy>Павленко</cp:lastModifiedBy>
  <cp:revision>55</cp:revision>
  <dcterms:created xsi:type="dcterms:W3CDTF">2012-12-19T16:57:22Z</dcterms:created>
  <dcterms:modified xsi:type="dcterms:W3CDTF">2012-12-23T20:34:26Z</dcterms:modified>
</cp:coreProperties>
</file>