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Default ContentType="audio/wav" Extension="wav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1" r:id="rId2"/>
    <p:sldId id="331" r:id="rId3"/>
    <p:sldId id="312" r:id="rId4"/>
    <p:sldId id="306" r:id="rId5"/>
    <p:sldId id="324" r:id="rId6"/>
    <p:sldId id="309" r:id="rId7"/>
    <p:sldId id="329" r:id="rId8"/>
    <p:sldId id="328" r:id="rId9"/>
    <p:sldId id="327" r:id="rId10"/>
    <p:sldId id="326" r:id="rId11"/>
    <p:sldId id="332" r:id="rId12"/>
    <p:sldId id="308" r:id="rId13"/>
    <p:sldId id="307" r:id="rId14"/>
    <p:sldId id="310" r:id="rId15"/>
    <p:sldId id="314" r:id="rId16"/>
    <p:sldId id="317" r:id="rId17"/>
    <p:sldId id="316" r:id="rId18"/>
    <p:sldId id="315" r:id="rId19"/>
    <p:sldId id="292" r:id="rId20"/>
    <p:sldId id="33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E9FF"/>
    <a:srgbClr val="000066"/>
    <a:srgbClr val="494949"/>
    <a:srgbClr val="85E8FF"/>
    <a:srgbClr val="71E4FF"/>
    <a:srgbClr val="00CCFF"/>
    <a:srgbClr val="0000CC"/>
    <a:srgbClr val="EEB500"/>
    <a:srgbClr val="00FF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70" d="100"/>
          <a:sy n="70" d="100"/>
        </p:scale>
        <p:origin x="-138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927DF0-F436-4FDA-959D-088EFA22F397}" type="doc">
      <dgm:prSet loTypeId="urn:microsoft.com/office/officeart/2005/8/layout/hProcess9" loCatId="process" qsTypeId="urn:microsoft.com/office/officeart/2005/8/quickstyle/simple5" qsCatId="simple" csTypeId="urn:microsoft.com/office/officeart/2005/8/colors/accent0_3" csCatId="mainScheme" phldr="1"/>
      <dgm:spPr/>
    </dgm:pt>
    <dgm:pt modelId="{87F40E68-73E6-4234-95D9-33B5C1AE8C61}">
      <dgm:prSet phldrT="[Текст]" custT="1"/>
      <dgm:spPr>
        <a:gradFill rotWithShape="0">
          <a:gsLst>
            <a:gs pos="0">
              <a:srgbClr val="000066"/>
            </a:gs>
            <a:gs pos="80000">
              <a:srgbClr val="000066"/>
            </a:gs>
            <a:gs pos="100000">
              <a:srgbClr val="89E9FF"/>
            </a:gs>
          </a:gsLst>
        </a:gradFill>
      </dgm:spPr>
      <dgm:t>
        <a:bodyPr/>
        <a:lstStyle/>
        <a:p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ПОДРАЗЛИВІСТЬ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E877905F-721A-4DA4-BFCA-FC599E2406C3}" type="parTrans" cxnId="{EA5B009A-D935-4153-959D-74B92B580E05}">
      <dgm:prSet/>
      <dgm:spPr/>
      <dgm:t>
        <a:bodyPr/>
        <a:lstStyle/>
        <a:p>
          <a:endParaRPr lang="ru-RU"/>
        </a:p>
      </dgm:t>
    </dgm:pt>
    <dgm:pt modelId="{AC57E568-16C4-43B9-B8C1-7780940D8BEB}" type="sibTrans" cxnId="{EA5B009A-D935-4153-959D-74B92B580E05}">
      <dgm:prSet/>
      <dgm:spPr/>
      <dgm:t>
        <a:bodyPr/>
        <a:lstStyle/>
        <a:p>
          <a:endParaRPr lang="ru-RU"/>
        </a:p>
      </dgm:t>
    </dgm:pt>
    <dgm:pt modelId="{3D86612B-2E35-4511-A725-F2FA5DAC02EA}">
      <dgm:prSet phldrT="[Текст]"/>
      <dgm:spPr>
        <a:gradFill rotWithShape="0">
          <a:gsLst>
            <a:gs pos="0">
              <a:srgbClr val="000066"/>
            </a:gs>
            <a:gs pos="80000">
              <a:srgbClr val="000066"/>
            </a:gs>
            <a:gs pos="100000">
              <a:srgbClr val="89E9FF"/>
            </a:gs>
          </a:gsLst>
        </a:gradFill>
      </dgm:spPr>
      <dgm:t>
        <a:bodyPr/>
        <a:lstStyle/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ТАКСИСИ 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(спрямовані рухи у напрямку до або від подразника)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FD64B9A-4D97-4938-BDCE-306FF973E6B1}" type="parTrans" cxnId="{80264AA9-CD91-4FC2-92E6-05D93BE8F422}">
      <dgm:prSet/>
      <dgm:spPr/>
      <dgm:t>
        <a:bodyPr/>
        <a:lstStyle/>
        <a:p>
          <a:endParaRPr lang="ru-RU"/>
        </a:p>
      </dgm:t>
    </dgm:pt>
    <dgm:pt modelId="{F83E0C8B-79CE-4C0D-A8F0-7C43DAD4690A}" type="sibTrans" cxnId="{80264AA9-CD91-4FC2-92E6-05D93BE8F422}">
      <dgm:prSet/>
      <dgm:spPr/>
      <dgm:t>
        <a:bodyPr/>
        <a:lstStyle/>
        <a:p>
          <a:endParaRPr lang="ru-RU"/>
        </a:p>
      </dgm:t>
    </dgm:pt>
    <dgm:pt modelId="{A99ADA54-8929-466D-9BE7-B56C44EF22C0}">
      <dgm:prSet phldrT="[Текст]"/>
      <dgm:spPr>
        <a:gradFill rotWithShape="0">
          <a:gsLst>
            <a:gs pos="0">
              <a:srgbClr val="000066"/>
            </a:gs>
            <a:gs pos="80000">
              <a:srgbClr val="000066"/>
            </a:gs>
            <a:gs pos="100000">
              <a:srgbClr val="89E9FF"/>
            </a:gs>
          </a:gsLst>
        </a:gradFill>
      </dgm:spPr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Клітини 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евглени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зеленої або хламідомонади рухаються у бік джерела світла завдяки світлочутливим вічкам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8CF1C8D-0E50-4C4F-849E-56C30AFE8DF8}" type="parTrans" cxnId="{2D18EE72-51F7-468F-B475-14EBBDB1642E}">
      <dgm:prSet/>
      <dgm:spPr/>
      <dgm:t>
        <a:bodyPr/>
        <a:lstStyle/>
        <a:p>
          <a:endParaRPr lang="ru-RU"/>
        </a:p>
      </dgm:t>
    </dgm:pt>
    <dgm:pt modelId="{81EDAC33-B6BC-4F1D-AC24-B2B1A98D73C3}" type="sibTrans" cxnId="{2D18EE72-51F7-468F-B475-14EBBDB1642E}">
      <dgm:prSet/>
      <dgm:spPr/>
      <dgm:t>
        <a:bodyPr/>
        <a:lstStyle/>
        <a:p>
          <a:endParaRPr lang="ru-RU"/>
        </a:p>
      </dgm:t>
    </dgm:pt>
    <dgm:pt modelId="{C24F1485-99E3-4231-9E94-EF3C3FF372A5}" type="pres">
      <dgm:prSet presAssocID="{CB927DF0-F436-4FDA-959D-088EFA22F397}" presName="CompostProcess" presStyleCnt="0">
        <dgm:presLayoutVars>
          <dgm:dir/>
          <dgm:resizeHandles val="exact"/>
        </dgm:presLayoutVars>
      </dgm:prSet>
      <dgm:spPr/>
    </dgm:pt>
    <dgm:pt modelId="{9E1C9609-7DFD-4BD0-A0F3-6DEA07781BE7}" type="pres">
      <dgm:prSet presAssocID="{CB927DF0-F436-4FDA-959D-088EFA22F397}" presName="arrow" presStyleLbl="bgShp" presStyleIdx="0" presStyleCnt="1" custScaleX="113959" custLinFactNeighborX="4932"/>
      <dgm:spPr>
        <a:solidFill>
          <a:schemeClr val="bg1"/>
        </a:solidFill>
      </dgm:spPr>
    </dgm:pt>
    <dgm:pt modelId="{6F44CA50-D0EC-4CAE-8B42-B27EF1888DE9}" type="pres">
      <dgm:prSet presAssocID="{CB927DF0-F436-4FDA-959D-088EFA22F397}" presName="linearProcess" presStyleCnt="0"/>
      <dgm:spPr/>
    </dgm:pt>
    <dgm:pt modelId="{B1E13760-5E31-4309-BC4F-44DCD319CD62}" type="pres">
      <dgm:prSet presAssocID="{87F40E68-73E6-4234-95D9-33B5C1AE8C61}" presName="textNode" presStyleLbl="node1" presStyleIdx="0" presStyleCnt="3" custScaleX="78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FABBA-2A9F-4244-8C2B-370DC1A6EAEF}" type="pres">
      <dgm:prSet presAssocID="{AC57E568-16C4-43B9-B8C1-7780940D8BEB}" presName="sibTrans" presStyleCnt="0"/>
      <dgm:spPr/>
    </dgm:pt>
    <dgm:pt modelId="{78281FB6-9271-403D-9497-C61C24183887}" type="pres">
      <dgm:prSet presAssocID="{3D86612B-2E35-4511-A725-F2FA5DAC02EA}" presName="textNode" presStyleLbl="node1" presStyleIdx="1" presStyleCnt="3" custScaleX="94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ED13A4-9C7E-49BD-B70A-73F47D48E47C}" type="pres">
      <dgm:prSet presAssocID="{F83E0C8B-79CE-4C0D-A8F0-7C43DAD4690A}" presName="sibTrans" presStyleCnt="0"/>
      <dgm:spPr/>
    </dgm:pt>
    <dgm:pt modelId="{56D9B571-89FC-4424-86C7-B417E0EE44F6}" type="pres">
      <dgm:prSet presAssocID="{A99ADA54-8929-466D-9BE7-B56C44EF22C0}" presName="textNode" presStyleLbl="node1" presStyleIdx="2" presStyleCnt="3" custScaleX="114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D9C102-5949-4998-96BA-383B6777F187}" type="presOf" srcId="{CB927DF0-F436-4FDA-959D-088EFA22F397}" destId="{C24F1485-99E3-4231-9E94-EF3C3FF372A5}" srcOrd="0" destOrd="0" presId="urn:microsoft.com/office/officeart/2005/8/layout/hProcess9"/>
    <dgm:cxn modelId="{80264AA9-CD91-4FC2-92E6-05D93BE8F422}" srcId="{CB927DF0-F436-4FDA-959D-088EFA22F397}" destId="{3D86612B-2E35-4511-A725-F2FA5DAC02EA}" srcOrd="1" destOrd="0" parTransId="{CFD64B9A-4D97-4938-BDCE-306FF973E6B1}" sibTransId="{F83E0C8B-79CE-4C0D-A8F0-7C43DAD4690A}"/>
    <dgm:cxn modelId="{EA5B009A-D935-4153-959D-74B92B580E05}" srcId="{CB927DF0-F436-4FDA-959D-088EFA22F397}" destId="{87F40E68-73E6-4234-95D9-33B5C1AE8C61}" srcOrd="0" destOrd="0" parTransId="{E877905F-721A-4DA4-BFCA-FC599E2406C3}" sibTransId="{AC57E568-16C4-43B9-B8C1-7780940D8BEB}"/>
    <dgm:cxn modelId="{2D18EE72-51F7-468F-B475-14EBBDB1642E}" srcId="{CB927DF0-F436-4FDA-959D-088EFA22F397}" destId="{A99ADA54-8929-466D-9BE7-B56C44EF22C0}" srcOrd="2" destOrd="0" parTransId="{98CF1C8D-0E50-4C4F-849E-56C30AFE8DF8}" sibTransId="{81EDAC33-B6BC-4F1D-AC24-B2B1A98D73C3}"/>
    <dgm:cxn modelId="{5C42E910-E5B9-4AF5-96EB-93842DFB42D6}" type="presOf" srcId="{A99ADA54-8929-466D-9BE7-B56C44EF22C0}" destId="{56D9B571-89FC-4424-86C7-B417E0EE44F6}" srcOrd="0" destOrd="0" presId="urn:microsoft.com/office/officeart/2005/8/layout/hProcess9"/>
    <dgm:cxn modelId="{54461F39-147B-4E13-9A76-A77A8D5626E7}" type="presOf" srcId="{87F40E68-73E6-4234-95D9-33B5C1AE8C61}" destId="{B1E13760-5E31-4309-BC4F-44DCD319CD62}" srcOrd="0" destOrd="0" presId="urn:microsoft.com/office/officeart/2005/8/layout/hProcess9"/>
    <dgm:cxn modelId="{D4FB98DC-F455-4BA0-99FC-866CA24B4824}" type="presOf" srcId="{3D86612B-2E35-4511-A725-F2FA5DAC02EA}" destId="{78281FB6-9271-403D-9497-C61C24183887}" srcOrd="0" destOrd="0" presId="urn:microsoft.com/office/officeart/2005/8/layout/hProcess9"/>
    <dgm:cxn modelId="{32EF1AB0-4FFF-4EB0-BD64-54E91C097D58}" type="presParOf" srcId="{C24F1485-99E3-4231-9E94-EF3C3FF372A5}" destId="{9E1C9609-7DFD-4BD0-A0F3-6DEA07781BE7}" srcOrd="0" destOrd="0" presId="urn:microsoft.com/office/officeart/2005/8/layout/hProcess9"/>
    <dgm:cxn modelId="{83D8CB45-0842-499E-9D5B-79C9E5645CF0}" type="presParOf" srcId="{C24F1485-99E3-4231-9E94-EF3C3FF372A5}" destId="{6F44CA50-D0EC-4CAE-8B42-B27EF1888DE9}" srcOrd="1" destOrd="0" presId="urn:microsoft.com/office/officeart/2005/8/layout/hProcess9"/>
    <dgm:cxn modelId="{42F01DA4-6646-48B3-94F7-3E5C55DA42C3}" type="presParOf" srcId="{6F44CA50-D0EC-4CAE-8B42-B27EF1888DE9}" destId="{B1E13760-5E31-4309-BC4F-44DCD319CD62}" srcOrd="0" destOrd="0" presId="urn:microsoft.com/office/officeart/2005/8/layout/hProcess9"/>
    <dgm:cxn modelId="{C85D81BF-E3CD-4598-AE55-6608D3486919}" type="presParOf" srcId="{6F44CA50-D0EC-4CAE-8B42-B27EF1888DE9}" destId="{9ACFABBA-2A9F-4244-8C2B-370DC1A6EAEF}" srcOrd="1" destOrd="0" presId="urn:microsoft.com/office/officeart/2005/8/layout/hProcess9"/>
    <dgm:cxn modelId="{4B2FA297-525C-4319-BEEC-09F49080A2C3}" type="presParOf" srcId="{6F44CA50-D0EC-4CAE-8B42-B27EF1888DE9}" destId="{78281FB6-9271-403D-9497-C61C24183887}" srcOrd="2" destOrd="0" presId="urn:microsoft.com/office/officeart/2005/8/layout/hProcess9"/>
    <dgm:cxn modelId="{F2D71231-49AA-4B07-B9D3-27D469AC52E5}" type="presParOf" srcId="{6F44CA50-D0EC-4CAE-8B42-B27EF1888DE9}" destId="{EBED13A4-9C7E-49BD-B70A-73F47D48E47C}" srcOrd="3" destOrd="0" presId="urn:microsoft.com/office/officeart/2005/8/layout/hProcess9"/>
    <dgm:cxn modelId="{3DBA800B-2EB0-4AE9-8ECF-39AA395FD2DC}" type="presParOf" srcId="{6F44CA50-D0EC-4CAE-8B42-B27EF1888DE9}" destId="{56D9B571-89FC-4424-86C7-B417E0EE44F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C9609-7DFD-4BD0-A0F3-6DEA07781BE7}">
      <dsp:nvSpPr>
        <dsp:cNvPr id="0" name=""/>
        <dsp:cNvSpPr/>
      </dsp:nvSpPr>
      <dsp:spPr>
        <a:xfrm>
          <a:off x="266366" y="0"/>
          <a:ext cx="8230577" cy="3960440"/>
        </a:xfrm>
        <a:prstGeom prst="rightArrow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E13760-5E31-4309-BC4F-44DCD319CD62}">
      <dsp:nvSpPr>
        <dsp:cNvPr id="0" name=""/>
        <dsp:cNvSpPr/>
      </dsp:nvSpPr>
      <dsp:spPr>
        <a:xfrm>
          <a:off x="1787" y="1188131"/>
          <a:ext cx="2250682" cy="1584176"/>
        </a:xfrm>
        <a:prstGeom prst="roundRect">
          <a:avLst/>
        </a:prstGeom>
        <a:gradFill rotWithShape="0">
          <a:gsLst>
            <a:gs pos="0">
              <a:srgbClr val="000066"/>
            </a:gs>
            <a:gs pos="80000">
              <a:srgbClr val="000066"/>
            </a:gs>
            <a:gs pos="100000">
              <a:srgbClr val="89E9FF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latin typeface="Times New Roman" pitchFamily="18" charset="0"/>
              <a:cs typeface="Times New Roman" pitchFamily="18" charset="0"/>
            </a:rPr>
            <a:t>ПОДРАЗЛИВІСТЬ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120" y="1265464"/>
        <a:ext cx="2096016" cy="1429510"/>
      </dsp:txXfrm>
    </dsp:sp>
    <dsp:sp modelId="{78281FB6-9271-403D-9497-C61C24183887}">
      <dsp:nvSpPr>
        <dsp:cNvPr id="0" name=""/>
        <dsp:cNvSpPr/>
      </dsp:nvSpPr>
      <dsp:spPr>
        <a:xfrm>
          <a:off x="2392404" y="1188131"/>
          <a:ext cx="2699544" cy="1584176"/>
        </a:xfrm>
        <a:prstGeom prst="roundRect">
          <a:avLst/>
        </a:prstGeom>
        <a:gradFill rotWithShape="0">
          <a:gsLst>
            <a:gs pos="0">
              <a:srgbClr val="000066"/>
            </a:gs>
            <a:gs pos="80000">
              <a:srgbClr val="000066"/>
            </a:gs>
            <a:gs pos="100000">
              <a:srgbClr val="89E9FF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latin typeface="Times New Roman" pitchFamily="18" charset="0"/>
              <a:cs typeface="Times New Roman" pitchFamily="18" charset="0"/>
            </a:rPr>
            <a:t>ТАКСИСИ </a:t>
          </a:r>
          <a:r>
            <a:rPr lang="uk-UA" sz="1900" kern="1200" dirty="0" smtClean="0">
              <a:latin typeface="Times New Roman" pitchFamily="18" charset="0"/>
              <a:cs typeface="Times New Roman" pitchFamily="18" charset="0"/>
            </a:rPr>
            <a:t>(спрямовані рухи у напрямку до або від подразника)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69737" y="1265464"/>
        <a:ext cx="2544878" cy="1429510"/>
      </dsp:txXfrm>
    </dsp:sp>
    <dsp:sp modelId="{56D9B571-89FC-4424-86C7-B417E0EE44F6}">
      <dsp:nvSpPr>
        <dsp:cNvPr id="0" name=""/>
        <dsp:cNvSpPr/>
      </dsp:nvSpPr>
      <dsp:spPr>
        <a:xfrm>
          <a:off x="5231883" y="1188131"/>
          <a:ext cx="3263272" cy="1584176"/>
        </a:xfrm>
        <a:prstGeom prst="roundRect">
          <a:avLst/>
        </a:prstGeom>
        <a:gradFill rotWithShape="0">
          <a:gsLst>
            <a:gs pos="0">
              <a:srgbClr val="000066"/>
            </a:gs>
            <a:gs pos="80000">
              <a:srgbClr val="000066"/>
            </a:gs>
            <a:gs pos="100000">
              <a:srgbClr val="89E9FF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>
              <a:latin typeface="Times New Roman" pitchFamily="18" charset="0"/>
              <a:cs typeface="Times New Roman" pitchFamily="18" charset="0"/>
            </a:rPr>
            <a:t>Клітини </a:t>
          </a:r>
          <a:r>
            <a:rPr lang="uk-UA" sz="1900" kern="1200" dirty="0" err="1" smtClean="0">
              <a:latin typeface="Times New Roman" pitchFamily="18" charset="0"/>
              <a:cs typeface="Times New Roman" pitchFamily="18" charset="0"/>
            </a:rPr>
            <a:t>евглени</a:t>
          </a:r>
          <a:r>
            <a:rPr lang="uk-UA" sz="1900" kern="1200" dirty="0" smtClean="0">
              <a:latin typeface="Times New Roman" pitchFamily="18" charset="0"/>
              <a:cs typeface="Times New Roman" pitchFamily="18" charset="0"/>
            </a:rPr>
            <a:t> зеленої або хламідомонади рухаються у бік джерела світла завдяки світлочутливим вічкам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09216" y="1265464"/>
        <a:ext cx="3108606" cy="1429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4013A-A0EC-4169-8A96-AE63113566A2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339B3-287E-4695-BAEE-DDF37EC4EE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5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FEDAE-4F74-4CDD-9031-0A6452E53A5F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9F55-4B23-4B06-9E77-9DA4318E55BB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F4F1-EE91-4F9E-BA5F-DBA53FA59984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84C0-6135-4970-A632-803AF9060B9B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C5B9-0245-450E-8899-DD6333DFB9B2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CE6A-2706-4522-A7F5-209FFCD1B3E6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3BA2-311B-49A7-A7E4-B44C11DC1E19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D5A36-4E6D-4F2C-AE67-F50167EA99F5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4829-00D9-400B-B913-28D63442B308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DB3-77F1-406C-A4AF-F6189B567CDA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1124-2618-4FD2-A9BA-4B3AF72F5910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A6339-F005-4956-9340-BC8F36850723}" type="datetime1">
              <a:rPr lang="ru-RU" smtClean="0"/>
              <a:pPr/>
              <a:t>27.03.2014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/>
    <p:sndAc>
      <p:stSnd>
        <p:snd r:embed="rId13" name="chimes.wav"/>
      </p:stSnd>
    </p:sndAc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8" Target="../media/image4.png" Type="http://schemas.openxmlformats.org/officeDocument/2006/relationships/image"/><Relationship Id="rId13" Target="../media/image9.png" Type="http://schemas.openxmlformats.org/officeDocument/2006/relationships/image"/><Relationship Id="rId3" Target="../media/image1.png" Type="http://schemas.openxmlformats.org/officeDocument/2006/relationships/image"/><Relationship Id="rId7" Target="../media/hdphoto2.wdp" Type="http://schemas.microsoft.com/office/2007/relationships/hdphoto"/><Relationship Id="rId12" Target="../media/image8.png" Type="http://schemas.openxmlformats.org/officeDocument/2006/relationships/image"/><Relationship Id="rId2" Target="../media/audio1.wav" Type="http://schemas.openxmlformats.org/officeDocument/2006/relationships/audio"/><Relationship Id="rId1" Target="../slideLayouts/slideLayout1.xml" Type="http://schemas.openxmlformats.org/officeDocument/2006/relationships/slideLayout"/><Relationship Id="rId6" Target="../media/image3.png" Type="http://schemas.openxmlformats.org/officeDocument/2006/relationships/image"/><Relationship Id="rId11" Target="../media/image7.png" Type="http://schemas.openxmlformats.org/officeDocument/2006/relationships/image"/><Relationship Id="rId5" Target="../media/hdphoto1.wdp" Type="http://schemas.microsoft.com/office/2007/relationships/hdphoto"/><Relationship Id="rId10" Target="../media/image6.png" Type="http://schemas.openxmlformats.org/officeDocument/2006/relationships/image"/><Relationship Id="rId4" Target="../media/image2.png" Type="http://schemas.openxmlformats.org/officeDocument/2006/relationships/image"/><Relationship Id="rId9" Target="../media/image5.jpeg" Type="http://schemas.openxmlformats.org/officeDocument/2006/relationships/image"/><Relationship Id="rId14" Target="../media/image10.pn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Relationship Id="rId4" Target="../media/image30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hyperlink" Target="&#1040;&#1084;&#1077;&#1073;&#1072;%20&#1087;&#1088;&#1086;&#1090;&#1077;&#1081;%20&#1088;&#1091;&#1093;.mp4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hyperlink" Target="&#1040;&#1084;&#1077;&#1073;&#1086;&#1087;&#1086;&#1076;&#1110;&#1073;&#1085;&#1080;&#1081;%20&#1088;&#1091;&#1093;.avi" TargetMode="External"/><Relationship Id="rId4" Type="http://schemas.openxmlformats.org/officeDocument/2006/relationships/image" Target="../media/image34.png"/></Relationships>
</file>

<file path=ppt/slides/_rels/slide15.xml.rels><?xml version="1.0" encoding="UTF-8" standalone="yes" ?><Relationships xmlns="http://schemas.openxmlformats.org/package/2006/relationships"><Relationship Id="rId3" Target="../media/image33.pn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Relationship Id="rId5" Target="../media/image37.png" Type="http://schemas.openxmlformats.org/officeDocument/2006/relationships/image"/><Relationship Id="rId4" Target="../media/image36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Relationship Id="rId5" Target="../media/image39.png" Type="http://schemas.openxmlformats.org/officeDocument/2006/relationships/image"/><Relationship Id="rId4" Target="Active%20Amoeba%20Feeding.mp4" TargetMode="External" Type="http://schemas.openxmlformats.org/officeDocument/2006/relationships/hyperlink"/></Relationships>
</file>

<file path=ppt/slides/_rels/slide17.xml.rels><?xml version="1.0" encoding="UTF-8" standalone="yes" ?><Relationships xmlns="http://schemas.openxmlformats.org/package/2006/relationships"><Relationship Id="rId8" Target="../media/hdphoto10.wdp" Type="http://schemas.microsoft.com/office/2007/relationships/hdphoto"/><Relationship Id="rId3" Target="../media/image40.png" Type="http://schemas.openxmlformats.org/officeDocument/2006/relationships/image"/><Relationship Id="rId7" Target="../media/image42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Relationship Id="rId6" Target="../media/hdphoto9.wdp" Type="http://schemas.microsoft.com/office/2007/relationships/hdphoto"/><Relationship Id="rId5" Target="../media/image41.png" Type="http://schemas.openxmlformats.org/officeDocument/2006/relationships/image"/><Relationship Id="rId4" Target="../media/hdphoto8.wdp" Type="http://schemas.microsoft.com/office/2007/relationships/hdphoto"/></Relationships>
</file>

<file path=ppt/slides/_rels/slide18.xml.rels><?xml version="1.0" encoding="UTF-8" standalone="yes" ?><Relationships xmlns="http://schemas.openxmlformats.org/package/2006/relationships"><Relationship Id="rId8" Target="../diagrams/colors1.xml" Type="http://schemas.openxmlformats.org/officeDocument/2006/relationships/diagramColors"/><Relationship Id="rId3" Target="../media/image43.png" Type="http://schemas.openxmlformats.org/officeDocument/2006/relationships/image"/><Relationship Id="rId7" Target="../diagrams/quickStyle1.xml" Type="http://schemas.openxmlformats.org/officeDocument/2006/relationships/diagramQuickStyl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Relationship Id="rId6" Target="../diagrams/layout1.xml" Type="http://schemas.openxmlformats.org/officeDocument/2006/relationships/diagramLayout"/><Relationship Id="rId5" Target="../diagrams/data1.xml" Type="http://schemas.openxmlformats.org/officeDocument/2006/relationships/diagramData"/><Relationship Id="rId10" Target="../media/image45.jpeg" Type="http://schemas.openxmlformats.org/officeDocument/2006/relationships/image"/><Relationship Id="rId4" Target="../media/image44.jpeg" Type="http://schemas.openxmlformats.org/officeDocument/2006/relationships/image"/><Relationship Id="rId9" Target="../diagrams/drawing1.xml" Type="http://schemas.microsoft.com/office/2007/relationships/diagramDrawi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8" Target="../media/hdphoto4.wdp" Type="http://schemas.microsoft.com/office/2007/relationships/hdphoto"/><Relationship Id="rId13" Target="../media/image19.png" Type="http://schemas.openxmlformats.org/officeDocument/2006/relationships/image"/><Relationship Id="rId3" Target="../media/image12.png" Type="http://schemas.openxmlformats.org/officeDocument/2006/relationships/image"/><Relationship Id="rId7" Target="../media/image15.png" Type="http://schemas.openxmlformats.org/officeDocument/2006/relationships/image"/><Relationship Id="rId12" Target="../media/image18.png" Type="http://schemas.openxmlformats.org/officeDocument/2006/relationships/image"/><Relationship Id="rId2" Target="../media/audio1.wav" Type="http://schemas.openxmlformats.org/officeDocument/2006/relationships/audio"/><Relationship Id="rId16" Target="../media/hdphoto7.wdp" Type="http://schemas.microsoft.com/office/2007/relationships/hdphoto"/><Relationship Id="rId1" Target="../slideLayouts/slideLayout2.xml" Type="http://schemas.openxmlformats.org/officeDocument/2006/relationships/slideLayout"/><Relationship Id="rId6" Target="../media/hdphoto3.wdp" Type="http://schemas.microsoft.com/office/2007/relationships/hdphoto"/><Relationship Id="rId11" Target="../media/hdphoto5.wdp" Type="http://schemas.microsoft.com/office/2007/relationships/hdphoto"/><Relationship Id="rId5" Target="../media/image14.png" Type="http://schemas.openxmlformats.org/officeDocument/2006/relationships/image"/><Relationship Id="rId15" Target="../media/image20.png" Type="http://schemas.openxmlformats.org/officeDocument/2006/relationships/image"/><Relationship Id="rId10" Target="../media/image17.png" Type="http://schemas.openxmlformats.org/officeDocument/2006/relationships/image"/><Relationship Id="rId4" Target="../media/image13.png" Type="http://schemas.openxmlformats.org/officeDocument/2006/relationships/image"/><Relationship Id="rId9" Target="../media/image16.jpeg" Type="http://schemas.openxmlformats.org/officeDocument/2006/relationships/image"/><Relationship Id="rId14" Target="../media/hdphoto6.wdp" Type="http://schemas.microsoft.com/office/2007/relationships/hdphoto"/></Relationships>
</file>

<file path=ppt/slides/_rels/slide5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Relationship Id="rId4" Target="../media/image22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Relationship Id="rId4" Target="../media/image24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Relationship Id="rId4" Target="../media/image27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161" y="4603118"/>
            <a:ext cx="1652587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308">
            <a:off x="7171282" y="1385138"/>
            <a:ext cx="1652587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Нижний колонтитул 12"/>
          <p:cNvSpPr>
            <a:spLocks noGrp="1"/>
          </p:cNvSpPr>
          <p:nvPr>
            <p:ph idx="11" sz="quarter" type="ftr"/>
          </p:nvPr>
        </p:nvSpPr>
        <p:spPr>
          <a:xfrm>
            <a:off x="2673574" y="6381328"/>
            <a:ext cx="3666835" cy="365125"/>
          </a:xfrm>
        </p:spPr>
        <p:txBody>
          <a:bodyPr/>
          <a:lstStyle/>
          <a:p>
            <a:r>
              <a:rPr dirty="0" lang="uk-UA" smtClean="0"/>
              <a:t>Донецька загальноосвітня школа І-ІІІ ступенів №89</a:t>
            </a:r>
            <a:endParaRPr dirty="0" lang="ru-RU" smtClean="0"/>
          </a:p>
          <a:p>
            <a:r>
              <a:rPr dirty="0" err="1" lang="ru-RU" smtClean="0"/>
              <a:t>Бабкіна</a:t>
            </a:r>
            <a:r>
              <a:rPr dirty="0" lang="ru-RU" smtClean="0"/>
              <a:t> Н.О.</a:t>
            </a:r>
            <a:endParaRPr dirty="0"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6117719" y="-80501"/>
            <a:ext cx="2965717" cy="6431555"/>
            <a:chOff x="6075445" y="-902983"/>
            <a:chExt cx="2965717" cy="7365756"/>
          </a:xfrm>
        </p:grpSpPr>
        <p:pic>
          <p:nvPicPr>
            <p:cNvPr id="5133" name="Picture 13"/>
            <p:cNvPicPr>
              <a:picLocks noChangeArrowheads="1"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740" y="-902983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2" name="Picture 12"/>
            <p:cNvPicPr>
              <a:picLocks noChangeArrowheads="1"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7044" y="2374139"/>
              <a:ext cx="1564118" cy="1677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0" name="Picture 10"/>
            <p:cNvPicPr>
              <a:picLocks noChangeArrowheads="1"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8218" y="2189104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rrowheads="1"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b="88542" l="1563" r="41493" t="12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6075445" y="3563453"/>
              <a:ext cx="2338135" cy="2899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rrowheads="1" noChangeAspect="1"/>
            </p:cNvPicPr>
            <p:nvPr/>
          </p:nvPicPr>
          <p:blipFill>
            <a:blip cstate="print"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9057">
              <a:off x="6860796" y="375790"/>
              <a:ext cx="906852" cy="853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56" y="781451"/>
            <a:ext cx="1652587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-441239" y="603948"/>
            <a:ext cx="3283220" cy="6031964"/>
            <a:chOff x="-174316" y="954694"/>
            <a:chExt cx="3283220" cy="6031964"/>
          </a:xfrm>
        </p:grpSpPr>
        <p:pic>
          <p:nvPicPr>
            <p:cNvPr id="5128" name="Picture 8"/>
            <p:cNvPicPr>
              <a:picLocks noChangeArrowheads="1"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760513">
              <a:off x="154297" y="2229469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7" name="Picture 7"/>
            <p:cNvPicPr>
              <a:picLocks noChangeArrowheads="1" noChangeAspect="1"/>
            </p:cNvPicPr>
            <p:nvPr/>
          </p:nvPicPr>
          <p:blipFill>
            <a:blip cstate="print"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410" y="3273476"/>
              <a:ext cx="1616932" cy="2277179"/>
            </a:xfrm>
            <a:prstGeom prst="rect">
              <a:avLst/>
            </a:prstGeom>
            <a:noFill/>
            <a:ln>
              <a:noFill/>
            </a:ln>
            <a:effectLst>
              <a:outerShdw algn="ctr" dir="2700000" dist="35921" rotWithShape="0">
                <a:schemeClr val="bg2"/>
              </a:outerShdw>
              <a:softEdge rad="6350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" name="Picture 8"/>
            <p:cNvPicPr>
              <a:picLocks noChangeArrowheads="1"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336327">
              <a:off x="1889704" y="5230883"/>
              <a:ext cx="1219200" cy="1755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/>
            <p:cNvPicPr>
              <a:picLocks noChangeArrowheads="1"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b="89063" l="72396" r="92014" t="312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5"/>
            <a:stretch/>
          </p:blipFill>
          <p:spPr bwMode="auto">
            <a:xfrm rot="20209885">
              <a:off x="569599" y="3480626"/>
              <a:ext cx="1016823" cy="2573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Группа 2"/>
            <p:cNvGrpSpPr/>
            <p:nvPr/>
          </p:nvGrpSpPr>
          <p:grpSpPr>
            <a:xfrm rot="573867">
              <a:off x="1414814" y="954694"/>
              <a:ext cx="957428" cy="1609515"/>
              <a:chOff x="8151200" y="4360865"/>
              <a:chExt cx="1254643" cy="2753833"/>
            </a:xfrm>
          </p:grpSpPr>
          <p:pic>
            <p:nvPicPr>
              <p:cNvPr id="2051" name="Picture 3"/>
              <p:cNvPicPr>
                <a:picLocks noChangeArrowheads="1" noChangeAspect="1"/>
              </p:cNvPicPr>
              <p:nvPr/>
            </p:nvPicPr>
            <p:blipFill rotWithShape="1"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b="89844" l="45139" r="65278" t="16667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12"/>
              <a:stretch/>
            </p:blipFill>
            <p:spPr bwMode="auto">
              <a:xfrm>
                <a:off x="8151200" y="4360865"/>
                <a:ext cx="1254643" cy="27538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algn="ctr" dir="2700000" dist="35921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Полилиния 1"/>
              <p:cNvSpPr/>
              <p:nvPr/>
            </p:nvSpPr>
            <p:spPr>
              <a:xfrm>
                <a:off x="8230676" y="4411941"/>
                <a:ext cx="586930" cy="1095229"/>
              </a:xfrm>
              <a:custGeom>
                <a:avLst/>
                <a:gdLst>
                  <a:gd fmla="*/ 586930 w 586930" name="connsiteX0"/>
                  <a:gd fmla="*/ 74502 h 1095228" name="connsiteY0"/>
                  <a:gd fmla="*/ 544399 w 586930" name="connsiteX1"/>
                  <a:gd fmla="*/ 21340 h 1095228" name="connsiteY1"/>
                  <a:gd fmla="*/ 416809 w 586930" name="connsiteX2"/>
                  <a:gd fmla="*/ 10707 h 1095228" name="connsiteY2"/>
                  <a:gd fmla="*/ 384911 w 586930" name="connsiteX3"/>
                  <a:gd fmla="*/ 31972 h 1095228" name="connsiteY3"/>
                  <a:gd fmla="*/ 310483 w 586930" name="connsiteX4"/>
                  <a:gd fmla="*/ 74502 h 1095228" name="connsiteY4"/>
                  <a:gd fmla="*/ 289218 w 586930" name="connsiteX5"/>
                  <a:gd fmla="*/ 95768 h 1095228" name="connsiteY5"/>
                  <a:gd fmla="*/ 267953 w 586930" name="connsiteX6"/>
                  <a:gd fmla="*/ 138298 h 1095228" name="connsiteY6"/>
                  <a:gd fmla="*/ 246688 w 586930" name="connsiteX7"/>
                  <a:gd fmla="*/ 170195 h 1095228" name="connsiteY7"/>
                  <a:gd fmla="*/ 204158 w 586930" name="connsiteX8"/>
                  <a:gd fmla="*/ 223358 h 1095228" name="connsiteY8"/>
                  <a:gd fmla="*/ 193525 w 586930" name="connsiteX9"/>
                  <a:gd fmla="*/ 255256 h 1095228" name="connsiteY9"/>
                  <a:gd fmla="*/ 172260 w 586930" name="connsiteX10"/>
                  <a:gd fmla="*/ 287154 h 1095228" name="connsiteY10"/>
                  <a:gd fmla="*/ 119097 w 586930" name="connsiteX11"/>
                  <a:gd fmla="*/ 361581 h 1095228" name="connsiteY11"/>
                  <a:gd fmla="*/ 65934 w 586930" name="connsiteX12"/>
                  <a:gd fmla="*/ 457274 h 1095228" name="connsiteY12"/>
                  <a:gd fmla="*/ 44669 w 586930" name="connsiteX13"/>
                  <a:gd fmla="*/ 521070 h 1095228" name="connsiteY13"/>
                  <a:gd fmla="*/ 34037 w 586930" name="connsiteX14"/>
                  <a:gd fmla="*/ 552968 h 1095228" name="connsiteY14"/>
                  <a:gd fmla="*/ 12771 w 586930" name="connsiteX15"/>
                  <a:gd fmla="*/ 606130 h 1095228" name="connsiteY15"/>
                  <a:gd fmla="*/ 44669 w 586930" name="connsiteX16"/>
                  <a:gd fmla="*/ 1073963 h 1095228" name="connsiteY16"/>
                  <a:gd fmla="*/ 55302 w 586930" name="connsiteX17"/>
                  <a:gd fmla="*/ 1095228 h 1095228" name="connsiteY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b="b" l="l" r="r" t="t"/>
                <a:pathLst>
                  <a:path h="1095228" w="586930">
                    <a:moveTo>
                      <a:pt x="586930" y="74502"/>
                    </a:moveTo>
                    <a:cubicBezTo>
                      <a:pt x="572753" y="56781"/>
                      <a:pt x="562312" y="35273"/>
                      <a:pt x="544399" y="21340"/>
                    </a:cubicBezTo>
                    <a:cubicBezTo>
                      <a:pt x="499329" y="-13714"/>
                      <a:pt x="468952" y="3258"/>
                      <a:pt x="416809" y="10707"/>
                    </a:cubicBezTo>
                    <a:cubicBezTo>
                      <a:pt x="406176" y="17795"/>
                      <a:pt x="396006" y="25632"/>
                      <a:pt x="384911" y="31972"/>
                    </a:cubicBezTo>
                    <a:cubicBezTo>
                      <a:pt x="346715" y="53798"/>
                      <a:pt x="342860" y="48600"/>
                      <a:pt x="310483" y="74502"/>
                    </a:cubicBezTo>
                    <a:cubicBezTo>
                      <a:pt x="302655" y="80764"/>
                      <a:pt x="294779" y="87427"/>
                      <a:pt x="289218" y="95768"/>
                    </a:cubicBezTo>
                    <a:cubicBezTo>
                      <a:pt x="280426" y="108956"/>
                      <a:pt x="275817" y="124536"/>
                      <a:pt x="267953" y="138298"/>
                    </a:cubicBezTo>
                    <a:cubicBezTo>
                      <a:pt x="261613" y="149393"/>
                      <a:pt x="254671" y="160217"/>
                      <a:pt x="246688" y="170195"/>
                    </a:cubicBezTo>
                    <a:cubicBezTo>
                      <a:pt x="220318" y="203157"/>
                      <a:pt x="225973" y="179729"/>
                      <a:pt x="204158" y="223358"/>
                    </a:cubicBezTo>
                    <a:cubicBezTo>
                      <a:pt x="199146" y="233383"/>
                      <a:pt x="198537" y="245231"/>
                      <a:pt x="193525" y="255256"/>
                    </a:cubicBezTo>
                    <a:cubicBezTo>
                      <a:pt x="187810" y="266686"/>
                      <a:pt x="179688" y="276755"/>
                      <a:pt x="172260" y="287154"/>
                    </a:cubicBezTo>
                    <a:cubicBezTo>
                      <a:pt x="106306" y="379489"/>
                      <a:pt x="169221" y="286396"/>
                      <a:pt x="119097" y="361581"/>
                    </a:cubicBezTo>
                    <a:cubicBezTo>
                      <a:pt x="93077" y="439642"/>
                      <a:pt x="113682" y="409527"/>
                      <a:pt x="65934" y="457274"/>
                    </a:cubicBezTo>
                    <a:lnTo>
                      <a:pt x="44669" y="521070"/>
                    </a:lnTo>
                    <a:cubicBezTo>
                      <a:pt x="41125" y="531703"/>
                      <a:pt x="38200" y="542562"/>
                      <a:pt x="34037" y="552968"/>
                    </a:cubicBezTo>
                    <a:lnTo>
                      <a:pt x="12771" y="606130"/>
                    </a:lnTo>
                    <a:cubicBezTo>
                      <a:pt x="23800" y="1047253"/>
                      <a:pt x="-40016" y="904595"/>
                      <a:pt x="44669" y="1073963"/>
                    </a:cubicBezTo>
                    <a:lnTo>
                      <a:pt x="55302" y="1095228"/>
                    </a:ln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 rtlCol="0"/>
              <a:lstStyle/>
              <a:p>
                <a:pPr algn="ctr"/>
                <a:endParaRPr lang="ru-RU"/>
              </a:p>
            </p:txBody>
          </p:sp>
        </p:grpSp>
        <p:pic>
          <p:nvPicPr>
            <p:cNvPr id="5125" name="Picture 5"/>
            <p:cNvPicPr>
              <a:picLocks noChangeArrowheads="1" noChangeAspect="1"/>
            </p:cNvPicPr>
            <p:nvPr/>
          </p:nvPicPr>
          <p:blipFill>
            <a:blip r:embed="rId13">
              <a:clrChange>
                <a:clrFrom>
                  <a:srgbClr val="9F9B8B"/>
                </a:clrFrom>
                <a:clrTo>
                  <a:srgbClr val="9F9B8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038753">
              <a:off x="348215" y="1183255"/>
              <a:ext cx="903314" cy="17026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09237" y="2199252"/>
            <a:ext cx="6713823" cy="1571636"/>
          </a:xfrm>
          <a:effectLst>
            <a:outerShdw algn="r" blurRad="50800" dir="10800000" dist="38100" rotWithShape="0">
              <a:schemeClr val="bg1">
                <a:alpha val="40000"/>
              </a:schemeClr>
            </a:outerShdw>
          </a:effectLst>
        </p:spPr>
        <p:txBody>
          <a:bodyPr>
            <a:noAutofit/>
          </a:bodyPr>
          <a:lstStyle/>
          <a:p>
            <a:r>
              <a:rPr b="1" cap="all" dirty="0" lang="uk-UA" smtClean="0" sz="540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reflection algn="bl" blurRad="12700" dir="5400000" dist="1000" endPos="45000" rotWithShape="0" stA="28000" sy="-100000"/>
                </a:effectLst>
              </a:rPr>
              <a:t>Особливості організації та життєдіяльності одноклітинних еукаріот</a:t>
            </a:r>
            <a:endParaRPr b="1" cap="all" dirty="0" lang="ru-RU" sz="5400">
              <a:ln cmpd="sng" w="9000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bg1">
                    <a:alpha val="40000"/>
                  </a:schemeClr>
                </a:glow>
                <a:reflection algn="bl" blurRad="12700" dir="5400000" dist="1000" endPos="45000" rotWithShape="0" stA="28000" sy="-100000"/>
              </a:effectLst>
            </a:endParaRPr>
          </a:p>
        </p:txBody>
      </p:sp>
      <p:pic>
        <p:nvPicPr>
          <p:cNvPr id="1027" name="Picture 3"/>
          <p:cNvPicPr>
            <a:picLocks noChangeArrowheads="1"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012" y="1647508"/>
            <a:ext cx="1176337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heel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52034" y="6230888"/>
            <a:ext cx="1257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Амеба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08" y="0"/>
            <a:ext cx="5231380" cy="3923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597" y="2420888"/>
            <a:ext cx="41719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4064278"/>
            <a:ext cx="3137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Інфузорія туфелька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528157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88640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Спільні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uk-UA" sz="3600" b="1" i="1" dirty="0">
                <a:latin typeface="Times New Roman" pitchFamily="18" charset="0"/>
                <a:cs typeface="Times New Roman" pitchFamily="18" charset="0"/>
              </a:rPr>
              <a:t>клітин одноклітинних еукаріотів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1)     мембрана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будова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органоїдів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2)    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сформованого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ядра,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містить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хромосомний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набір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3)     схожий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набір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органоїдів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характерний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еукаріот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4)    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подібність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хімічного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складу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клітин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5)    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схожість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непрямого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поділу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клітини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мітоз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859563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pic>
        <p:nvPicPr>
          <p:cNvPr id="5" name="Picture 2" descr="C:\Documents and Settings\Admin\Мои документы\Мои рисунки\будова рослинної клітин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157485" cy="53285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Типова рослинна клітина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76596" y="1348579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9611445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pic>
        <p:nvPicPr>
          <p:cNvPr id="1026" name="Picture 2" descr="C:\Documents and Settings\Admin\Мои документы\Мои рисунки\Схематичний малюнок типової тваринної клітин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6362836" cy="544132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135038"/>
            <a:ext cx="8229600" cy="1143000"/>
          </a:xfrm>
        </p:spPr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Типова тваринна клітина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04588" y="1196752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9352696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5097" y="116632"/>
            <a:ext cx="8229600" cy="936104"/>
          </a:xfrm>
        </p:spPr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Рух протистів</a:t>
            </a: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121550" y="1059757"/>
            <a:ext cx="8490994" cy="4457475"/>
            <a:chOff x="376553" y="1196752"/>
            <a:chExt cx="8490994" cy="4457475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76553" y="1196752"/>
              <a:ext cx="3744416" cy="936104"/>
            </a:xfrm>
            <a:prstGeom prst="roundRect">
              <a:avLst/>
            </a:prstGeom>
            <a:gradFill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b="1" dirty="0" smtClean="0">
                  <a:latin typeface="Times New Roman" pitchFamily="18" charset="0"/>
                  <a:cs typeface="Times New Roman" pitchFamily="18" charset="0"/>
                </a:rPr>
                <a:t>РУХ за допомогою </a:t>
              </a:r>
            </a:p>
            <a:p>
              <a:pPr algn="ctr"/>
              <a:r>
                <a:rPr lang="uk-UA" b="1" dirty="0" smtClean="0">
                  <a:latin typeface="Times New Roman" pitchFamily="18" charset="0"/>
                  <a:cs typeface="Times New Roman" pitchFamily="18" charset="0"/>
                </a:rPr>
                <a:t>джгутиків і війок 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367047" y="1227847"/>
              <a:ext cx="4464496" cy="864096"/>
            </a:xfrm>
            <a:prstGeom prst="roundRect">
              <a:avLst/>
            </a:prstGeom>
            <a:gradFill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b="1" dirty="0" smtClean="0">
                  <a:latin typeface="Times New Roman" pitchFamily="18" charset="0"/>
                  <a:cs typeface="Times New Roman" pitchFamily="18" charset="0"/>
                </a:rPr>
                <a:t>АМЕБОЇДНИЙ РУХ</a:t>
              </a:r>
            </a:p>
            <a:p>
              <a:pPr algn="ctr"/>
              <a:r>
                <a:rPr lang="uk-UA" b="1" dirty="0" smtClean="0">
                  <a:latin typeface="Times New Roman" pitchFamily="18" charset="0"/>
                  <a:cs typeface="Times New Roman" pitchFamily="18" charset="0"/>
                </a:rPr>
                <a:t>Несправжні ніжки (псевдоподії)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376553" y="2276872"/>
              <a:ext cx="3744416" cy="200000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Джгутики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здійснюють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гвинтоподібні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рухи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, а робота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війок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нагадує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коливання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маятника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або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рух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весла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(напр., </a:t>
              </a:r>
              <a:r>
                <a:rPr lang="ru-RU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евглена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зелена)</a:t>
              </a:r>
              <a:endParaRPr lang="ru-RU" sz="2000" dirty="0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4331043" y="2221085"/>
              <a:ext cx="4536504" cy="34331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Завдяки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еластичності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мембрани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псевдоподії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утворюються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будь-де, форма </a:t>
              </a:r>
              <a:r>
                <a:rPr lang="ru-RU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клітини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постійно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змінюється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 Коли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рух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цитоплазми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спрямований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назовні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, то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несправжні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ніжки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витягуються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якщо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ж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він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спрямований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усередину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клітини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– </a:t>
              </a:r>
              <a:r>
                <a:rPr lang="ru-RU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втягуються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Це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забезпечує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повільне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пересування</a:t>
              </a:r>
              <a:r>
                <a:rPr lang="ru-RU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коливання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маятника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або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рух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весла (напр., амеба протей)</a:t>
              </a:r>
              <a:endParaRPr lang="ru-RU" sz="2000" dirty="0"/>
            </a:p>
          </p:txBody>
        </p:sp>
        <p:sp>
          <p:nvSpPr>
            <p:cNvPr id="12" name="Стрелка вниз 11"/>
            <p:cNvSpPr/>
            <p:nvPr/>
          </p:nvSpPr>
          <p:spPr>
            <a:xfrm>
              <a:off x="467544" y="2132856"/>
              <a:ext cx="216024" cy="216024"/>
            </a:xfrm>
            <a:prstGeom prst="downArrow">
              <a:avLst>
                <a:gd name="adj1" fmla="val 50000"/>
                <a:gd name="adj2" fmla="val 10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206" y="2093293"/>
              <a:ext cx="261937" cy="255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4149081"/>
              <a:ext cx="261937" cy="255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Прямоугольник 13"/>
          <p:cNvSpPr/>
          <p:nvPr/>
        </p:nvSpPr>
        <p:spPr>
          <a:xfrm>
            <a:off x="30671" y="5661248"/>
            <a:ext cx="458311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Рухи</a:t>
            </a:r>
            <a:r>
              <a:rPr lang="ru-RU" sz="2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найпростіших</a:t>
            </a:r>
            <a:r>
              <a:rPr lang="ru-RU" sz="2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часто </a:t>
            </a:r>
            <a:r>
              <a:rPr lang="ru-RU" sz="20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пов’язані</a:t>
            </a:r>
            <a:r>
              <a:rPr lang="ru-RU" sz="2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20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їхніми</a:t>
            </a:r>
            <a:r>
              <a:rPr lang="ru-RU" sz="2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реакціями</a:t>
            </a:r>
            <a:r>
              <a:rPr lang="ru-RU" sz="2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різноманітні</a:t>
            </a:r>
            <a:r>
              <a:rPr lang="ru-RU" sz="2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подразники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довкілля</a:t>
            </a:r>
            <a:r>
              <a:rPr lang="ru-RU" sz="2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23057" y="4139879"/>
            <a:ext cx="1212850" cy="1820184"/>
            <a:chOff x="123057" y="251280"/>
            <a:chExt cx="1212850" cy="1820184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39392">
              <a:off x="123057" y="322039"/>
              <a:ext cx="1212850" cy="1749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Полилиния 16"/>
            <p:cNvSpPr/>
            <p:nvPr/>
          </p:nvSpPr>
          <p:spPr>
            <a:xfrm>
              <a:off x="627321" y="251280"/>
              <a:ext cx="482526" cy="503632"/>
            </a:xfrm>
            <a:custGeom>
              <a:avLst/>
              <a:gdLst>
                <a:gd name="connsiteX0" fmla="*/ 0 w 482526"/>
                <a:gd name="connsiteY0" fmla="*/ 503632 h 503632"/>
                <a:gd name="connsiteX1" fmla="*/ 21265 w 482526"/>
                <a:gd name="connsiteY1" fmla="*/ 450469 h 503632"/>
                <a:gd name="connsiteX2" fmla="*/ 31898 w 482526"/>
                <a:gd name="connsiteY2" fmla="*/ 195287 h 503632"/>
                <a:gd name="connsiteX3" fmla="*/ 42530 w 482526"/>
                <a:gd name="connsiteY3" fmla="*/ 152757 h 503632"/>
                <a:gd name="connsiteX4" fmla="*/ 63795 w 482526"/>
                <a:gd name="connsiteY4" fmla="*/ 120860 h 503632"/>
                <a:gd name="connsiteX5" fmla="*/ 106326 w 482526"/>
                <a:gd name="connsiteY5" fmla="*/ 57064 h 503632"/>
                <a:gd name="connsiteX6" fmla="*/ 170121 w 482526"/>
                <a:gd name="connsiteY6" fmla="*/ 25167 h 503632"/>
                <a:gd name="connsiteX7" fmla="*/ 244549 w 482526"/>
                <a:gd name="connsiteY7" fmla="*/ 14534 h 503632"/>
                <a:gd name="connsiteX8" fmla="*/ 308344 w 482526"/>
                <a:gd name="connsiteY8" fmla="*/ 57064 h 503632"/>
                <a:gd name="connsiteX9" fmla="*/ 393405 w 482526"/>
                <a:gd name="connsiteY9" fmla="*/ 131492 h 503632"/>
                <a:gd name="connsiteX10" fmla="*/ 446567 w 482526"/>
                <a:gd name="connsiteY10" fmla="*/ 195287 h 503632"/>
                <a:gd name="connsiteX11" fmla="*/ 467832 w 482526"/>
                <a:gd name="connsiteY11" fmla="*/ 259083 h 503632"/>
                <a:gd name="connsiteX12" fmla="*/ 478465 w 482526"/>
                <a:gd name="connsiteY12" fmla="*/ 290980 h 503632"/>
                <a:gd name="connsiteX13" fmla="*/ 435935 w 482526"/>
                <a:gd name="connsiteY13" fmla="*/ 471734 h 503632"/>
                <a:gd name="connsiteX14" fmla="*/ 425302 w 482526"/>
                <a:gd name="connsiteY14" fmla="*/ 471734 h 503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82526" h="503632">
                  <a:moveTo>
                    <a:pt x="0" y="503632"/>
                  </a:moveTo>
                  <a:cubicBezTo>
                    <a:pt x="7088" y="485911"/>
                    <a:pt x="19301" y="469454"/>
                    <a:pt x="21265" y="450469"/>
                  </a:cubicBezTo>
                  <a:cubicBezTo>
                    <a:pt x="30025" y="365786"/>
                    <a:pt x="25832" y="280205"/>
                    <a:pt x="31898" y="195287"/>
                  </a:cubicBezTo>
                  <a:cubicBezTo>
                    <a:pt x="32939" y="180711"/>
                    <a:pt x="36774" y="166188"/>
                    <a:pt x="42530" y="152757"/>
                  </a:cubicBezTo>
                  <a:cubicBezTo>
                    <a:pt x="47564" y="141012"/>
                    <a:pt x="57455" y="131955"/>
                    <a:pt x="63795" y="120860"/>
                  </a:cubicBezTo>
                  <a:cubicBezTo>
                    <a:pt x="85512" y="82854"/>
                    <a:pt x="76401" y="81004"/>
                    <a:pt x="106326" y="57064"/>
                  </a:cubicBezTo>
                  <a:cubicBezTo>
                    <a:pt x="135772" y="33507"/>
                    <a:pt x="136428" y="36397"/>
                    <a:pt x="170121" y="25167"/>
                  </a:cubicBezTo>
                  <a:cubicBezTo>
                    <a:pt x="198050" y="-2763"/>
                    <a:pt x="192579" y="-9089"/>
                    <a:pt x="244549" y="14534"/>
                  </a:cubicBezTo>
                  <a:cubicBezTo>
                    <a:pt x="267816" y="25110"/>
                    <a:pt x="287079" y="42887"/>
                    <a:pt x="308344" y="57064"/>
                  </a:cubicBezTo>
                  <a:cubicBezTo>
                    <a:pt x="361094" y="92231"/>
                    <a:pt x="331206" y="69292"/>
                    <a:pt x="393405" y="131492"/>
                  </a:cubicBezTo>
                  <a:cubicBezTo>
                    <a:pt x="413433" y="151521"/>
                    <a:pt x="434726" y="168645"/>
                    <a:pt x="446567" y="195287"/>
                  </a:cubicBezTo>
                  <a:cubicBezTo>
                    <a:pt x="455671" y="215771"/>
                    <a:pt x="460743" y="237818"/>
                    <a:pt x="467832" y="259083"/>
                  </a:cubicBezTo>
                  <a:lnTo>
                    <a:pt x="478465" y="290980"/>
                  </a:lnTo>
                  <a:cubicBezTo>
                    <a:pt x="470636" y="408415"/>
                    <a:pt x="511288" y="434058"/>
                    <a:pt x="435935" y="471734"/>
                  </a:cubicBezTo>
                  <a:cubicBezTo>
                    <a:pt x="432765" y="473319"/>
                    <a:pt x="428846" y="471734"/>
                    <a:pt x="425302" y="471734"/>
                  </a:cubicBezTo>
                </a:path>
              </a:pathLst>
            </a:custGeom>
            <a:ln>
              <a:solidFill>
                <a:srgbClr val="4949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7713383" y="251280"/>
            <a:ext cx="1341442" cy="1509030"/>
            <a:chOff x="7617551" y="151354"/>
            <a:chExt cx="1341442" cy="1509030"/>
          </a:xfrm>
        </p:grpSpPr>
        <p:pic>
          <p:nvPicPr>
            <p:cNvPr id="5124" name="Picture 4">
              <a:hlinkClick r:id="rId5" action="ppaction://hlinkfile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81710">
              <a:off x="7617551" y="151354"/>
              <a:ext cx="1341442" cy="15090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712208" y="751980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hlinkClick r:id="rId7" action="ppaction://hlinkfile"/>
                </a:rPr>
                <a:t>н</a:t>
              </a:r>
              <a:r>
                <a:rPr lang="uk-UA" sz="1400" dirty="0" smtClean="0">
                  <a:hlinkClick r:id="rId7" action="ppaction://hlinkfile"/>
                </a:rPr>
                <a:t>атисни</a:t>
              </a:r>
              <a:r>
                <a:rPr lang="uk-UA" sz="1400" dirty="0" smtClean="0"/>
                <a:t> тут</a:t>
              </a:r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70830951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14267" y="121196"/>
            <a:ext cx="4473758" cy="1143000"/>
          </a:xfrm>
        </p:spPr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живлення</a:t>
            </a: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150257" y="1262758"/>
            <a:ext cx="4421743" cy="2670298"/>
            <a:chOff x="251519" y="1464782"/>
            <a:chExt cx="5112568" cy="267029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89510" y="2222579"/>
              <a:ext cx="2251231" cy="51059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Більшість водоростей</a:t>
              </a:r>
              <a:endPara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389511" y="2943932"/>
              <a:ext cx="4859738" cy="11911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uk-UA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Здатні до фотосинтезу. </a:t>
              </a:r>
              <a:r>
                <a:rPr lang="ru-RU" sz="16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Запасними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полісахаридами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 них </a:t>
              </a:r>
              <a:r>
                <a:rPr lang="ru-RU" sz="16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слугують</a:t>
              </a: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крохмаль</a:t>
              </a: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ru-RU" sz="16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зелені</a:t>
              </a: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водорості</a:t>
              </a: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), </a:t>
              </a:r>
              <a:r>
                <a:rPr lang="ru-RU" sz="16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хризоламінарин</a:t>
              </a: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ru-RU" sz="16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діатомові</a:t>
              </a: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водорості</a:t>
              </a: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) </a:t>
              </a:r>
              <a:r>
                <a:rPr lang="ru-RU" sz="16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тощо</a:t>
              </a: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 </a:t>
              </a: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998018" y="2188610"/>
              <a:ext cx="2251231" cy="54456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6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Евглена</a:t>
              </a:r>
              <a:r>
                <a:rPr lang="uk-UA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зелена, хламідомонада</a:t>
              </a:r>
              <a:endPara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2979" y="2007159"/>
              <a:ext cx="261937" cy="255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3420" y="2060816"/>
              <a:ext cx="261937" cy="255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Правая фигурная скобка 1"/>
            <p:cNvSpPr/>
            <p:nvPr/>
          </p:nvSpPr>
          <p:spPr>
            <a:xfrm rot="5400000">
              <a:off x="2591779" y="273109"/>
              <a:ext cx="432048" cy="5112568"/>
            </a:xfrm>
            <a:prstGeom prst="rightBrace">
              <a:avLst>
                <a:gd name="adj1" fmla="val 84623"/>
                <a:gd name="adj2" fmla="val 49785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2987824" y="1464782"/>
              <a:ext cx="2232248" cy="576064"/>
            </a:xfrm>
            <a:prstGeom prst="roundRect">
              <a:avLst/>
            </a:prstGeom>
            <a:gradFill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b="1" dirty="0" smtClean="0">
                  <a:latin typeface="Times New Roman" pitchFamily="18" charset="0"/>
                  <a:cs typeface="Times New Roman" pitchFamily="18" charset="0"/>
                </a:rPr>
                <a:t>МІКСОТРОФИ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358265" y="1482477"/>
              <a:ext cx="2232248" cy="576064"/>
            </a:xfrm>
            <a:prstGeom prst="roundRect">
              <a:avLst/>
            </a:prstGeom>
            <a:gradFill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b="1" dirty="0" smtClean="0">
                  <a:latin typeface="Times New Roman" pitchFamily="18" charset="0"/>
                  <a:cs typeface="Times New Roman" pitchFamily="18" charset="0"/>
                </a:rPr>
                <a:t>АВТОТРОФИ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53" name="Группа 2052"/>
          <p:cNvGrpSpPr/>
          <p:nvPr/>
        </p:nvGrpSpPr>
        <p:grpSpPr>
          <a:xfrm>
            <a:off x="4697746" y="428460"/>
            <a:ext cx="4224785" cy="3288572"/>
            <a:chOff x="4697746" y="428460"/>
            <a:chExt cx="4224785" cy="328857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020272" y="1752814"/>
              <a:ext cx="1902259" cy="196421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uk-UA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Захоплення і перетравлювання твердих частинок (Висмоктування здобичі у хижих джгутикових або інфузорій).</a:t>
              </a:r>
              <a:endPara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4697746" y="1746946"/>
              <a:ext cx="2178509" cy="197008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uk-UA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Захоплення клітинною поверхнею рідини, в якій містяться поживні речовини (найбільш активний – у амеб)</a:t>
              </a:r>
              <a:endPara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3392" y="980727"/>
              <a:ext cx="261937" cy="8780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7952" y="980728"/>
              <a:ext cx="261937" cy="878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Скругленный прямоугольник 13"/>
            <p:cNvSpPr/>
            <p:nvPr/>
          </p:nvSpPr>
          <p:spPr>
            <a:xfrm rot="5400000">
              <a:off x="5517301" y="341859"/>
              <a:ext cx="467392" cy="21065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uk-UA" sz="1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ПІНОЦИТОЗ</a:t>
              </a:r>
              <a:endPara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 rot="5400000">
              <a:off x="7697302" y="484382"/>
              <a:ext cx="446140" cy="1800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uk-UA" sz="1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ФАГОЦИТОЗ</a:t>
              </a:r>
              <a:endPara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5004048" y="428460"/>
              <a:ext cx="3371387" cy="576064"/>
            </a:xfrm>
            <a:prstGeom prst="roundRect">
              <a:avLst/>
            </a:prstGeom>
            <a:gradFill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b="1" dirty="0" smtClean="0">
                  <a:latin typeface="Times New Roman" pitchFamily="18" charset="0"/>
                  <a:cs typeface="Times New Roman" pitchFamily="18" charset="0"/>
                </a:rPr>
                <a:t>ГЕТЕРОТРОФИ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170874" y="4725144"/>
            <a:ext cx="245691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органел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травлення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інфузорії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туфельки: </a:t>
            </a:r>
          </a:p>
          <a:p>
            <a:pPr marL="342900" indent="-342900">
              <a:buAutoNum type="arabicPeriod"/>
            </a:pP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травні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вакуолі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342900" indent="-342900">
              <a:buAutoNum type="arabicPeriod"/>
            </a:pP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передротова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заглибина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порошиця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49" name="Группа 2048"/>
          <p:cNvGrpSpPr/>
          <p:nvPr/>
        </p:nvGrpSpPr>
        <p:grpSpPr>
          <a:xfrm>
            <a:off x="2723095" y="4156376"/>
            <a:ext cx="6027642" cy="2162236"/>
            <a:chOff x="2723095" y="4156376"/>
            <a:chExt cx="6027642" cy="2162236"/>
          </a:xfrm>
        </p:grpSpPr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3095" y="4156376"/>
              <a:ext cx="6027642" cy="2162236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3499160" y="5863917"/>
              <a:ext cx="391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21708" y="4237531"/>
              <a:ext cx="391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179656" y="4207276"/>
              <a:ext cx="391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>
              <a:off x="5199827" y="4488582"/>
              <a:ext cx="587173" cy="23656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>
              <a:stCxn id="3" idx="0"/>
            </p:cNvCxnSpPr>
            <p:nvPr/>
          </p:nvCxnSpPr>
          <p:spPr>
            <a:xfrm flipV="1">
              <a:off x="3694939" y="5679251"/>
              <a:ext cx="2533245" cy="18466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>
              <a:stCxn id="3" idx="0"/>
            </p:cNvCxnSpPr>
            <p:nvPr/>
          </p:nvCxnSpPr>
          <p:spPr>
            <a:xfrm flipV="1">
              <a:off x="3694939" y="4941168"/>
              <a:ext cx="445013" cy="92274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>
              <a:stCxn id="3" idx="0"/>
            </p:cNvCxnSpPr>
            <p:nvPr/>
          </p:nvCxnSpPr>
          <p:spPr>
            <a:xfrm flipV="1">
              <a:off x="3694939" y="5202198"/>
              <a:ext cx="65482" cy="66171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4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500796">
              <a:off x="7745378" y="4271428"/>
              <a:ext cx="530023" cy="2601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95978531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4176464" cy="2692896"/>
          </a:xfrm>
        </p:spPr>
        <p:txBody>
          <a:bodyPr>
            <a:normAutofit/>
          </a:bodyPr>
          <a:lstStyle/>
          <a:p>
            <a:pPr algn="just"/>
            <a:r>
              <a:rPr dirty="0" lang="ru-RU" smtClean="0" sz="1800">
                <a:latin charset="0" pitchFamily="18" typeface="Times New Roman"/>
                <a:cs charset="0" pitchFamily="18" typeface="Times New Roman"/>
              </a:rPr>
              <a:t>Амеба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огортає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частинку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їжі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несправжніми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ніжками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.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Їжа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, оточена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клітинною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мембраною,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опиняється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всередині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клітини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. Так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утворюється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травна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вакуоля, в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якій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їжа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перетравлюється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. </a:t>
            </a:r>
          </a:p>
          <a:p>
            <a:pPr algn="just"/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Неперетравлені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рештки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їжі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видаляються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в будь-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якому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z="1800">
                <a:latin charset="0" pitchFamily="18" typeface="Times New Roman"/>
                <a:cs charset="0" pitchFamily="18" typeface="Times New Roman"/>
              </a:rPr>
              <a:t>місці</a:t>
            </a:r>
            <a:r>
              <a:rPr dirty="0" lang="ru-RU" sz="18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1800">
                <a:latin charset="0" pitchFamily="18" typeface="Times New Roman"/>
                <a:cs charset="0" pitchFamily="18" typeface="Times New Roman"/>
              </a:rPr>
              <a:t>клітини</a:t>
            </a:r>
            <a:r>
              <a:rPr dirty="0" lang="ru-RU" smtClean="0" sz="1800">
                <a:latin charset="0" pitchFamily="18" typeface="Times New Roman"/>
                <a:cs charset="0" pitchFamily="18" typeface="Times New Roman"/>
              </a:rPr>
              <a:t>.</a:t>
            </a:r>
            <a:endParaRPr dirty="0"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cap="all" dirty="0" lang="uk-UA" smtClean="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Як снідає амеба</a:t>
            </a:r>
            <a:endParaRPr dirty="0"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4855780" y="1428614"/>
            <a:ext cx="4093145" cy="3867133"/>
            <a:chOff x="4716016" y="1556792"/>
            <a:chExt cx="4093145" cy="3867133"/>
          </a:xfrm>
        </p:grpSpPr>
        <p:pic>
          <p:nvPicPr>
            <p:cNvPr id="1026" name="Picture 2"/>
            <p:cNvPicPr>
              <a:picLocks noChangeArrowheads="1"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"/>
            <a:stretch/>
          </p:blipFill>
          <p:spPr bwMode="auto">
            <a:xfrm>
              <a:off x="4716016" y="1556792"/>
              <a:ext cx="4093145" cy="3501714"/>
            </a:xfrm>
            <a:prstGeom prst="rect">
              <a:avLst/>
            </a:prstGeom>
            <a:noFill/>
            <a:ln>
              <a:noFill/>
            </a:ln>
            <a:effectLst>
              <a:outerShdw algn="ctr" blurRad="44450" dir="5400000" dist="27940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h="38100" w="1905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4773429" y="5116148"/>
              <a:ext cx="402113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b="1" dirty="0" err="1" lang="ru-RU" smtClean="0" sz="1400">
                  <a:latin charset="0" pitchFamily="18" typeface="Times New Roman"/>
                  <a:cs charset="0" pitchFamily="18" typeface="Times New Roman"/>
                </a:rPr>
                <a:t>Утворення</a:t>
              </a:r>
              <a:r>
                <a:rPr b="1" dirty="0" lang="ru-RU" smtClean="0" sz="1400"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b="1" dirty="0" err="1" lang="ru-RU" smtClean="0" sz="1400">
                  <a:latin charset="0" pitchFamily="18" typeface="Times New Roman"/>
                  <a:cs charset="0" pitchFamily="18" typeface="Times New Roman"/>
                </a:rPr>
                <a:t>травної</a:t>
              </a:r>
              <a:r>
                <a:rPr b="1" dirty="0" lang="ru-RU" smtClean="0" sz="1400"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b="1" dirty="0" err="1" lang="ru-RU" smtClean="0" sz="1400">
                  <a:latin charset="0" pitchFamily="18" typeface="Times New Roman"/>
                  <a:cs charset="0" pitchFamily="18" typeface="Times New Roman"/>
                </a:rPr>
                <a:t>вакуолі</a:t>
              </a:r>
              <a:r>
                <a:rPr b="1" dirty="0" lang="ru-RU" smtClean="0" sz="1400">
                  <a:latin charset="0" pitchFamily="18" typeface="Times New Roman"/>
                  <a:cs charset="0" pitchFamily="18" typeface="Times New Roman"/>
                </a:rPr>
                <a:t> у </a:t>
              </a:r>
              <a:r>
                <a:rPr b="1" dirty="0" err="1" lang="ru-RU" smtClean="0" sz="1400">
                  <a:latin charset="0" pitchFamily="18" typeface="Times New Roman"/>
                  <a:cs charset="0" pitchFamily="18" typeface="Times New Roman"/>
                </a:rPr>
                <a:t>амеби</a:t>
              </a:r>
              <a:r>
                <a:rPr b="1" dirty="0" lang="ru-RU" smtClean="0" sz="1400">
                  <a:latin charset="0" pitchFamily="18" typeface="Times New Roman"/>
                  <a:cs charset="0" pitchFamily="18" typeface="Times New Roman"/>
                </a:rPr>
                <a:t> (1) </a:t>
              </a:r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5724128" y="1844824"/>
              <a:ext cx="216024" cy="28803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472100" y="1619508"/>
              <a:ext cx="360040" cy="369332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mtClean="0">
                  <a:solidFill>
                    <a:srgbClr val="FF0000"/>
                  </a:solidFill>
                  <a:latin charset="0" pitchFamily="18" typeface="Times New Roman"/>
                  <a:cs charset="0" pitchFamily="18" typeface="Times New Roman"/>
                </a:rPr>
                <a:t>1</a:t>
              </a:r>
              <a:endParaRPr b="1" dirty="0" lang="ru-RU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04020" y="4327140"/>
            <a:ext cx="4093145" cy="2067240"/>
            <a:chOff x="5715008" y="5067613"/>
            <a:chExt cx="3071834" cy="114746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715008" y="5286388"/>
              <a:ext cx="3071834" cy="9286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just"/>
              <a:endParaRPr dirty="0" lang="ru-RU" smtClean="0" sz="14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endParaRPr>
            </a:p>
            <a:p>
              <a:pPr algn="just"/>
              <a:endParaRPr dirty="0" lang="ru-RU" sz="14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endParaRPr>
            </a:p>
            <a:p>
              <a:pPr algn="just"/>
              <a:r>
                <a:rPr dirty="0" err="1" lang="ru-RU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Одноклітинні</a:t>
              </a:r>
              <a:r>
                <a:rPr dirty="0" lang="ru-RU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здатні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до «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безсмертя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».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Дійсно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, амебу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може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з’їсти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хижак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, </a:t>
              </a:r>
              <a:r>
                <a:rPr dirty="0" lang="ru-RU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вона </a:t>
              </a:r>
              <a:r>
                <a:rPr dirty="0" err="1" lang="ru-RU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може</a:t>
              </a:r>
              <a:r>
                <a:rPr dirty="0" lang="ru-RU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загинути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випадково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, але смерть через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старість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їй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не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загрожує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.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Кожна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lang="ru-RU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амеба </a:t>
              </a:r>
              <a:r>
                <a:rPr dirty="0" err="1" lang="ru-RU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після</a:t>
              </a:r>
              <a:r>
                <a:rPr dirty="0" lang="ru-RU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поділу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продовжує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існувати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в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обох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нащадках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,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повністю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dirty="0" err="1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переходячи</a:t>
              </a:r>
              <a:r>
                <a:rPr dirty="0" lang="ru-RU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в них.</a:t>
              </a:r>
            </a:p>
            <a:p>
              <a:endParaRPr dirty="0" lang="uk-UA" smtClean="0" sz="14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endParaRPr>
            </a:p>
            <a:p>
              <a:pPr algn="ctr"/>
              <a:endParaRPr dirty="0" lang="ru-RU">
                <a:solidFill>
                  <a:schemeClr val="tx1"/>
                </a:solidFill>
              </a:endParaRPr>
            </a:p>
          </p:txBody>
        </p:sp>
        <p:sp>
          <p:nvSpPr>
            <p:cNvPr id="13" name="AutoShape 40"/>
            <p:cNvSpPr>
              <a:spLocks noChangeArrowheads="1"/>
            </p:cNvSpPr>
            <p:nvPr/>
          </p:nvSpPr>
          <p:spPr bwMode="gray">
            <a:xfrm>
              <a:off x="5715008" y="5067613"/>
              <a:ext cx="3071834" cy="248766"/>
            </a:xfrm>
            <a:prstGeom prst="downArrow">
              <a:avLst>
                <a:gd fmla="val 67093" name="adj1"/>
                <a:gd fmla="val 64051" name="adj2"/>
              </a:avLst>
            </a:prstGeom>
            <a:gradFill rotWithShape="1">
              <a:gsLst>
                <a:gs pos="0">
                  <a:srgbClr val="3333CC">
                    <a:gamma/>
                    <a:tint val="63529"/>
                    <a:invGamma/>
                    <a:alpha val="12000"/>
                  </a:srgbClr>
                </a:gs>
                <a:gs pos="100000">
                  <a:srgbClr val="0000CC"/>
                </a:gs>
                <a:gs pos="100000">
                  <a:srgbClr val="000066"/>
                </a:gs>
                <a:gs pos="100000">
                  <a:srgbClr val="000066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 wrap="none"/>
            <a:lstStyle/>
            <a:p>
              <a:pPr algn="ctr" defTabSz="914400" eaLnBrk="1" fontAlgn="auto" hangingPunct="1" indent="0" latinLnBrk="0" lvl="0" marL="0" marR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b="1" dirty="0" kern="0" lang="uk-UA" smtClean="0" sz="1600">
                  <a:solidFill>
                    <a:sysClr lastClr="000000" val="windowText"/>
                  </a:solidFill>
                  <a:latin charset="0" pitchFamily="18" typeface="Times New Roman"/>
                  <a:cs charset="0" pitchFamily="18" typeface="Times New Roman"/>
                </a:rPr>
                <a:t>ЦІКАВО ЗНАТИ</a:t>
              </a:r>
              <a:endParaRPr b="1" baseline="0" cap="none" dirty="0" i="0" kern="0" kumimoji="0" lang="ru-RU" noProof="0" normalizeH="0" smtClean="0" spc="0" strike="noStrike" sz="1600" u="none">
                <a:ln>
                  <a:noFill/>
                </a:ln>
                <a:solidFill>
                  <a:sysClr lastClr="000000" val="windowText"/>
                </a:solidFill>
                <a:effectLst/>
                <a:uLnTx/>
                <a:uFillTx/>
                <a:latin charset="0" pitchFamily="18" typeface="Times New Roman"/>
                <a:cs charset="0" pitchFamily="18" typeface="Times New Roman"/>
              </a:endParaRPr>
            </a:p>
          </p:txBody>
        </p:sp>
      </p:grpSp>
      <p:pic>
        <p:nvPicPr>
          <p:cNvPr id="7170" name="Picture 2">
            <a:hlinkClick action="ppaction://hlinkfile" r:id="rId4"/>
          </p:cNvPr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588" y="4987970"/>
            <a:ext cx="1981200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232170"/>
      </p:ext>
    </p:extLst>
  </p:cSld>
  <p:clrMapOvr>
    <a:masterClrMapping/>
  </p:clrMapOvr>
  <p:transition spd="med">
    <p:wheel/>
    <p:sndAc>
      <p:stSnd>
        <p:snd name="chimes.wav" r:embed="rId2"/>
      </p:stSnd>
    </p:sndAc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8" name="Группа 1037"/>
          <p:cNvGrpSpPr/>
          <p:nvPr/>
        </p:nvGrpSpPr>
        <p:grpSpPr>
          <a:xfrm>
            <a:off x="247271" y="647859"/>
            <a:ext cx="4536504" cy="3031522"/>
            <a:chOff x="247271" y="647859"/>
            <a:chExt cx="4536504" cy="303152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47271" y="1044822"/>
              <a:ext cx="4536504" cy="26345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just"/>
              <a:r>
                <a:rPr dirty="0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1. Відбувається у вигляді різновидів мітотичного поділу (амеби, джгутикові).</a:t>
              </a:r>
            </a:p>
            <a:p>
              <a:pPr algn="just"/>
              <a:r>
                <a:rPr dirty="0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2. Поділом навпіл (амеба протей, </a:t>
              </a:r>
              <a:r>
                <a:rPr dirty="0" err="1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евглена</a:t>
              </a:r>
              <a:r>
                <a:rPr dirty="0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зелена, інфузорія туфелька).</a:t>
              </a:r>
            </a:p>
            <a:p>
              <a:pPr algn="just"/>
              <a:r>
                <a:rPr dirty="0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3. Множинним поділом (малярійний плазмодій).</a:t>
              </a:r>
            </a:p>
            <a:p>
              <a:pPr algn="just"/>
              <a:r>
                <a:rPr dirty="0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4. Брунькуванням (деякі інфузорії).</a:t>
              </a:r>
            </a:p>
            <a:p>
              <a:pPr algn="just"/>
              <a:r>
                <a:rPr dirty="0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5. За допомогою рухомих (нерухомих) спор (водорості, гриби).</a:t>
              </a:r>
              <a:endParaRPr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247271" y="647859"/>
              <a:ext cx="2304255" cy="576064"/>
            </a:xfrm>
            <a:prstGeom prst="roundRect">
              <a:avLst/>
            </a:prstGeom>
            <a:gradFill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r>
                <a:rPr b="1" dirty="0" lang="uk-UA" smtClean="0">
                  <a:latin charset="0" pitchFamily="18" typeface="Times New Roman"/>
                  <a:cs charset="0" pitchFamily="18" typeface="Times New Roman"/>
                </a:rPr>
                <a:t>НЕСТАТЕВЕ</a:t>
              </a:r>
              <a:endParaRPr b="1" dirty="0" lang="ru-RU">
                <a:latin charset="0" pitchFamily="18" typeface="Times New Roman"/>
                <a:cs charset="0" pitchFamily="18" typeface="Times New Roman"/>
              </a:endParaRPr>
            </a:p>
          </p:txBody>
        </p:sp>
      </p:grpSp>
      <p:grpSp>
        <p:nvGrpSpPr>
          <p:cNvPr id="1039" name="Группа 1038"/>
          <p:cNvGrpSpPr/>
          <p:nvPr/>
        </p:nvGrpSpPr>
        <p:grpSpPr>
          <a:xfrm>
            <a:off x="5059844" y="647859"/>
            <a:ext cx="3816424" cy="2578339"/>
            <a:chOff x="5059844" y="647859"/>
            <a:chExt cx="3816424" cy="2578339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5059844" y="1044822"/>
              <a:ext cx="3816424" cy="218137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endParaRPr dirty="0" lang="uk-UA" smtClean="0" sz="8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endParaRPr>
            </a:p>
            <a:p>
              <a:pPr indent="-342900" marL="342900">
                <a:buAutoNum type="arabicPeriod"/>
              </a:pPr>
              <a:r>
                <a:rPr dirty="0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Злиття статевих клітин – гамет (хламідомонади, форамініфери – усі гамети однакові; малярійний паразит, вольвокс – жіночі та чоловічі клітини різні)</a:t>
              </a:r>
            </a:p>
            <a:p>
              <a:pPr indent="-342900" marL="342900">
                <a:buAutoNum type="arabicPeriod"/>
              </a:pPr>
              <a:r>
                <a:rPr dirty="0" err="1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Кон</a:t>
              </a:r>
              <a:r>
                <a:rPr dirty="0" lang="en-US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’</a:t>
              </a:r>
              <a:r>
                <a:rPr dirty="0" err="1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югація</a:t>
              </a:r>
              <a:r>
                <a:rPr dirty="0" lang="uk-UA" smtClean="0" sz="1600">
                  <a:solidFill>
                    <a:schemeClr val="tx1"/>
                  </a:solidFill>
                  <a:latin charset="0" pitchFamily="18" typeface="Times New Roman"/>
                  <a:cs charset="0" pitchFamily="18" typeface="Times New Roman"/>
                </a:rPr>
                <a:t> (інфузорії, водорості, гриби)</a:t>
              </a:r>
              <a:endParaRPr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6860044" y="647859"/>
              <a:ext cx="2016224" cy="576064"/>
            </a:xfrm>
            <a:prstGeom prst="roundRect">
              <a:avLst/>
            </a:prstGeom>
            <a:gradFill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r>
                <a:rPr b="1" dirty="0" lang="uk-UA" smtClean="0">
                  <a:latin charset="0" pitchFamily="18" typeface="Times New Roman"/>
                  <a:cs charset="0" pitchFamily="18" typeface="Times New Roman"/>
                </a:rPr>
                <a:t>СТАТЕВЕ</a:t>
              </a:r>
              <a:endParaRPr b="1" dirty="0" lang="en-US" smtClean="0">
                <a:latin charset="0" pitchFamily="18" typeface="Times New Roman"/>
                <a:cs charset="0" pitchFamily="18" typeface="Times New Roman"/>
              </a:endParaRPr>
            </a:p>
          </p:txBody>
        </p:sp>
      </p:grp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92629" y="143803"/>
            <a:ext cx="8229600" cy="1008112"/>
          </a:xfrm>
        </p:spPr>
        <p:txBody>
          <a:bodyPr/>
          <a:lstStyle/>
          <a:p>
            <a:r>
              <a:rPr b="1" cap="all" dirty="0" lang="uk-UA" smtClean="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Розмноження</a:t>
            </a:r>
            <a:endParaRPr dirty="0" lang="ru-RU"/>
          </a:p>
        </p:txBody>
      </p:sp>
      <p:grpSp>
        <p:nvGrpSpPr>
          <p:cNvPr id="1037" name="Группа 1036"/>
          <p:cNvGrpSpPr/>
          <p:nvPr/>
        </p:nvGrpSpPr>
        <p:grpSpPr>
          <a:xfrm>
            <a:off x="18118" y="3293553"/>
            <a:ext cx="6718312" cy="3379631"/>
            <a:chOff x="18118" y="3293553"/>
            <a:chExt cx="6718312" cy="3379631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47271" y="5719077"/>
              <a:ext cx="171586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1. Материнська клітина.                   2. Утворення спор.  </a:t>
              </a:r>
            </a:p>
            <a:p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3. Вихід спор.</a:t>
              </a:r>
              <a:endParaRPr b="1" dirty="0" lang="ru-RU" smtClean="0" sz="14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1028" name="Прямоугольник 1027"/>
            <p:cNvSpPr/>
            <p:nvPr/>
          </p:nvSpPr>
          <p:spPr>
            <a:xfrm>
              <a:off x="1228562" y="4586036"/>
              <a:ext cx="1143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b="1" dirty="0" lang="uk-UA" smtClean="0" sz="1400">
                  <a:solidFill>
                    <a:prstClr val="black"/>
                  </a:solidFill>
                  <a:latin charset="0" pitchFamily="18" typeface="Times New Roman"/>
                  <a:cs charset="0" pitchFamily="18" typeface="Times New Roman"/>
                </a:rPr>
                <a:t>нестатеве </a:t>
              </a:r>
              <a:endParaRPr dirty="0" lang="ru-RU"/>
            </a:p>
          </p:txBody>
        </p:sp>
        <p:sp>
          <p:nvSpPr>
            <p:cNvPr id="1029" name="Прямоугольник 1028"/>
            <p:cNvSpPr/>
            <p:nvPr/>
          </p:nvSpPr>
          <p:spPr>
            <a:xfrm>
              <a:off x="2514671" y="3356992"/>
              <a:ext cx="1592865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b="1" dirty="0" lang="uk-UA" sz="1400">
                  <a:solidFill>
                    <a:prstClr val="black"/>
                  </a:solidFill>
                  <a:latin charset="0" pitchFamily="18" typeface="Times New Roman"/>
                  <a:cs charset="0" pitchFamily="18" typeface="Times New Roman"/>
                </a:rPr>
                <a:t>Розмноження </a:t>
              </a:r>
              <a:r>
                <a:rPr b="1" dirty="0" lang="uk-UA" smtClean="0" sz="1400">
                  <a:solidFill>
                    <a:prstClr val="black"/>
                  </a:solidFill>
                  <a:latin charset="0" pitchFamily="18" typeface="Times New Roman"/>
                  <a:cs charset="0" pitchFamily="18" typeface="Times New Roman"/>
                </a:rPr>
                <a:t>хламідомонади</a:t>
              </a:r>
              <a:endParaRPr dirty="0" lang="ru-RU"/>
            </a:p>
          </p:txBody>
        </p:sp>
        <p:pic>
          <p:nvPicPr>
            <p:cNvPr id="12" name="Picture 3"/>
            <p:cNvPicPr>
              <a:picLocks noChangeArrowheads="1"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b="98817" l="3356" r="91946" t="2959"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18" y="3381077"/>
              <a:ext cx="3563888" cy="2448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/>
            <p:cNvPicPr>
              <a:picLocks noChangeArrowheads="1"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b="97423" l="0" r="98842" t="2062"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1104" y="3347504"/>
              <a:ext cx="3425326" cy="28538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Прямоугольник 38"/>
            <p:cNvSpPr/>
            <p:nvPr/>
          </p:nvSpPr>
          <p:spPr>
            <a:xfrm>
              <a:off x="4499992" y="4586036"/>
              <a:ext cx="88780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b="1" dirty="0" lang="uk-UA" smtClean="0" sz="1400">
                  <a:solidFill>
                    <a:prstClr val="black"/>
                  </a:solidFill>
                  <a:latin charset="0" pitchFamily="18" typeface="Times New Roman"/>
                  <a:cs charset="0" pitchFamily="18" typeface="Times New Roman"/>
                </a:rPr>
                <a:t>статеве</a:t>
              </a:r>
              <a:endParaRPr dirty="0" lang="ru-RU"/>
            </a:p>
          </p:txBody>
        </p:sp>
        <p:sp>
          <p:nvSpPr>
            <p:cNvPr id="1030" name="TextBox 1029"/>
            <p:cNvSpPr txBox="1"/>
            <p:nvPr/>
          </p:nvSpPr>
          <p:spPr>
            <a:xfrm>
              <a:off x="350517" y="3880212"/>
              <a:ext cx="234053" cy="338554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mtClean="0" sz="1600">
                  <a:latin charset="0" pitchFamily="18" typeface="Times New Roman"/>
                  <a:cs charset="0" pitchFamily="18" typeface="Times New Roman"/>
                </a:rPr>
                <a:t>1</a:t>
              </a:r>
              <a:endParaRPr b="1" dirty="0" lang="ru-RU" sz="16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371562" y="4062994"/>
              <a:ext cx="234053" cy="338554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z="1600">
                  <a:latin charset="0" pitchFamily="18" typeface="Times New Roman"/>
                  <a:cs charset="0" pitchFamily="18" typeface="Times New Roman"/>
                </a:rPr>
                <a:t>2</a:t>
              </a:r>
              <a:endParaRPr b="1" dirty="0" lang="ru-RU" sz="16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434499" y="5534094"/>
              <a:ext cx="234053" cy="338554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z="1600">
                  <a:latin charset="0" pitchFamily="18" typeface="Times New Roman"/>
                  <a:cs charset="0" pitchFamily="18" typeface="Times New Roman"/>
                </a:rPr>
                <a:t>3</a:t>
              </a:r>
              <a:endParaRPr b="1" dirty="0" lang="ru-RU" sz="16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378684" y="4049489"/>
              <a:ext cx="234053" cy="338554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mtClean="0" sz="1600">
                  <a:latin charset="0" pitchFamily="18" typeface="Times New Roman"/>
                  <a:cs charset="0" pitchFamily="18" typeface="Times New Roman"/>
                </a:rPr>
                <a:t>1</a:t>
              </a:r>
              <a:endParaRPr b="1" dirty="0" lang="ru-RU" sz="16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943892" y="3293553"/>
              <a:ext cx="234053" cy="338554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z="1600">
                  <a:latin charset="0" pitchFamily="18" typeface="Times New Roman"/>
                  <a:cs charset="0" pitchFamily="18" typeface="Times New Roman"/>
                </a:rPr>
                <a:t>2</a:t>
              </a:r>
              <a:endParaRPr b="1" dirty="0" lang="ru-RU" sz="16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56176" y="3618602"/>
              <a:ext cx="234053" cy="338554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z="1600">
                  <a:latin charset="0" pitchFamily="18" typeface="Times New Roman"/>
                  <a:cs charset="0" pitchFamily="18" typeface="Times New Roman"/>
                </a:rPr>
                <a:t>3</a:t>
              </a:r>
              <a:endParaRPr b="1" dirty="0" lang="ru-RU" sz="16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87089" y="5195540"/>
              <a:ext cx="234053" cy="338554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z="1600">
                  <a:latin charset="0" pitchFamily="18" typeface="Times New Roman"/>
                  <a:cs charset="0" pitchFamily="18" typeface="Times New Roman"/>
                </a:rPr>
                <a:t>4</a:t>
              </a:r>
              <a:endParaRPr b="1" dirty="0" lang="ru-RU" sz="16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391048" y="4928583"/>
              <a:ext cx="234053" cy="338554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z="1600">
                  <a:latin charset="0" pitchFamily="18" typeface="Times New Roman"/>
                  <a:cs charset="0" pitchFamily="18" typeface="Times New Roman"/>
                </a:rPr>
                <a:t>5</a:t>
              </a:r>
              <a:endParaRPr b="1" dirty="0" lang="ru-RU" sz="16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107536" y="4952721"/>
              <a:ext cx="234053" cy="338554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z="1600">
                  <a:latin charset="0" pitchFamily="18" typeface="Times New Roman"/>
                  <a:cs charset="0" pitchFamily="18" typeface="Times New Roman"/>
                </a:rPr>
                <a:t>6</a:t>
              </a:r>
              <a:endParaRPr b="1" dirty="0" lang="ru-RU" sz="16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2085962" y="6122673"/>
              <a:ext cx="458849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1. Материнська клітина. 2. Утворення гамет.  3. Вихід гамет. 4. Злиття гамет. 5. Зигота. 6. Вихід зиготи.</a:t>
              </a:r>
              <a:endParaRPr b="1" dirty="0" lang="ru-RU" smtClean="0" sz="1400">
                <a:latin charset="0" pitchFamily="18" typeface="Times New Roman"/>
                <a:cs charset="0" pitchFamily="18" typeface="Times New Roman"/>
              </a:endParaRPr>
            </a:p>
          </p:txBody>
        </p:sp>
      </p:grpSp>
      <p:grpSp>
        <p:nvGrpSpPr>
          <p:cNvPr id="1036" name="Группа 1035"/>
          <p:cNvGrpSpPr/>
          <p:nvPr/>
        </p:nvGrpSpPr>
        <p:grpSpPr>
          <a:xfrm>
            <a:off x="6804248" y="3441663"/>
            <a:ext cx="2151296" cy="3156144"/>
            <a:chOff x="6804248" y="3441663"/>
            <a:chExt cx="2151296" cy="3156144"/>
          </a:xfrm>
        </p:grpSpPr>
        <p:pic>
          <p:nvPicPr>
            <p:cNvPr id="13" name="Picture 4"/>
            <p:cNvPicPr>
              <a:picLocks noChangeArrowheads="1"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6860044" y="3441663"/>
              <a:ext cx="2095500" cy="2327101"/>
            </a:xfrm>
            <a:prstGeom prst="rect">
              <a:avLst/>
            </a:prstGeom>
            <a:noFill/>
            <a:ln>
              <a:noFill/>
            </a:ln>
            <a:effectLst>
              <a:outerShdw algn="ctr" blurRad="44450" dir="5400000" dist="27940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h="38100" w="1905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Прямоугольник 13"/>
            <p:cNvSpPr/>
            <p:nvPr/>
          </p:nvSpPr>
          <p:spPr>
            <a:xfrm>
              <a:off x="6804248" y="5859143"/>
              <a:ext cx="215129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b="1" dirty="0" err="1" lang="ru-RU" smtClean="0" sz="1400">
                  <a:latin charset="0" pitchFamily="18" typeface="Times New Roman"/>
                  <a:cs charset="0" pitchFamily="18" typeface="Times New Roman"/>
                </a:rPr>
                <a:t>Кон’югація</a:t>
              </a:r>
              <a:r>
                <a:rPr b="1" dirty="0" lang="ru-RU" smtClean="0" sz="1400">
                  <a:latin charset="0" pitchFamily="18" typeface="Times New Roman"/>
                  <a:cs charset="0" pitchFamily="18" typeface="Times New Roman"/>
                </a:rPr>
                <a:t> </a:t>
              </a:r>
              <a:r>
                <a:rPr b="1" dirty="0" err="1" lang="ru-RU" smtClean="0" sz="1400">
                  <a:latin charset="0" pitchFamily="18" typeface="Times New Roman"/>
                  <a:cs charset="0" pitchFamily="18" typeface="Times New Roman"/>
                </a:rPr>
                <a:t>спірогіры</a:t>
              </a:r>
              <a:r>
                <a:rPr b="1" dirty="0" lang="ru-RU" smtClean="0" sz="1400">
                  <a:latin charset="0" pitchFamily="18" typeface="Times New Roman"/>
                  <a:cs charset="0" pitchFamily="18" typeface="Times New Roman"/>
                </a:rPr>
                <a:t> </a:t>
              </a:r>
            </a:p>
            <a:p>
              <a:pPr algn="ctr"/>
              <a:r>
                <a:rPr b="1" dirty="0" lang="ru-RU" smtClean="0" sz="1400">
                  <a:latin charset="0" pitchFamily="18" typeface="Times New Roman"/>
                  <a:cs charset="0" pitchFamily="18" typeface="Times New Roman"/>
                </a:rPr>
                <a:t>з </a:t>
              </a:r>
              <a:r>
                <a:rPr b="1" dirty="0" err="1" lang="ru-RU" smtClean="0" sz="1400">
                  <a:latin charset="0" pitchFamily="18" typeface="Times New Roman"/>
                  <a:cs charset="0" pitchFamily="18" typeface="Times New Roman"/>
                </a:rPr>
                <a:t>работи</a:t>
              </a:r>
              <a:r>
                <a:rPr b="1" dirty="0" lang="ru-RU" smtClean="0" sz="1400">
                  <a:latin charset="0" pitchFamily="18" typeface="Times New Roman"/>
                  <a:cs charset="0" pitchFamily="18" typeface="Times New Roman"/>
                </a:rPr>
                <a:t> </a:t>
              </a:r>
            </a:p>
            <a:p>
              <a:pPr algn="ctr"/>
              <a:r>
                <a:rPr b="1" dirty="0" lang="ru-RU" smtClean="0" sz="1400">
                  <a:latin charset="0" pitchFamily="18" typeface="Times New Roman"/>
                  <a:cs charset="0" pitchFamily="18" typeface="Times New Roman"/>
                </a:rPr>
                <a:t>К</a:t>
              </a:r>
              <a:r>
                <a:rPr b="1" dirty="0" lang="ru-RU" sz="1400">
                  <a:latin charset="0" pitchFamily="18" typeface="Times New Roman"/>
                  <a:cs charset="0" pitchFamily="18" typeface="Times New Roman"/>
                </a:rPr>
                <a:t>. А. </a:t>
              </a:r>
              <a:r>
                <a:rPr b="1" dirty="0" err="1" lang="ru-RU" smtClean="0" sz="1400">
                  <a:latin charset="0" pitchFamily="18" typeface="Times New Roman"/>
                  <a:cs charset="0" pitchFamily="18" typeface="Times New Roman"/>
                </a:rPr>
                <a:t>Тимірязева</a:t>
              </a:r>
              <a:r>
                <a:rPr b="1" dirty="0" lang="ru-RU" sz="1400">
                  <a:latin charset="0" pitchFamily="18" typeface="Times New Roman"/>
                  <a:cs charset="0" pitchFamily="18" typeface="Times New Roman"/>
                </a:rPr>
                <a:t>, 1907 г.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860044" y="3480102"/>
              <a:ext cx="144024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Вміст однієї клітини переходить до іншої</a:t>
              </a:r>
              <a:endParaRPr b="1" dirty="0" lang="ru-RU" smtClean="0" sz="1400">
                <a:latin charset="0" pitchFamily="18" typeface="Times New Roman"/>
                <a:cs charset="0" pitchFamily="18" typeface="Times New Roman"/>
              </a:endParaRPr>
            </a:p>
          </p:txBody>
        </p:sp>
        <p:cxnSp>
          <p:nvCxnSpPr>
            <p:cNvPr id="1032" name="Прямая со стрелкой 1031"/>
            <p:cNvCxnSpPr/>
            <p:nvPr/>
          </p:nvCxnSpPr>
          <p:spPr>
            <a:xfrm>
              <a:off x="8028384" y="4232271"/>
              <a:ext cx="360040" cy="1557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2510429"/>
      </p:ext>
    </p:extLst>
  </p:cSld>
  <p:clrMapOvr>
    <a:masterClrMapping/>
  </p:clrMapOvr>
  <p:transition spd="med">
    <p:wheel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82532" y="-1865382"/>
            <a:ext cx="3255643" cy="9523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5080660" y="3831460"/>
            <a:ext cx="3856479" cy="2520280"/>
            <a:chOff x="4932040" y="3852680"/>
            <a:chExt cx="3856479" cy="2520280"/>
          </a:xfrm>
        </p:grpSpPr>
        <p:pic>
          <p:nvPicPr>
            <p:cNvPr id="1026" name="Picture 2"/>
            <p:cNvPicPr>
              <a:picLocks noChangeArrowheads="1"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"/>
            <a:stretch/>
          </p:blipFill>
          <p:spPr bwMode="auto">
            <a:xfrm>
              <a:off x="4932040" y="3852680"/>
              <a:ext cx="3856479" cy="2520280"/>
            </a:xfrm>
            <a:prstGeom prst="rect">
              <a:avLst/>
            </a:prstGeom>
            <a:noFill/>
            <a:ln>
              <a:noFill/>
            </a:ln>
            <a:effectLst>
              <a:outerShdw algn="ctr" blurRad="44450" dir="5400000" dist="27940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h="38100" w="1905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008900" y="4346891"/>
              <a:ext cx="1430275" cy="738664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pPr algn="ctr"/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Стигма – </a:t>
              </a:r>
              <a:r>
                <a:rPr b="1" dirty="0" err="1" lang="uk-UA" smtClean="0" sz="1400">
                  <a:latin charset="0" pitchFamily="18" typeface="Times New Roman"/>
                  <a:cs charset="0" pitchFamily="18" typeface="Times New Roman"/>
                </a:rPr>
                <a:t>світочутливе</a:t>
              </a:r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 вічко</a:t>
              </a:r>
              <a:endParaRPr b="1" dirty="0" lang="ru-RU" sz="14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520971" y="5770791"/>
              <a:ext cx="1155809" cy="523220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pPr algn="ctr"/>
              <a:r>
                <a:rPr b="1" dirty="0" err="1" lang="uk-UA" sz="1400">
                  <a:latin charset="0" pitchFamily="18" typeface="Times New Roman"/>
                  <a:cs charset="0" pitchFamily="18" typeface="Times New Roman"/>
                </a:rPr>
                <a:t>Е</a:t>
              </a:r>
              <a:r>
                <a:rPr b="1" dirty="0" err="1" lang="uk-UA" smtClean="0" sz="1400">
                  <a:latin charset="0" pitchFamily="18" typeface="Times New Roman"/>
                  <a:cs charset="0" pitchFamily="18" typeface="Times New Roman"/>
                </a:rPr>
                <a:t>вглена</a:t>
              </a:r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 </a:t>
              </a:r>
            </a:p>
            <a:p>
              <a:pPr algn="ctr"/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зелена</a:t>
              </a:r>
              <a:endParaRPr b="1" dirty="0" lang="ru-RU" sz="1400">
                <a:latin charset="0" pitchFamily="18" typeface="Times New Roman"/>
                <a:cs charset="0" pitchFamily="18" typeface="Times New Roman"/>
              </a:endParaRPr>
            </a:p>
          </p:txBody>
        </p:sp>
        <p:cxnSp>
          <p:nvCxnSpPr>
            <p:cNvPr id="8" name="Прямая со стрелкой 7"/>
            <p:cNvCxnSpPr>
              <a:stCxn id="2" idx="2"/>
            </p:cNvCxnSpPr>
            <p:nvPr/>
          </p:nvCxnSpPr>
          <p:spPr>
            <a:xfrm flipH="1">
              <a:off x="7308304" y="5085555"/>
              <a:ext cx="415734" cy="35966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234755"/>
              </p:ext>
            </p:extLst>
          </p:nvPr>
        </p:nvGraphicFramePr>
        <p:xfrm>
          <a:off x="395536" y="404664"/>
          <a:ext cx="8496944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8" r:dm="rId5" r:lo="rId6" r:qs="rId7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cap="all" dirty="0" lang="uk-UA" smtClean="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поведінка</a:t>
            </a:r>
            <a:endParaRPr dirty="0"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367085" y="3709492"/>
            <a:ext cx="4389826" cy="2950025"/>
            <a:chOff x="367085" y="3709492"/>
            <a:chExt cx="4389826" cy="2950025"/>
          </a:xfrm>
        </p:grpSpPr>
        <p:sp>
          <p:nvSpPr>
            <p:cNvPr id="13" name="TextBox 12"/>
            <p:cNvSpPr txBox="1"/>
            <p:nvPr/>
          </p:nvSpPr>
          <p:spPr>
            <a:xfrm>
              <a:off x="1006272" y="6351740"/>
              <a:ext cx="3168352" cy="307777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pPr algn="ctr"/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Хламідомонада</a:t>
              </a:r>
              <a:endParaRPr b="1" dirty="0" lang="ru-RU" sz="1400">
                <a:latin charset="0" pitchFamily="18" typeface="Times New Roman"/>
                <a:cs charset="0" pitchFamily="18" typeface="Times New Roman"/>
              </a:endParaRPr>
            </a:p>
          </p:txBody>
        </p:sp>
        <p:pic>
          <p:nvPicPr>
            <p:cNvPr id="16" name="Picture 2"/>
            <p:cNvPicPr>
              <a:picLocks noChangeArrowheads="1"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"/>
            <a:stretch/>
          </p:blipFill>
          <p:spPr bwMode="auto">
            <a:xfrm>
              <a:off x="367085" y="3709492"/>
              <a:ext cx="4389826" cy="2563299"/>
            </a:xfrm>
            <a:prstGeom prst="rect">
              <a:avLst/>
            </a:prstGeom>
            <a:noFill/>
            <a:ln>
              <a:noFill/>
            </a:ln>
            <a:effectLst>
              <a:outerShdw algn="ctr" blurRad="44450" dir="5400000" dist="27940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h="38100" w="1905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80049500"/>
      </p:ext>
    </p:extLst>
  </p:cSld>
  <p:clrMapOvr>
    <a:masterClrMapping/>
  </p:clrMapOvr>
  <p:transition spd="med">
    <p:wheel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28694"/>
          </a:xfrm>
        </p:spPr>
        <p:txBody>
          <a:bodyPr>
            <a:normAutofit/>
          </a:bodyPr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відповіді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1052736"/>
            <a:ext cx="3384376" cy="475252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варіант</a:t>
            </a:r>
          </a:p>
          <a:p>
            <a:pPr algn="ctr"/>
            <a: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ctr">
              <a:buAutoNum type="arabicPeriod"/>
            </a:pPr>
            <a: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marL="342900" indent="-342900" algn="ctr">
              <a:buAutoNum type="arabicPeriod"/>
            </a:pPr>
            <a: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marL="342900" indent="-342900" algn="ctr">
              <a:buAutoNum type="arabicPeriod"/>
            </a:pPr>
            <a: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pPr marL="342900" indent="-342900" algn="ctr">
              <a:buAutoNum type="arabicPeriod"/>
            </a:pPr>
            <a: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В,Г</a:t>
            </a:r>
          </a:p>
          <a:p>
            <a:pPr marL="342900" indent="-342900" algn="ctr">
              <a:buAutoNum type="arabicPeriod"/>
            </a:pPr>
            <a: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pPr marL="342900" indent="-342900" algn="ctr">
              <a:buAutoNum type="arabicPeriod"/>
            </a:pPr>
            <a: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1124744"/>
            <a:ext cx="3384376" cy="4680520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2 варіант</a:t>
            </a:r>
          </a:p>
          <a:p>
            <a:pPr algn="ctr"/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pPr marL="342900" indent="-342900" algn="ctr"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pPr marL="342900" indent="-342900" algn="ctr"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marL="342900" indent="-342900" algn="ctr"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marL="342900" indent="-342900" algn="ctr"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marL="342900" indent="-342900" algn="ctr">
              <a:buAutoNum type="arabicPeriod"/>
            </a:pP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 уроку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340768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одноклітинних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організмів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 startAt="2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клітин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одноклітинних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еукаріотів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життєдіяльності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одноклітинних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еукаріотів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рух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живлення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розмноження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поведінка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520105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Домашнє завдання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041633"/>
            <a:ext cx="66247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Опрацювати §37,38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Доповідь за темою «Роль протистів у природі та житті людини»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032306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4464496" cy="5184576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 1866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відомий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німецький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біолог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Ернст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Геккель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виділив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одноклітинні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організми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окреме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царство,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дав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назву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Протисти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1" indent="0"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Історичні відомості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350" y="1161168"/>
            <a:ext cx="3816424" cy="4770529"/>
          </a:xfrm>
          <a:prstGeom prst="ellipse">
            <a:avLst/>
          </a:prstGeom>
          <a:ln w="9525">
            <a:noFill/>
            <a:miter lim="800000"/>
            <a:headEnd/>
            <a:tailEnd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08104" y="5986238"/>
            <a:ext cx="34634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Ернст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Генріх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Філіп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Август Геккель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1834-1919 </a:t>
            </a:r>
          </a:p>
        </p:txBody>
      </p:sp>
    </p:spTree>
    <p:extLst>
      <p:ext uri="{BB962C8B-B14F-4D97-AF65-F5344CB8AC3E}">
        <p14:creationId xmlns:p14="http://schemas.microsoft.com/office/powerpoint/2010/main" val="3984796303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1123" y="29591"/>
            <a:ext cx="8229600" cy="935287"/>
          </a:xfrm>
        </p:spPr>
        <p:txBody>
          <a:bodyPr/>
          <a:lstStyle/>
          <a:p>
            <a:r>
              <a:rPr b="1" cap="all" dirty="0" lang="uk-UA" smtClean="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еукаріоти</a:t>
            </a:r>
            <a:endParaRPr dirty="0" lang="ru-RU"/>
          </a:p>
        </p:txBody>
      </p:sp>
      <p:grpSp>
        <p:nvGrpSpPr>
          <p:cNvPr id="7" name="Group 1"/>
          <p:cNvGrpSpPr>
            <a:grpSpLocks noChangeAspect="1"/>
          </p:cNvGrpSpPr>
          <p:nvPr/>
        </p:nvGrpSpPr>
        <p:grpSpPr bwMode="auto">
          <a:xfrm>
            <a:off x="197207" y="774492"/>
            <a:ext cx="8696791" cy="4187552"/>
            <a:chOff x="2138" y="9930"/>
            <a:chExt cx="6909" cy="3326"/>
          </a:xfrm>
        </p:grpSpPr>
        <p:sp>
          <p:nvSpPr>
            <p:cNvPr id="8" name="AutoShape 16"/>
            <p:cNvSpPr>
              <a:spLocks noChangeArrowheads="1" noChangeAspect="1" noTextEdit="1"/>
            </p:cNvSpPr>
            <p:nvPr/>
          </p:nvSpPr>
          <p:spPr bwMode="auto">
            <a:xfrm>
              <a:off x="2196" y="9930"/>
              <a:ext cx="6851" cy="3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t" anchorCtr="0" bIns="45720" compatLnSpc="1" lIns="91440" numCol="1" rIns="91440" tIns="45720" vert="horz" wrap="square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9" name="Group 2"/>
            <p:cNvGrpSpPr>
              <a:grpSpLocks/>
            </p:cNvGrpSpPr>
            <p:nvPr/>
          </p:nvGrpSpPr>
          <p:grpSpPr bwMode="auto">
            <a:xfrm>
              <a:off x="2138" y="9977"/>
              <a:ext cx="6727" cy="2906"/>
              <a:chOff x="2138" y="9977"/>
              <a:chExt cx="6727" cy="2906"/>
            </a:xfrm>
          </p:grpSpPr>
          <p:sp>
            <p:nvSpPr>
              <p:cNvPr id="10" name="AutoShape 15"/>
              <p:cNvSpPr>
                <a:spLocks noChangeArrowheads="1"/>
              </p:cNvSpPr>
              <p:nvPr/>
            </p:nvSpPr>
            <p:spPr bwMode="auto">
              <a:xfrm rot="5400000">
                <a:off x="7593" y="9820"/>
                <a:ext cx="443" cy="2007"/>
              </a:xfrm>
              <a:prstGeom prst="roundRect">
                <a:avLst>
                  <a:gd fmla="val 16667" name="adj"/>
                </a:avLst>
              </a:prstGeom>
              <a:gradFill rotWithShape="0">
                <a:gsLst>
                  <a:gs pos="76300">
                    <a:schemeClr val="bg1"/>
                  </a:gs>
                  <a:gs pos="0">
                    <a:srgbClr val="FFFFFF"/>
                  </a:gs>
                  <a:gs pos="100000">
                    <a:srgbClr val="85E8FF"/>
                  </a:gs>
                </a:gsLst>
                <a:lin ang="5400000" scaled="1"/>
              </a:gradFill>
              <a:ln w="12700">
                <a:solidFill>
                  <a:srgbClr val="92CDDC"/>
                </a:solidFill>
                <a:round/>
                <a:headEnd/>
                <a:tailEnd/>
              </a:ln>
              <a:effectLst>
                <a:outerShdw algn="ctr" dir="3806097" dist="28398" rotWithShape="0">
                  <a:srgbClr val="205867">
                    <a:alpha val="50000"/>
                  </a:srgbClr>
                </a:outerShdw>
              </a:effectLst>
            </p:spPr>
            <p:txBody>
              <a:bodyPr anchor="t" anchorCtr="0" bIns="45720" compatLnSpc="1" lIns="91440" numCol="1" rIns="91440" tIns="45720" vert="vert270" wrap="square">
                <a:prstTxWarp prst="textNoShape">
                  <a:avLst/>
                </a:prstTxWarp>
              </a:bodyPr>
              <a:lstStyle/>
              <a:p>
                <a:pPr algn="ctr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1" baseline="0" cap="none" dirty="0" i="0" kumimoji="0" lang="uk-UA" normalizeH="0" smtClean="0" strike="noStrike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ГРИБИ</a:t>
                </a:r>
                <a:endParaRPr b="0" baseline="0" cap="none" dirty="0" i="0" kumimoji="0" lang="uk-UA" normalizeH="0" smtClean="0" strike="noStrike" sz="28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18" typeface="Times New Roman"/>
                  <a:cs charset="0" pitchFamily="18" typeface="Times New Roman"/>
                </a:endParaRPr>
              </a:p>
            </p:txBody>
          </p:sp>
          <p:sp>
            <p:nvSpPr>
              <p:cNvPr id="11" name="AutoShape 14"/>
              <p:cNvSpPr>
                <a:spLocks noChangeArrowheads="1"/>
              </p:cNvSpPr>
              <p:nvPr/>
            </p:nvSpPr>
            <p:spPr bwMode="auto">
              <a:xfrm>
                <a:off x="2152" y="11142"/>
                <a:ext cx="1012" cy="1374"/>
              </a:xfrm>
              <a:prstGeom prst="roundRect">
                <a:avLst>
                  <a:gd fmla="val 16667" name="adj"/>
                </a:avLst>
              </a:prstGeom>
              <a:gradFill rotWithShape="0">
                <a:gsLst>
                  <a:gs pos="76300">
                    <a:schemeClr val="bg1"/>
                  </a:gs>
                  <a:gs pos="0">
                    <a:srgbClr val="FFFFFF"/>
                  </a:gs>
                  <a:gs pos="100000">
                    <a:srgbClr val="89E9FF"/>
                  </a:gs>
                </a:gsLst>
                <a:lin ang="5400000" scaled="1"/>
              </a:gradFill>
              <a:ln w="12700">
                <a:solidFill>
                  <a:srgbClr val="92CDDC"/>
                </a:solidFill>
                <a:round/>
                <a:headEnd/>
                <a:tailEnd/>
              </a:ln>
              <a:effectLst>
                <a:outerShdw algn="ctr" dir="3806097" dist="28398" rotWithShape="0">
                  <a:srgbClr val="205867">
                    <a:alpha val="50000"/>
                  </a:srgbClr>
                </a:outerShdw>
              </a:effec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pPr algn="ctr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typeface="+mn-ea"/>
                    <a:cs charset="0" pitchFamily="18" typeface="Times New Roman"/>
                  </a:rPr>
                  <a:t>Зелені водорості</a:t>
                </a:r>
                <a:r>
                  <a:rPr b="1" baseline="0" cap="none" dirty="0" i="0" kumimoji="0" lang="ru-RU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typeface="+mn-ea"/>
                    <a:cs charset="0" pitchFamily="18" typeface="Times New Roman"/>
                  </a:rPr>
                  <a:t> (</a:t>
                </a:r>
                <a:r>
                  <a:rPr b="1" baseline="0" cap="none" dirty="0" err="1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typeface="+mn-ea"/>
                    <a:cs charset="0" pitchFamily="18" typeface="Times New Roman"/>
                  </a:rPr>
                  <a:t>хламідо-монада</a:t>
                </a: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typeface="+mn-ea"/>
                    <a:cs charset="0" pitchFamily="18" typeface="Times New Roman"/>
                  </a:rPr>
                  <a:t>, хлорела)</a:t>
                </a:r>
                <a:endParaRPr b="0" baseline="0" cap="none" dirty="0" i="0" kumimoji="0" lang="uk-UA" normalizeH="0" smtClean="0" strike="noStrike" sz="16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18" typeface="Times New Roman"/>
                  <a:cs charset="0" pitchFamily="18" typeface="Times New Roman"/>
                </a:endParaRPr>
              </a:p>
              <a:p>
                <a:pPr algn="l" defTabSz="914400" eaLnBrk="0" fontAlgn="base" hangingPunct="0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b="0" baseline="0" cap="none" dirty="0" i="0" kumimoji="0" lang="uk-UA" normalizeH="0" smtClean="0" strike="noStrike" sz="18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34" typeface="Arial"/>
                </a:endParaRPr>
              </a:p>
            </p:txBody>
          </p:sp>
          <p:sp>
            <p:nvSpPr>
              <p:cNvPr id="12" name="AutoShape 13"/>
              <p:cNvSpPr>
                <a:spLocks noChangeArrowheads="1"/>
              </p:cNvSpPr>
              <p:nvPr/>
            </p:nvSpPr>
            <p:spPr bwMode="auto">
              <a:xfrm>
                <a:off x="2138" y="9977"/>
                <a:ext cx="6705" cy="381"/>
              </a:xfrm>
              <a:prstGeom prst="roundRect">
                <a:avLst>
                  <a:gd fmla="val 16667" name="adj"/>
                </a:avLst>
              </a:prstGeom>
              <a:gradFill rotWithShape="0">
                <a:gsLst>
                  <a:gs pos="80422">
                    <a:schemeClr val="bg1"/>
                  </a:gs>
                  <a:gs pos="64143">
                    <a:schemeClr val="bg1"/>
                  </a:gs>
                  <a:gs pos="31700">
                    <a:schemeClr val="bg1"/>
                  </a:gs>
                  <a:gs pos="0">
                    <a:srgbClr val="FFFFFF"/>
                  </a:gs>
                  <a:gs pos="100000">
                    <a:srgbClr val="85E8FF"/>
                  </a:gs>
                </a:gsLst>
                <a:lin ang="5400000" scaled="1"/>
              </a:gradFill>
              <a:ln w="12700">
                <a:solidFill>
                  <a:srgbClr val="92CDDC"/>
                </a:solidFill>
                <a:round/>
                <a:headEnd/>
                <a:tailEnd/>
              </a:ln>
              <a:effectLst>
                <a:outerShdw algn="ctr" dir="3806097" dist="28398" rotWithShape="0">
                  <a:srgbClr val="205867">
                    <a:alpha val="50000"/>
                  </a:srgbClr>
                </a:outerShdw>
              </a:effec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pPr algn="ctr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1" baseline="0" cap="none" dirty="0" i="0" kumimoji="0" lang="uk-UA" normalizeH="0" smtClean="0" strike="noStrike" sz="20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ОДНОКЛІТИННІ ЕУКАРІОТИ (ПРОТИСТИ)</a:t>
                </a:r>
                <a:endParaRPr b="0" baseline="0" cap="none" dirty="0" i="0" kumimoji="0" lang="uk-UA" normalizeH="0" smtClean="0" strike="noStrike" sz="32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18" typeface="Times New Roman"/>
                  <a:cs charset="0" pitchFamily="18" typeface="Times New Roman"/>
                </a:endParaRPr>
              </a:p>
            </p:txBody>
          </p:sp>
          <p:pic>
            <p:nvPicPr>
              <p:cNvPr id="2059" name="Picture 11"/>
              <p:cNvPicPr>
                <a:picLocks noChangeArrowheads="1"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8" y="11029"/>
                <a:ext cx="337" cy="2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AutoShape 10"/>
              <p:cNvSpPr>
                <a:spLocks noChangeArrowheads="1"/>
              </p:cNvSpPr>
              <p:nvPr/>
            </p:nvSpPr>
            <p:spPr bwMode="auto">
              <a:xfrm rot="5400000">
                <a:off x="2964" y="9795"/>
                <a:ext cx="439" cy="2063"/>
              </a:xfrm>
              <a:prstGeom prst="roundRect">
                <a:avLst>
                  <a:gd fmla="val 16667" name="adj"/>
                </a:avLst>
              </a:prstGeom>
              <a:gradFill rotWithShape="0">
                <a:gsLst>
                  <a:gs pos="0">
                    <a:srgbClr val="FFFFFF"/>
                  </a:gs>
                  <a:gs pos="77100">
                    <a:schemeClr val="bg1"/>
                  </a:gs>
                  <a:gs pos="100000">
                    <a:srgbClr val="89E9FF"/>
                  </a:gs>
                </a:gsLst>
                <a:lin ang="5400000" scaled="1"/>
              </a:gradFill>
              <a:ln w="12700">
                <a:solidFill>
                  <a:srgbClr val="92CDDC"/>
                </a:solidFill>
                <a:round/>
                <a:headEnd/>
                <a:tailEnd/>
              </a:ln>
              <a:effectLst>
                <a:outerShdw algn="ctr" dir="3806097" dist="28398" rotWithShape="0">
                  <a:srgbClr val="205867">
                    <a:alpha val="50000"/>
                  </a:srgbClr>
                </a:outerShdw>
              </a:effectLst>
            </p:spPr>
            <p:txBody>
              <a:bodyPr anchor="t" anchorCtr="0" bIns="45720" compatLnSpc="1" lIns="91440" numCol="1" rIns="91440" tIns="45720" vert="vert270" wrap="square">
                <a:prstTxWarp prst="textNoShape">
                  <a:avLst/>
                </a:prstTxWarp>
              </a:bodyPr>
              <a:lstStyle/>
              <a:p>
                <a:pPr algn="ctr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1" baseline="0" cap="none" dirty="0" i="0" kumimoji="0" lang="uk-UA" normalizeH="0" smtClean="0" strike="noStrike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РОСЛИНИ</a:t>
                </a:r>
                <a:endParaRPr b="0" baseline="0" cap="none" dirty="0" i="0" kumimoji="0" lang="uk-UA" normalizeH="0" smtClean="0" strike="noStrike" sz="28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18" typeface="Times New Roman"/>
                  <a:cs charset="0" pitchFamily="18" typeface="Times New Roman"/>
                </a:endParaRPr>
              </a:p>
            </p:txBody>
          </p:sp>
          <p:sp>
            <p:nvSpPr>
              <p:cNvPr id="14" name="AutoShape 9"/>
              <p:cNvSpPr>
                <a:spLocks noChangeArrowheads="1"/>
              </p:cNvSpPr>
              <p:nvPr/>
            </p:nvSpPr>
            <p:spPr bwMode="auto">
              <a:xfrm rot="5400000">
                <a:off x="5280" y="9770"/>
                <a:ext cx="442" cy="2115"/>
              </a:xfrm>
              <a:prstGeom prst="roundRect">
                <a:avLst>
                  <a:gd fmla="val 16667" name="adj"/>
                </a:avLst>
              </a:prstGeom>
              <a:gradFill rotWithShape="0">
                <a:gsLst>
                  <a:gs pos="0">
                    <a:srgbClr val="FFFFFF"/>
                  </a:gs>
                  <a:gs pos="75000">
                    <a:schemeClr val="bg1"/>
                  </a:gs>
                  <a:gs pos="100000">
                    <a:srgbClr val="71E4FF"/>
                  </a:gs>
                </a:gsLst>
                <a:lin ang="5400000" scaled="1"/>
              </a:gradFill>
              <a:ln w="12700">
                <a:solidFill>
                  <a:srgbClr val="92CDDC"/>
                </a:solidFill>
                <a:round/>
                <a:headEnd/>
                <a:tailEnd/>
              </a:ln>
              <a:effectLst>
                <a:outerShdw algn="ctr" dir="3806097" dist="28398" rotWithShape="0">
                  <a:srgbClr val="205867">
                    <a:alpha val="50000"/>
                  </a:srgbClr>
                </a:outerShdw>
              </a:effectLst>
            </p:spPr>
            <p:txBody>
              <a:bodyPr anchor="t" anchorCtr="0" bIns="45720" compatLnSpc="1" lIns="91440" numCol="1" rIns="91440" tIns="45720" vert="vert270" wrap="square">
                <a:prstTxWarp prst="textNoShape">
                  <a:avLst/>
                </a:prstTxWarp>
              </a:bodyPr>
              <a:lstStyle/>
              <a:p>
                <a:pPr algn="ctr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1" baseline="0" cap="none" dirty="0" i="0" kumimoji="0" lang="uk-UA" normalizeH="0" smtClean="0" strike="noStrike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ТВАРИНИ</a:t>
                </a:r>
                <a:endParaRPr b="0" baseline="0" cap="none" dirty="0" i="0" kumimoji="0" lang="uk-UA" normalizeH="0" smtClean="0" strike="noStrike" sz="28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18" typeface="Times New Roman"/>
                  <a:cs charset="0" pitchFamily="18" typeface="Times New Roman"/>
                </a:endParaRPr>
              </a:p>
            </p:txBody>
          </p:sp>
          <p:sp>
            <p:nvSpPr>
              <p:cNvPr id="15" name="AutoShape 8"/>
              <p:cNvSpPr>
                <a:spLocks noChangeArrowheads="1"/>
              </p:cNvSpPr>
              <p:nvPr/>
            </p:nvSpPr>
            <p:spPr bwMode="auto">
              <a:xfrm>
                <a:off x="4628" y="11142"/>
                <a:ext cx="1929" cy="1741"/>
              </a:xfrm>
              <a:prstGeom prst="roundRect">
                <a:avLst>
                  <a:gd fmla="val 16667" name="adj"/>
                </a:avLst>
              </a:prstGeom>
              <a:gradFill rotWithShape="0">
                <a:gsLst>
                  <a:gs pos="76300">
                    <a:schemeClr val="bg1"/>
                  </a:gs>
                  <a:gs pos="0">
                    <a:srgbClr val="FFFFFF"/>
                  </a:gs>
                  <a:gs pos="100000">
                    <a:srgbClr val="85E8FF"/>
                  </a:gs>
                </a:gsLst>
                <a:lin ang="5400000" scaled="1"/>
              </a:gradFill>
              <a:ln w="12700">
                <a:solidFill>
                  <a:srgbClr val="92CDDC"/>
                </a:solidFill>
                <a:round/>
                <a:headEnd/>
                <a:tailEnd/>
              </a:ln>
              <a:effectLst>
                <a:outerShdw algn="ctr" dir="3806097" dist="28398" rotWithShape="0">
                  <a:srgbClr val="205867">
                    <a:alpha val="50000"/>
                  </a:srgbClr>
                </a:outerShdw>
              </a:effec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pPr algn="ctr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Найпростіші</a:t>
                </a:r>
                <a:endParaRPr b="0" baseline="0" cap="none" dirty="0" i="0" kumimoji="0" lang="uk-UA" normalizeH="0" smtClean="0" strike="noStrike" sz="16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18" typeface="Times New Roman"/>
                  <a:cs charset="0" pitchFamily="18" typeface="Times New Roman"/>
                </a:endParaRPr>
              </a:p>
              <a:p>
                <a:pPr algn="ctr" defTabSz="914400" eaLnBrk="0" fontAlgn="base" hangingPunct="0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(амеба звичайна, </a:t>
                </a:r>
                <a:r>
                  <a:rPr b="1" baseline="0" cap="none" dirty="0" err="1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евглена</a:t>
                </a: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 зелена, інфузорія-туфелька, форамініфери, радіолярії,</a:t>
                </a:r>
                <a:r>
                  <a:rPr b="1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 </a:t>
                </a: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малярійний плазмодій)</a:t>
                </a:r>
                <a:endParaRPr b="0" baseline="0" cap="none" dirty="0" i="0" kumimoji="0" lang="uk-UA" normalizeH="0" smtClean="0" strike="noStrike" sz="16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18" typeface="Times New Roman"/>
                  <a:cs charset="0" pitchFamily="18" typeface="Times New Roman"/>
                </a:endParaRPr>
              </a:p>
            </p:txBody>
          </p:sp>
          <p:sp>
            <p:nvSpPr>
              <p:cNvPr id="16" name="AutoShape 7"/>
              <p:cNvSpPr>
                <a:spLocks noChangeArrowheads="1"/>
              </p:cNvSpPr>
              <p:nvPr/>
            </p:nvSpPr>
            <p:spPr bwMode="auto">
              <a:xfrm>
                <a:off x="6764" y="11174"/>
                <a:ext cx="2101" cy="1056"/>
              </a:xfrm>
              <a:prstGeom prst="roundRect">
                <a:avLst>
                  <a:gd fmla="val 16667" name="adj"/>
                </a:avLst>
              </a:prstGeom>
              <a:gradFill rotWithShape="0">
                <a:gsLst>
                  <a:gs pos="74600">
                    <a:schemeClr val="bg1"/>
                  </a:gs>
                  <a:gs pos="0">
                    <a:srgbClr val="FFFFFF"/>
                  </a:gs>
                  <a:gs pos="100000">
                    <a:srgbClr val="89E9FF"/>
                  </a:gs>
                </a:gsLst>
                <a:lin ang="5400000" scaled="1"/>
              </a:gradFill>
              <a:ln w="12700">
                <a:solidFill>
                  <a:srgbClr val="92CDDC"/>
                </a:solidFill>
                <a:round/>
                <a:headEnd/>
                <a:tailEnd/>
              </a:ln>
              <a:effectLst>
                <a:outerShdw algn="ctr" dir="3806097" dist="28398" rotWithShape="0">
                  <a:srgbClr val="205867">
                    <a:alpha val="50000"/>
                  </a:srgbClr>
                </a:outerShdw>
              </a:effec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pPr algn="ctr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Нижчі гриби</a:t>
                </a:r>
                <a:endParaRPr b="0" baseline="0" cap="none" dirty="0" i="0" kumimoji="0" lang="uk-UA" normalizeH="0" smtClean="0" strike="noStrike" sz="16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18" typeface="Times New Roman"/>
                  <a:cs charset="0" pitchFamily="18" typeface="Times New Roman"/>
                </a:endParaRPr>
              </a:p>
              <a:p>
                <a:pPr algn="ctr" defTabSz="914400" eaLnBrk="0" fontAlgn="base" hangingPunct="0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(мукор, фітофтора, </a:t>
                </a:r>
                <a:r>
                  <a:rPr b="1" baseline="0" cap="none" dirty="0" err="1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синтрихіум</a:t>
                </a: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, </a:t>
                </a:r>
                <a:r>
                  <a:rPr b="1" baseline="0" cap="none" dirty="0" err="1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ольпідіум</a:t>
                </a: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 капустяний)</a:t>
                </a:r>
                <a:endParaRPr b="0" baseline="0" cap="none" dirty="0" i="0" kumimoji="0" lang="uk-UA" normalizeH="0" smtClean="0" strike="noStrike" sz="16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18" typeface="Times New Roman"/>
                  <a:cs charset="0" pitchFamily="18" typeface="Times New Roman"/>
                </a:endParaRPr>
              </a:p>
            </p:txBody>
          </p:sp>
          <p:sp>
            <p:nvSpPr>
              <p:cNvPr id="17" name="AutoShape 6"/>
              <p:cNvSpPr>
                <a:spLocks noChangeArrowheads="1"/>
              </p:cNvSpPr>
              <p:nvPr/>
            </p:nvSpPr>
            <p:spPr bwMode="auto">
              <a:xfrm>
                <a:off x="3269" y="11159"/>
                <a:ext cx="1223" cy="1391"/>
              </a:xfrm>
              <a:prstGeom prst="roundRect">
                <a:avLst>
                  <a:gd fmla="val 16667" name="adj"/>
                </a:avLst>
              </a:prstGeom>
              <a:gradFill rotWithShape="0">
                <a:gsLst>
                  <a:gs pos="76700">
                    <a:schemeClr val="bg1"/>
                  </a:gs>
                  <a:gs pos="0">
                    <a:srgbClr val="FFFFFF"/>
                  </a:gs>
                  <a:gs pos="100000">
                    <a:srgbClr val="71E4FF"/>
                  </a:gs>
                </a:gsLst>
                <a:lin ang="5400000" scaled="1"/>
              </a:gradFill>
              <a:ln w="12700">
                <a:solidFill>
                  <a:srgbClr val="92CDDC"/>
                </a:solidFill>
                <a:round/>
                <a:headEnd/>
                <a:tailEnd/>
              </a:ln>
              <a:effectLst>
                <a:outerShdw algn="ctr" dir="3806097" dist="28398" rotWithShape="0">
                  <a:srgbClr val="205867">
                    <a:alpha val="50000"/>
                  </a:srgbClr>
                </a:outerShdw>
              </a:effec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pPr algn="ctr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1" baseline="0" cap="none" dirty="0" err="1" i="0" kumimoji="0" lang="ru-RU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Діатомові</a:t>
                </a:r>
                <a:r>
                  <a:rPr b="1" baseline="0" cap="none" dirty="0" i="0" kumimoji="0" lang="ru-RU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 </a:t>
                </a:r>
                <a:r>
                  <a:rPr b="1" baseline="0" cap="none" dirty="0" err="1" i="0" kumimoji="0" lang="ru-RU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водорості</a:t>
                </a:r>
                <a:r>
                  <a:rPr b="1" baseline="0" cap="none" dirty="0" i="0" kumimoji="0" lang="ru-RU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pitchFamily="18" typeface="Times New Roman"/>
                    <a:cs charset="0" pitchFamily="18" typeface="Times New Roman"/>
                  </a:rPr>
                  <a:t> (</a:t>
                </a:r>
                <a:r>
                  <a:rPr b="1" baseline="0" cap="none" dirty="0" err="1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typeface="+mn-ea"/>
                    <a:cs charset="0" pitchFamily="18" typeface="Times New Roman"/>
                  </a:rPr>
                  <a:t>навікула</a:t>
                </a: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typeface="+mn-ea"/>
                    <a:cs charset="0" pitchFamily="18" typeface="Times New Roman"/>
                  </a:rPr>
                  <a:t>, </a:t>
                </a:r>
                <a:r>
                  <a:rPr b="1" baseline="0" cap="none" dirty="0" err="1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typeface="+mn-ea"/>
                    <a:cs charset="0" pitchFamily="18" typeface="Times New Roman"/>
                  </a:rPr>
                  <a:t>пінулярія</a:t>
                </a: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typeface="+mn-ea"/>
                    <a:cs charset="0" pitchFamily="18" typeface="Times New Roman"/>
                  </a:rPr>
                  <a:t>, </a:t>
                </a:r>
                <a:r>
                  <a:rPr b="1" baseline="0" cap="none" dirty="0" err="1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typeface="+mn-ea"/>
                    <a:cs charset="0" pitchFamily="18" typeface="Times New Roman"/>
                  </a:rPr>
                  <a:t>трицера-тіум</a:t>
                </a:r>
                <a:r>
                  <a:rPr b="1" baseline="0" cap="none" dirty="0" i="0" kumimoji="0" lang="uk-UA" normalizeH="0" smtClean="0" strike="noStrike" sz="1600" u="none">
                    <a:ln>
                      <a:noFill/>
                    </a:ln>
                    <a:solidFill>
                      <a:schemeClr val="tx1"/>
                    </a:solidFill>
                    <a:effectLst/>
                    <a:latin charset="0" pitchFamily="18" typeface="Times New Roman"/>
                    <a:ea charset="0" typeface="+mn-ea"/>
                    <a:cs charset="0" pitchFamily="18" typeface="Times New Roman"/>
                  </a:rPr>
                  <a:t>) </a:t>
                </a:r>
                <a:endParaRPr b="0" baseline="0" cap="none" dirty="0" i="0" kumimoji="0" lang="uk-UA" normalizeH="0" smtClean="0" strike="noStrike" sz="16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18" typeface="Times New Roman"/>
                  <a:cs charset="0" pitchFamily="18" typeface="Times New Roman"/>
                </a:endParaRPr>
              </a:p>
              <a:p>
                <a:pPr algn="l" defTabSz="914400" eaLnBrk="0" fontAlgn="base" hangingPunct="0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b="0" baseline="0" cap="none" dirty="0" i="0" kumimoji="0" lang="uk-UA" normalizeH="0" smtClean="0" strike="noStrike" sz="1800" u="none">
                  <a:ln>
                    <a:noFill/>
                  </a:ln>
                  <a:solidFill>
                    <a:schemeClr val="tx1"/>
                  </a:solidFill>
                  <a:effectLst/>
                  <a:latin charset="0" pitchFamily="34" typeface="Arial"/>
                </a:endParaRPr>
              </a:p>
            </p:txBody>
          </p:sp>
          <p:pic>
            <p:nvPicPr>
              <p:cNvPr id="2053" name="Picture 5"/>
              <p:cNvPicPr>
                <a:picLocks noChangeArrowheads="1"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5" y="10358"/>
                <a:ext cx="6532" cy="3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2" name="Picture 4"/>
              <p:cNvPicPr>
                <a:picLocks noChangeArrowheads="1"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1" y="11046"/>
                <a:ext cx="336" cy="2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1" name="Picture 3"/>
              <p:cNvPicPr>
                <a:picLocks noChangeArrowheads="1"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1" y="11046"/>
                <a:ext cx="336" cy="2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60" name="Picture 12"/>
              <p:cNvPicPr>
                <a:picLocks noChangeArrowheads="1"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82" y="11045"/>
                <a:ext cx="336" cy="2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2078" name="Picture 30"/>
          <p:cNvPicPr>
            <a:picLocks noChangeArrowheads="1"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b="99000" l="1946" r="97276" 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5680">
            <a:off x="75949" y="3717032"/>
            <a:ext cx="1599841" cy="249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7" name="Picture 29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b="49853" l="42060" r="77110" t="61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12384" y="4633218"/>
            <a:ext cx="1560779" cy="2002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54967" y="6296389"/>
            <a:ext cx="1468556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uk-UA" smtClean="0" sz="1400">
                <a:latin charset="0" pitchFamily="18" typeface="Times New Roman"/>
                <a:cs charset="0" pitchFamily="18" typeface="Times New Roman"/>
              </a:rPr>
              <a:t>Хламідомонада</a:t>
            </a:r>
            <a:endParaRPr b="1" dirty="0" lang="ru-RU" sz="1400">
              <a:latin charset="0" pitchFamily="18" typeface="Times New Roman"/>
              <a:cs charset="0" pitchFamily="18" typeface="Times New Roman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3364180" y="4797707"/>
            <a:ext cx="2593197" cy="1876417"/>
            <a:chOff x="6194582" y="4420922"/>
            <a:chExt cx="2593197" cy="1876417"/>
          </a:xfrm>
        </p:grpSpPr>
        <p:pic>
          <p:nvPicPr>
            <p:cNvPr id="2082" name="Picture 34"/>
            <p:cNvPicPr>
              <a:picLocks noChangeArrowheads="1"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6237846" y="4420922"/>
              <a:ext cx="2549933" cy="1876417"/>
            </a:xfrm>
            <a:prstGeom prst="rect">
              <a:avLst/>
            </a:prstGeom>
            <a:noFill/>
            <a:ln>
              <a:noFill/>
            </a:ln>
            <a:effectLst>
              <a:outerShdw algn="ctr" blurRad="44450" dir="5400000" dist="27940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h="38100" w="1905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Прямоугольник 22"/>
            <p:cNvSpPr/>
            <p:nvPr/>
          </p:nvSpPr>
          <p:spPr>
            <a:xfrm>
              <a:off x="6194582" y="5770880"/>
              <a:ext cx="105432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b="1" dirty="0" lang="ru-RU" smtClean="0" sz="1400">
                  <a:solidFill>
                    <a:schemeClr val="bg1"/>
                  </a:solidFill>
                  <a:latin charset="0" pitchFamily="18" typeface="Times New Roman"/>
                  <a:cs charset="0" pitchFamily="18" typeface="Times New Roman"/>
                </a:rPr>
                <a:t>Модель</a:t>
              </a:r>
            </a:p>
            <a:p>
              <a:pPr algn="ctr"/>
              <a:r>
                <a:rPr b="1" dirty="0" err="1" lang="ru-RU" smtClean="0" sz="1400">
                  <a:solidFill>
                    <a:schemeClr val="bg1"/>
                  </a:solidFill>
                  <a:latin charset="0" pitchFamily="18" typeface="Times New Roman"/>
                  <a:cs charset="0" pitchFamily="18" typeface="Times New Roman"/>
                </a:rPr>
                <a:t>радіолярій</a:t>
              </a:r>
              <a:endParaRPr b="1" dirty="0" lang="ru-RU" sz="14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463448" y="4133054"/>
            <a:ext cx="2125214" cy="2252756"/>
            <a:chOff x="6674514" y="4351409"/>
            <a:chExt cx="2125214" cy="2252756"/>
          </a:xfrm>
        </p:grpSpPr>
        <p:pic>
          <p:nvPicPr>
            <p:cNvPr id="2080" name="Picture 32"/>
            <p:cNvPicPr>
              <a:picLocks noChangeArrowheads="1"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b="55300" l="51434" r="73996" t="922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9"/>
            <a:stretch/>
          </p:blipFill>
          <p:spPr bwMode="auto">
            <a:xfrm>
              <a:off x="6958783" y="5530260"/>
              <a:ext cx="1037230" cy="10739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79" name="Picture 31"/>
            <p:cNvPicPr>
              <a:picLocks noChangeArrowheads="1"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b="95853" l="1530" r="60612" t="3687"/>
                      </a14:imgEffect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6674514" y="4351409"/>
              <a:ext cx="2125214" cy="2066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0" name="Группа 29"/>
          <p:cNvGrpSpPr/>
          <p:nvPr/>
        </p:nvGrpSpPr>
        <p:grpSpPr>
          <a:xfrm>
            <a:off x="5816204" y="3573960"/>
            <a:ext cx="3412815" cy="2566352"/>
            <a:chOff x="5816204" y="3573960"/>
            <a:chExt cx="3412815" cy="2566352"/>
          </a:xfrm>
        </p:grpSpPr>
        <p:pic>
          <p:nvPicPr>
            <p:cNvPr id="2084" name="Picture 36"/>
            <p:cNvPicPr>
              <a:picLocks noChangeArrowheads="1" noChangeAspect="1"/>
            </p:cNvPicPr>
            <p:nvPr/>
          </p:nvPicPr>
          <p:blipFill rotWithShape="1">
            <a:blip r:embed="rId13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b="48019" l="55912" r="94389" t="9324">
                          <a14:backgroundMark x1="71543" x2="71543" y1="11655" y2="1165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7092280" y="3573960"/>
              <a:ext cx="2136739" cy="1879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86" name="Picture 38"/>
            <p:cNvPicPr>
              <a:picLocks noChangeArrowheads="1" noChangeAspect="1"/>
            </p:cNvPicPr>
            <p:nvPr/>
          </p:nvPicPr>
          <p:blipFill rotWithShape="1">
            <a:blip cstate="print" r:embed="rId15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b="80597" l="2041" r="41878" t="104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" r="86"/>
            <a:stretch/>
          </p:blipFill>
          <p:spPr bwMode="auto">
            <a:xfrm rot="21268148">
              <a:off x="5816204" y="4138829"/>
              <a:ext cx="1880745" cy="200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>
              <a:off x="7452594" y="5372974"/>
              <a:ext cx="1182042" cy="523220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pPr algn="ctr"/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Мукор</a:t>
              </a:r>
            </a:p>
            <a:p>
              <a:pPr algn="ctr"/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Фітофтора</a:t>
              </a:r>
              <a:endParaRPr b="1" dirty="0" lang="ru-RU" sz="1400">
                <a:latin charset="0" pitchFamily="18" typeface="Times New Roman"/>
                <a:cs charset="0" pitchFamily="18" typeface="Times New Roman"/>
              </a:endParaRPr>
            </a:p>
          </p:txBody>
        </p:sp>
        <p:cxnSp>
          <p:nvCxnSpPr>
            <p:cNvPr id="26" name="Прямая со стрелкой 25"/>
            <p:cNvCxnSpPr>
              <a:stCxn id="43" idx="0"/>
            </p:cNvCxnSpPr>
            <p:nvPr/>
          </p:nvCxnSpPr>
          <p:spPr>
            <a:xfrm flipV="1">
              <a:off x="8043615" y="5139570"/>
              <a:ext cx="117034" cy="23340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 flipH="1" flipV="1">
              <a:off x="7164288" y="5517232"/>
              <a:ext cx="360040" cy="21868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1095575"/>
      </p:ext>
    </p:extLst>
  </p:cSld>
  <p:clrMapOvr>
    <a:masterClrMapping/>
  </p:clrMapOvr>
  <p:transition spd="med">
    <p:wheel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75656" y="306442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Одноклітинні гриби</a:t>
            </a:r>
            <a:endParaRPr lang="ru-RU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97152"/>
            <a:ext cx="50292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1100357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Гриби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– група безхлорофільних організмів, які живляться гетеротрофно,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осмотично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дістаючи органічні речовини з неживого субстрату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або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 живих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організмів.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401" y="1656830"/>
            <a:ext cx="2941599" cy="2678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00783" y="1731709"/>
            <a:ext cx="99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1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010199" y="3356992"/>
            <a:ext cx="337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2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4913892"/>
            <a:ext cx="3400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спорангій зі спорами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міцелій гриба (гіф)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146230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82555"/>
            <a:ext cx="5524341" cy="414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9512" y="417873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Мукор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біла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головчаста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плісень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5825"/>
            <a:ext cx="4992687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633605" y="4957246"/>
            <a:ext cx="31979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Фітофтора картоплі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3076472" y="625621"/>
            <a:ext cx="504056" cy="4154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5400000">
            <a:off x="5176084" y="5064967"/>
            <a:ext cx="504056" cy="4154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006669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91680" y="260648"/>
            <a:ext cx="59724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Одноклітинні </a:t>
            </a:r>
            <a:r>
              <a:rPr lang="uk-U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рослини</a:t>
            </a:r>
            <a:endParaRPr lang="ru-RU" sz="40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904" y="2708920"/>
            <a:ext cx="4434096" cy="394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528" y="134076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Водорості – автотрофні організми, поширені по всій земній кулі. Ростуть переважно в різноманітних континентальних водоймах та морях, але зустрічаються і в ґрунті, на скелях, стовбурах дерев.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217838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883" y="2636912"/>
            <a:ext cx="4642117" cy="343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75167" y="6171966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Хлорела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5" y="2780928"/>
            <a:ext cx="16885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інулярія</a:t>
            </a:r>
            <a:endParaRPr lang="ru-RU" sz="2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110"/>
            <a:ext cx="6125561" cy="2599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2772052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9712" y="332656"/>
            <a:ext cx="58782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Одноклітинні </a:t>
            </a:r>
            <a:r>
              <a:rPr lang="uk-U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тварини</a:t>
            </a:r>
            <a:endParaRPr lang="ru-RU" sz="40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" y="3885014"/>
            <a:ext cx="9244857" cy="297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1412776"/>
            <a:ext cx="85456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Найпростіші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одноклітинні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організми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переважно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мікроскопічних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розмірів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більшості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тіло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вкрите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плазматичною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мембраною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плазмонемою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багатьох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еластична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оболонка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пелікула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Деякі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зовнішний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внутрішній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скелет.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Рухаютья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псевдоподій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джгутиків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війок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30430925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5313</TotalTime>
  <Words>783</Words>
  <Application>Microsoft Office PowerPoint</Application>
  <PresentationFormat>Экран (4:3)</PresentationFormat>
  <Paragraphs>156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Особливості організації та життєдіяльності одноклітинних еукаріот</vt:lpstr>
      <vt:lpstr>План уроку</vt:lpstr>
      <vt:lpstr>Історичні відомості</vt:lpstr>
      <vt:lpstr>еукаріоти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Типова рослинна клітина</vt:lpstr>
      <vt:lpstr>Типова тваринна клітина</vt:lpstr>
      <vt:lpstr>Рух протистів</vt:lpstr>
      <vt:lpstr>живлення</vt:lpstr>
      <vt:lpstr>Як снідає амеба</vt:lpstr>
      <vt:lpstr>Розмноження</vt:lpstr>
      <vt:lpstr>поведінка</vt:lpstr>
      <vt:lpstr>відповіді</vt:lpstr>
      <vt:lpstr>Домашнє завдання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Babkina Natalya</cp:lastModifiedBy>
  <cp:revision>1388</cp:revision>
  <dcterms:created xsi:type="dcterms:W3CDTF">2012-03-25T10:52:33Z</dcterms:created>
  <dcterms:modified xsi:type="dcterms:W3CDTF">2014-03-27T19:09:05Z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2774239</vt:lpwstr>
  </property>
  <property fmtid="{D5CDD505-2E9C-101B-9397-08002B2CF9AE}" name="NXPowerLiteVersion" pid="3">
    <vt:lpwstr>D4.1.4</vt:lpwstr>
  </property>
</Properties>
</file>