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60"/>
  </p:normalViewPr>
  <p:slideViewPr>
    <p:cSldViewPr>
      <p:cViewPr varScale="1">
        <p:scale>
          <a:sx n="66" d="100"/>
          <a:sy n="66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AC6A194-8824-47DB-920C-3FB1813DD6D3}" type="datetimeFigureOut">
              <a:rPr lang="uk-UA" smtClean="0"/>
              <a:t>04.02.2013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9D25BF1-6F72-441F-8B9A-1022528439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A194-8824-47DB-920C-3FB1813DD6D3}" type="datetimeFigureOut">
              <a:rPr lang="uk-UA" smtClean="0"/>
              <a:t>04.02.2013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5BF1-6F72-441F-8B9A-1022528439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A194-8824-47DB-920C-3FB1813DD6D3}" type="datetimeFigureOut">
              <a:rPr lang="uk-UA" smtClean="0"/>
              <a:t>04.02.2013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5BF1-6F72-441F-8B9A-1022528439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AC6A194-8824-47DB-920C-3FB1813DD6D3}" type="datetimeFigureOut">
              <a:rPr lang="uk-UA" smtClean="0"/>
              <a:t>04.02.2013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5BF1-6F72-441F-8B9A-1022528439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AC6A194-8824-47DB-920C-3FB1813DD6D3}" type="datetimeFigureOut">
              <a:rPr lang="uk-UA" smtClean="0"/>
              <a:t>04.02.2013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9D25BF1-6F72-441F-8B9A-1022528439B8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AC6A194-8824-47DB-920C-3FB1813DD6D3}" type="datetimeFigureOut">
              <a:rPr lang="uk-UA" smtClean="0"/>
              <a:t>04.02.2013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9D25BF1-6F72-441F-8B9A-1022528439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AC6A194-8824-47DB-920C-3FB1813DD6D3}" type="datetimeFigureOut">
              <a:rPr lang="uk-UA" smtClean="0"/>
              <a:t>04.02.2013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9D25BF1-6F72-441F-8B9A-1022528439B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A194-8824-47DB-920C-3FB1813DD6D3}" type="datetimeFigureOut">
              <a:rPr lang="uk-UA" smtClean="0"/>
              <a:t>04.02.2013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5BF1-6F72-441F-8B9A-1022528439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AC6A194-8824-47DB-920C-3FB1813DD6D3}" type="datetimeFigureOut">
              <a:rPr lang="uk-UA" smtClean="0"/>
              <a:t>04.02.2013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9D25BF1-6F72-441F-8B9A-1022528439B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AC6A194-8824-47DB-920C-3FB1813DD6D3}" type="datetimeFigureOut">
              <a:rPr lang="uk-UA" smtClean="0"/>
              <a:t>04.02.2013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9D25BF1-6F72-441F-8B9A-1022528439B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AC6A194-8824-47DB-920C-3FB1813DD6D3}" type="datetimeFigureOut">
              <a:rPr lang="uk-UA" smtClean="0"/>
              <a:t>04.02.2013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9D25BF1-6F72-441F-8B9A-1022528439B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AC6A194-8824-47DB-920C-3FB1813DD6D3}" type="datetimeFigureOut">
              <a:rPr lang="uk-UA" smtClean="0"/>
              <a:t>04.02.2013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9D25BF1-6F72-441F-8B9A-1022528439B8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Фотосинтез.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Підготувала:</a:t>
            </a:r>
          </a:p>
          <a:p>
            <a:r>
              <a:rPr lang="uk-UA" dirty="0" smtClean="0"/>
              <a:t>Учениця 10-Б класу</a:t>
            </a:r>
          </a:p>
          <a:p>
            <a:r>
              <a:rPr lang="uk-UA" dirty="0" smtClean="0"/>
              <a:t>Школик Мирослава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053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Вивчення фотосинтезу.</a:t>
            </a:r>
            <a:endParaRPr lang="uk-UA" dirty="0"/>
          </a:p>
        </p:txBody>
      </p:sp>
      <p:pic>
        <p:nvPicPr>
          <p:cNvPr id="7170" name="Picture 2" descr="C:\Users\Мирослава\AppData\Local\Microsoft\Windows\Temporary Internet Files\Content.IE5\NFIJO0HM\MC9004154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13" y="4581128"/>
            <a:ext cx="2558223" cy="20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11384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9988" y="1556792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Хлорофіл був вперше виділений в 1818 році П. Ж. </a:t>
            </a:r>
            <a:r>
              <a:rPr lang="uk-UA" dirty="0" err="1" smtClean="0"/>
              <a:t>Пелетьє</a:t>
            </a:r>
            <a:r>
              <a:rPr lang="uk-UA" dirty="0" smtClean="0"/>
              <a:t> і Жозефом </a:t>
            </a:r>
            <a:r>
              <a:rPr lang="uk-UA" dirty="0" err="1" smtClean="0"/>
              <a:t>Каванту</a:t>
            </a:r>
            <a:r>
              <a:rPr lang="uk-UA" dirty="0" smtClean="0"/>
              <a:t>. Розділити пігменти і вивчити їх окремо вдалося М. С. </a:t>
            </a:r>
            <a:r>
              <a:rPr lang="uk-UA" dirty="0" err="1" smtClean="0"/>
              <a:t>Цвєту</a:t>
            </a:r>
            <a:r>
              <a:rPr lang="uk-UA" dirty="0" smtClean="0"/>
              <a:t> за допомогою створеного ним методу хроматографії. Спектри поглинання хлорофілу були вивчені К. А. Тімірязєвим, він же, розвиваючи положення </a:t>
            </a:r>
            <a:r>
              <a:rPr lang="uk-UA" dirty="0" err="1" smtClean="0"/>
              <a:t>Майера</a:t>
            </a:r>
            <a:r>
              <a:rPr lang="uk-UA" dirty="0" smtClean="0"/>
              <a:t>, показав, що саме поглинені дозволяють підвищити енергію системи, створивши замість слабких зв'язків С-О і О-Н високоенергетичні С-С (до цього вважалося, що у фотосинтезі використовуються жовті промені, що не поглинаються пігментами листка).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92673" y="4293096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Зроблено це було завдяки створеному ним методу обліку фотосинтезу по поглиненому </a:t>
            </a:r>
            <a:r>
              <a:rPr lang="de-DE" dirty="0" smtClean="0"/>
              <a:t>CO2, </a:t>
            </a:r>
            <a:r>
              <a:rPr lang="uk-UA" dirty="0" smtClean="0"/>
              <a:t>в ході експериментів по освітленню рослини світлом різних довжин хвиль (різного кольору) виявилося, що інтенсивність фотосинтезу збігається із спектром поглинання хлорофілу.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186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Вивчення фотосинтезу.</a:t>
            </a:r>
            <a:endParaRPr lang="uk-UA" dirty="0"/>
          </a:p>
        </p:txBody>
      </p:sp>
      <p:pic>
        <p:nvPicPr>
          <p:cNvPr id="8194" name="Picture 2" descr="C:\Users\Мирослава\AppData\Local\Microsoft\Windows\Temporary Internet Files\Content.IE5\O18JCAB0\MP90042553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8002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ирослава\AppData\Local\Microsoft\Windows\Temporary Internet Files\Content.IE5\7H2AMHX4\MP9004387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91" y="3586656"/>
            <a:ext cx="199047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412776"/>
            <a:ext cx="6670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Окислювально-відновну суть фотосинтезу (як </a:t>
            </a:r>
            <a:r>
              <a:rPr lang="uk-UA" dirty="0" err="1" smtClean="0"/>
              <a:t>оксигенного</a:t>
            </a:r>
            <a:r>
              <a:rPr lang="uk-UA" dirty="0" smtClean="0"/>
              <a:t>, так і </a:t>
            </a:r>
            <a:r>
              <a:rPr lang="uk-UA" dirty="0" err="1" smtClean="0"/>
              <a:t>аноксигенного</a:t>
            </a:r>
            <a:r>
              <a:rPr lang="uk-UA" dirty="0" smtClean="0"/>
              <a:t>) постулював </a:t>
            </a:r>
            <a:r>
              <a:rPr lang="uk-UA" dirty="0" err="1" smtClean="0"/>
              <a:t>Корнеліс</a:t>
            </a:r>
            <a:r>
              <a:rPr lang="uk-UA" dirty="0" smtClean="0"/>
              <a:t> </a:t>
            </a:r>
            <a:r>
              <a:rPr lang="uk-UA" dirty="0" err="1" smtClean="0"/>
              <a:t>ван</a:t>
            </a:r>
            <a:r>
              <a:rPr lang="uk-UA" dirty="0" smtClean="0"/>
              <a:t> </a:t>
            </a:r>
            <a:r>
              <a:rPr lang="uk-UA" dirty="0" err="1" smtClean="0"/>
              <a:t>Ніль</a:t>
            </a:r>
            <a:r>
              <a:rPr lang="uk-UA" dirty="0" smtClean="0"/>
              <a:t>. Це означало, що кисень у фотосинтезі утворюється повністю з води, що експериментально підтвердив в 1941 О. П. Виноградов в дослідах з ізотопною міткою. У 1937 Роберт </a:t>
            </a:r>
            <a:r>
              <a:rPr lang="uk-UA" dirty="0" err="1" smtClean="0"/>
              <a:t>Хілл</a:t>
            </a:r>
            <a:r>
              <a:rPr lang="uk-UA" dirty="0" smtClean="0"/>
              <a:t> встановив, що процес окиснення води (і виділення кисню), а також асиміляції </a:t>
            </a:r>
            <a:r>
              <a:rPr lang="de-DE" dirty="0" smtClean="0"/>
              <a:t>CO2</a:t>
            </a:r>
            <a:r>
              <a:rPr lang="uk-UA" dirty="0" smtClean="0"/>
              <a:t>, можна роз'єднати.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653971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1954—1958 </a:t>
            </a:r>
            <a:r>
              <a:rPr lang="uk-UA" dirty="0" err="1" smtClean="0"/>
              <a:t>Деніел</a:t>
            </a:r>
            <a:r>
              <a:rPr lang="uk-UA" dirty="0" smtClean="0"/>
              <a:t> І. </a:t>
            </a:r>
            <a:r>
              <a:rPr lang="uk-UA" dirty="0" err="1" smtClean="0"/>
              <a:t>Арнон</a:t>
            </a:r>
            <a:r>
              <a:rPr lang="uk-UA" dirty="0" smtClean="0"/>
              <a:t> встановив механізм світлових стадій фотосинтезу, а суть процесу асиміляції </a:t>
            </a:r>
            <a:r>
              <a:rPr lang="de-DE" dirty="0" smtClean="0"/>
              <a:t>CO2 </a:t>
            </a:r>
            <a:r>
              <a:rPr lang="uk-UA" dirty="0" smtClean="0"/>
              <a:t>була розкрита </a:t>
            </a:r>
            <a:r>
              <a:rPr lang="uk-UA" dirty="0" err="1" smtClean="0"/>
              <a:t>Мельвіном</a:t>
            </a:r>
            <a:r>
              <a:rPr lang="uk-UA" dirty="0" smtClean="0"/>
              <a:t> Кальвіном з використанням ізотопів вуглецю в кінці 1940-х, за цю роботу в 1961 йому була присуджена Нобелівська премія.</a:t>
            </a:r>
          </a:p>
          <a:p>
            <a:r>
              <a:rPr lang="uk-UA" dirty="0" smtClean="0"/>
              <a:t> </a:t>
            </a:r>
          </a:p>
          <a:p>
            <a:r>
              <a:rPr lang="uk-UA" dirty="0" smtClean="0"/>
              <a:t>У 1955 була виділена і очищена </a:t>
            </a:r>
            <a:r>
              <a:rPr lang="de-DE" dirty="0" err="1" smtClean="0"/>
              <a:t>Rubisco</a:t>
            </a:r>
            <a:r>
              <a:rPr lang="de-DE" dirty="0" smtClean="0"/>
              <a:t>. </a:t>
            </a:r>
            <a:r>
              <a:rPr lang="uk-UA" dirty="0" smtClean="0"/>
              <a:t>С4 фотосинтез був описаний Ю. С. </a:t>
            </a:r>
            <a:r>
              <a:rPr lang="uk-UA" dirty="0" err="1" smtClean="0"/>
              <a:t>Карпиловим</a:t>
            </a:r>
            <a:r>
              <a:rPr lang="uk-UA" dirty="0" smtClean="0"/>
              <a:t> в 1960 і М. Д. </a:t>
            </a:r>
            <a:r>
              <a:rPr lang="uk-UA" dirty="0" err="1" smtClean="0"/>
              <a:t>Хетчем</a:t>
            </a:r>
            <a:r>
              <a:rPr lang="uk-UA" dirty="0" smtClean="0"/>
              <a:t> и К. Р. </a:t>
            </a:r>
            <a:r>
              <a:rPr lang="uk-UA" dirty="0" err="1" smtClean="0"/>
              <a:t>Слеком</a:t>
            </a:r>
            <a:r>
              <a:rPr lang="uk-UA" dirty="0" smtClean="0"/>
              <a:t> в 1966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8694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Фотосинтез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240" y="1700808"/>
            <a:ext cx="8219256" cy="3202376"/>
          </a:xfrm>
        </p:spPr>
        <p:txBody>
          <a:bodyPr>
            <a:noAutofit/>
          </a:bodyPr>
          <a:lstStyle/>
          <a:p>
            <a:r>
              <a:rPr lang="uk-UA" sz="1800" dirty="0" smtClean="0"/>
              <a:t>Процес </a:t>
            </a:r>
            <a:r>
              <a:rPr lang="uk-UA" sz="1800" dirty="0"/>
              <a:t>синтезу органічних сполук з вуглекислого газу та води з використанням енергії світла й за участю фотосинтетичних пігментів: (хлорофіл у рослин, хлорофіл, </a:t>
            </a:r>
            <a:r>
              <a:rPr lang="uk-UA" sz="1800" dirty="0" err="1"/>
              <a:t>бактеріохлорофіл</a:t>
            </a:r>
            <a:r>
              <a:rPr lang="uk-UA" sz="1800" dirty="0"/>
              <a:t> і </a:t>
            </a:r>
            <a:r>
              <a:rPr lang="uk-UA" sz="1800" dirty="0" err="1"/>
              <a:t>бактеріородопсин</a:t>
            </a:r>
            <a:r>
              <a:rPr lang="uk-UA" sz="1800" dirty="0"/>
              <a:t> у бактерій), часто з виділенням кисню як побічного продукту. Це надзвичайно складний процес, що включає довгу послідовність координованих біохімічних реакцій. Він відбувається у вищих рослинах, водоростях, багатьох бактеріях, деяких археях і найпростіших — організмах, відомих разом як </a:t>
            </a:r>
            <a:r>
              <a:rPr lang="uk-UA" sz="1800" dirty="0" err="1"/>
              <a:t>фототрофи</a:t>
            </a:r>
            <a:r>
              <a:rPr lang="uk-UA" sz="1800" dirty="0"/>
              <a:t>. Сам процес відіграє важливу роль у кругообігу вуглецю у природі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pic>
        <p:nvPicPr>
          <p:cNvPr id="6146" name="Picture 2" descr="C:\Users\Мирослава\AppData\Local\Microsoft\Windows\Temporary Internet Files\Content.IE5\WE30WGSL\MP9004069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408312" cy="160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4581128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Фотосинтез – єдиний процес у біосфері, який призводить до засвоєння енергії Сонця і забезпечує існування як рослин, так і всіх гетеротрофних організмів.</a:t>
            </a:r>
          </a:p>
          <a:p>
            <a:r>
              <a:rPr lang="uk-UA" dirty="0" smtClean="0"/>
              <a:t>Узагальнене рівняння фотосинтезу (брутто-формула) має вигляд:</a:t>
            </a:r>
          </a:p>
          <a:p>
            <a:r>
              <a:rPr lang="uk-UA" dirty="0" smtClean="0"/>
              <a:t> 6СО2 + 6Н2О = С6Н12О6 + 6О2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2418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фотосинтезу.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72000"/>
          </a:xfrm>
        </p:spPr>
        <p:txBody>
          <a:bodyPr/>
          <a:lstStyle/>
          <a:p>
            <a:pPr marL="64008" indent="0" algn="ctr">
              <a:buNone/>
            </a:pPr>
            <a:r>
              <a:rPr lang="uk-UA" dirty="0" smtClean="0"/>
              <a:t>Фотосинтез</a:t>
            </a:r>
            <a:endParaRPr lang="uk-UA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87824" y="2420888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24128" y="2420888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3568" y="292494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</a:t>
            </a:r>
            <a:r>
              <a:rPr lang="uk-UA" dirty="0" err="1" smtClean="0"/>
              <a:t>оксигенний</a:t>
            </a:r>
            <a:r>
              <a:rPr lang="uk-UA" dirty="0" smtClean="0"/>
              <a:t>                                 </a:t>
            </a:r>
            <a:r>
              <a:rPr lang="uk-UA" dirty="0" err="1" smtClean="0"/>
              <a:t>аноксигенний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3676382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dirty="0" err="1" smtClean="0"/>
              <a:t>Оксигенний</a:t>
            </a:r>
            <a:r>
              <a:rPr lang="uk-UA" dirty="0" smtClean="0"/>
              <a:t> найбільш поширений, його здійснюють рослини, ціанобактерії і </a:t>
            </a:r>
            <a:r>
              <a:rPr lang="uk-UA" dirty="0" err="1" smtClean="0"/>
              <a:t>прохлорофіти</a:t>
            </a:r>
            <a:r>
              <a:rPr lang="uk-UA" dirty="0" smtClean="0"/>
              <a:t>. 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uk-UA" dirty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uk-UA" dirty="0" smtClean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uk-UA" dirty="0" err="1" smtClean="0"/>
              <a:t>Аноксигенний</a:t>
            </a:r>
            <a:r>
              <a:rPr lang="uk-UA" dirty="0" smtClean="0"/>
              <a:t> фотосинтез проходить у пурпурних, деяких зелених бактеріях та </a:t>
            </a:r>
            <a:r>
              <a:rPr lang="uk-UA" dirty="0" err="1" smtClean="0"/>
              <a:t>геліобактеріях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122" name="Picture 2" descr="C:\Users\Мирослава\AppData\Local\Microsoft\Windows\Temporary Internet Files\Content.IE5\JNC72THS\MP9004069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28474"/>
            <a:ext cx="1560576" cy="15605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ирослава\AppData\Local\Microsoft\Windows\Temporary Internet Files\Content.IE5\O8RKO5CT\MP90040659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61" y="1428474"/>
            <a:ext cx="1496470" cy="1496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8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фотосинтезу.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9070" y="2310505"/>
            <a:ext cx="5819394" cy="2551646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uk-UA" sz="1800" dirty="0"/>
              <a:t>На першому етапі відбувається поглинання фотонів світла пігментами, їх перехід в збуджений стан і передача енергії до інших молекул </a:t>
            </a:r>
            <a:r>
              <a:rPr lang="uk-UA" sz="1800" dirty="0" err="1"/>
              <a:t>фотосистеми</a:t>
            </a:r>
            <a:r>
              <a:rPr lang="uk-UA" sz="1800" dirty="0"/>
              <a:t>. На другому етапі відбувається розділення зарядів в реакційному центрі, перенесення електронів по фотосинтетичному </a:t>
            </a:r>
            <a:r>
              <a:rPr lang="uk-UA" sz="1800" dirty="0" err="1"/>
              <a:t>електронотранспортному</a:t>
            </a:r>
            <a:r>
              <a:rPr lang="uk-UA" sz="1800" dirty="0"/>
              <a:t> ланцюзі, що закінчується синтезом АТФ і НАДФН.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536784" y="1412776"/>
            <a:ext cx="523048" cy="523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1412776"/>
            <a:ext cx="0" cy="523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228184" y="1412776"/>
            <a:ext cx="523048" cy="523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552" y="194117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фотофізичний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194117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фотохімічний 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194117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хімічний</a:t>
            </a:r>
            <a:endParaRPr lang="uk-UA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2497460" cy="2289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300848" y="4869160"/>
            <a:ext cx="8663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Перші два етапи разом називають </a:t>
            </a:r>
            <a:r>
              <a:rPr lang="uk-UA" dirty="0" err="1" smtClean="0"/>
              <a:t>світлозалежною</a:t>
            </a:r>
            <a:r>
              <a:rPr lang="uk-UA" dirty="0" smtClean="0"/>
              <a:t> стадією фотосинтезу. Третій етап відбувається вже без обов'язкової участі світла і включає біохімічні реакції синтезу органічних речовин з використанням енергії, накопиченої на </a:t>
            </a:r>
            <a:r>
              <a:rPr lang="uk-UA" dirty="0" err="1" smtClean="0"/>
              <a:t>світлозалежній</a:t>
            </a:r>
            <a:r>
              <a:rPr lang="uk-UA" dirty="0" smtClean="0"/>
              <a:t> стадії. Найчастіше в якості таких реакцій розглядається цикл Кальвіна і </a:t>
            </a:r>
            <a:r>
              <a:rPr lang="uk-UA" dirty="0" err="1" smtClean="0"/>
              <a:t>глюконеогенез</a:t>
            </a:r>
            <a:r>
              <a:rPr lang="uk-UA" dirty="0" smtClean="0"/>
              <a:t>, утворення </a:t>
            </a:r>
            <a:r>
              <a:rPr lang="uk-UA" dirty="0" err="1" smtClean="0"/>
              <a:t>цукрів</a:t>
            </a:r>
            <a:r>
              <a:rPr lang="uk-UA" dirty="0" smtClean="0"/>
              <a:t> і крохмалю з вуглекислого газу повітря.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503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  <p:bldP spid="14" grpId="0"/>
      <p:bldP spid="1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Просторова локалізація.</a:t>
            </a:r>
            <a:endParaRPr lang="uk-UA" dirty="0"/>
          </a:p>
        </p:txBody>
      </p:sp>
      <p:pic>
        <p:nvPicPr>
          <p:cNvPr id="1026" name="Picture 2" descr="C:\Users\Мирослава\AppData\Local\Microsoft\Windows\Temporary Internet Files\Content.IE5\Y20N91XA\MC90033258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8" y="1700808"/>
            <a:ext cx="1624899" cy="171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7" y="1554920"/>
            <a:ext cx="68407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Фотосинтез рослин здійснюється в хлоропластах, відособлених </a:t>
            </a:r>
            <a:r>
              <a:rPr lang="uk-UA" dirty="0" err="1" smtClean="0"/>
              <a:t>двомембранних</a:t>
            </a:r>
            <a:r>
              <a:rPr lang="uk-UA" dirty="0" smtClean="0"/>
              <a:t> органелах клітини. Хлоропласти можуть бути в клітинах плодів, стебел, проте основним органом фотосинтезу, анатомічно пристосованим до його здійснення, є листя. У листку найбагатша хлоропластами тканина — палісадна, або </a:t>
            </a:r>
            <a:r>
              <a:rPr lang="uk-UA" dirty="0" err="1" smtClean="0"/>
              <a:t>фотосинтезуюча</a:t>
            </a:r>
            <a:r>
              <a:rPr lang="uk-UA" dirty="0" smtClean="0"/>
              <a:t>/стовпчаста/хлорофілоносна, паренхіма. У деяких сукулентів з виродженим листям (наприклад, кактусів) основна фотосинтетична активність пов'язана із стеблом.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974" y="4398590"/>
            <a:ext cx="8445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Світло для фотосинтезу захоплюється повніше завдяки плоскій формі листка, що забезпечує велике відношення поверхні до об'єму. Вода доставляється з кореня розвиненою мережею судин (прожилків листка). Вуглекислий газ надходить частково за допомогою дифузії через кутикулу і епідерміс, проте велика його частина дифундує в листя через продихи і по листку через міжклітинний простір. Рослини, що здійснюють С4 і </a:t>
            </a:r>
            <a:r>
              <a:rPr lang="de-DE" dirty="0" smtClean="0"/>
              <a:t>CAM </a:t>
            </a:r>
            <a:r>
              <a:rPr lang="uk-UA" dirty="0" smtClean="0"/>
              <a:t>фотосинтез, сформували особливі механізми для активної асиміляції вуглекислого газу.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401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Просторова локалізація.</a:t>
            </a:r>
          </a:p>
        </p:txBody>
      </p:sp>
      <p:pic>
        <p:nvPicPr>
          <p:cNvPr id="2050" name="Picture 2" descr="C:\Users\Мирослава\AppData\Local\Microsoft\Windows\Temporary Internet Files\Content.IE5\7H2AMHX4\MC90023966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1067105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09120"/>
            <a:ext cx="2993742" cy="218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1484784"/>
            <a:ext cx="7458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Внутрішній простір хлоропласта заповнений безбарвною речовиною (стромою) і пронизаний мембранами (</a:t>
            </a:r>
            <a:r>
              <a:rPr lang="uk-UA" dirty="0" err="1" smtClean="0"/>
              <a:t>ламелами</a:t>
            </a:r>
            <a:r>
              <a:rPr lang="uk-UA" dirty="0" smtClean="0"/>
              <a:t>), які, з'єднуючись один з одним, утворюють </a:t>
            </a:r>
            <a:r>
              <a:rPr lang="uk-UA" dirty="0" err="1" smtClean="0"/>
              <a:t>тилакоїди</a:t>
            </a:r>
            <a:r>
              <a:rPr lang="uk-UA" dirty="0" smtClean="0"/>
              <a:t>, які у свою чергу групуються в стопки, так звані грани. </a:t>
            </a:r>
            <a:r>
              <a:rPr lang="uk-UA" dirty="0" err="1" smtClean="0"/>
              <a:t>Внутрішньотилакоїдний</a:t>
            </a:r>
            <a:r>
              <a:rPr lang="uk-UA" dirty="0" smtClean="0"/>
              <a:t> простір відокремлений і не сполучається з рештою строми, передбачається також, що внутрішній простір всіх </a:t>
            </a:r>
            <a:r>
              <a:rPr lang="uk-UA" dirty="0" err="1" smtClean="0"/>
              <a:t>тилакоїдов</a:t>
            </a:r>
            <a:r>
              <a:rPr lang="uk-UA" dirty="0" smtClean="0"/>
              <a:t> сполучений між собою. Світлові стадії фотосинтезу </a:t>
            </a:r>
            <a:r>
              <a:rPr lang="uk-UA" dirty="0" err="1" smtClean="0"/>
              <a:t>повязані</a:t>
            </a:r>
            <a:r>
              <a:rPr lang="uk-UA" dirty="0" smtClean="0"/>
              <a:t> з мембранами, автотрофна фіксація вуглекислого газу відбувається в стромі.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070107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хлоропластах є свої ДНК, РНК, рибосоми (70</a:t>
            </a:r>
            <a:r>
              <a:rPr lang="de-DE" dirty="0" smtClean="0"/>
              <a:t>S </a:t>
            </a:r>
            <a:r>
              <a:rPr lang="uk-UA" dirty="0" smtClean="0"/>
              <a:t>типу), йде синтез білка (хоча цей процес і контролюється з ядра). Вони не синтезуються знов щоразу, а утворюються шляхом поділу попередніх. Все це дозволило вважати їх попередниками вільних ціанобактерій, що увійшли до складу </a:t>
            </a:r>
            <a:r>
              <a:rPr lang="uk-UA" dirty="0" err="1" smtClean="0"/>
              <a:t>еукаріотичної</a:t>
            </a:r>
            <a:r>
              <a:rPr lang="uk-UA" dirty="0" smtClean="0"/>
              <a:t> клітини в процесі симбіогенезу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536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Просторора</a:t>
            </a:r>
            <a:r>
              <a:rPr lang="uk-UA" dirty="0" smtClean="0"/>
              <a:t> локалізація.</a:t>
            </a:r>
            <a:endParaRPr lang="uk-UA" dirty="0"/>
          </a:p>
        </p:txBody>
      </p:sp>
      <p:pic>
        <p:nvPicPr>
          <p:cNvPr id="3074" name="Picture 2" descr="C:\Users\Мирослава\AppData\Local\Microsoft\Windows\Temporary Internet Files\Content.IE5\NFIJO0HM\MP9004073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304256" cy="29830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ирослава\AppData\Local\Microsoft\Windows\Temporary Internet Files\Content.IE5\JNC72THS\MC9004387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304256" cy="14403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5349" y="2276872"/>
            <a:ext cx="57241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Ціанобактерії та інші </a:t>
            </a:r>
            <a:r>
              <a:rPr lang="uk-UA" dirty="0" err="1" smtClean="0"/>
              <a:t>фотосинтетизуючі</a:t>
            </a:r>
            <a:r>
              <a:rPr lang="uk-UA" dirty="0" smtClean="0"/>
              <a:t> бактерії та археї, таким чином, самі </a:t>
            </a:r>
            <a:r>
              <a:rPr lang="uk-UA" dirty="0" err="1" smtClean="0"/>
              <a:t>виконють</a:t>
            </a:r>
            <a:r>
              <a:rPr lang="uk-UA" dirty="0" smtClean="0"/>
              <a:t> функції хлоропластів рослин, і фотосинтетичний апарат їх клітин не винесений в особливу органелу. Їхні </a:t>
            </a:r>
            <a:r>
              <a:rPr lang="uk-UA" dirty="0" err="1" smtClean="0"/>
              <a:t>тилакоїди</a:t>
            </a:r>
            <a:r>
              <a:rPr lang="uk-UA" dirty="0" smtClean="0"/>
              <a:t>, проте, не утворюють стопок, а формують різні складчасті структури(у однієї ціанобактерії </a:t>
            </a:r>
            <a:r>
              <a:rPr lang="de-DE" dirty="0" err="1" smtClean="0"/>
              <a:t>Gloeobacter</a:t>
            </a:r>
            <a:r>
              <a:rPr lang="de-DE" dirty="0" smtClean="0"/>
              <a:t> </a:t>
            </a:r>
            <a:r>
              <a:rPr lang="de-DE" dirty="0" err="1" smtClean="0"/>
              <a:t>violaceus</a:t>
            </a:r>
            <a:r>
              <a:rPr lang="de-DE" dirty="0" smtClean="0"/>
              <a:t> </a:t>
            </a:r>
            <a:r>
              <a:rPr lang="uk-UA" dirty="0" err="1" smtClean="0"/>
              <a:t>тилакоїди</a:t>
            </a:r>
            <a:r>
              <a:rPr lang="uk-UA" dirty="0" smtClean="0"/>
              <a:t> відсутні зовсім, а весь фотосинтетичний апарат знаходиться на цитоплазматичній мембрані, що не створює заглибин). У них і в рослин також є відмінності в </a:t>
            </a:r>
            <a:r>
              <a:rPr lang="uk-UA" dirty="0" err="1" smtClean="0"/>
              <a:t>світлозбираючому</a:t>
            </a:r>
            <a:r>
              <a:rPr lang="uk-UA" dirty="0" smtClean="0"/>
              <a:t> комплексі і в складі пігментів..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556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Аноксигенний</a:t>
            </a:r>
            <a:r>
              <a:rPr lang="uk-UA" dirty="0"/>
              <a:t> </a:t>
            </a:r>
            <a:r>
              <a:rPr lang="uk-UA" dirty="0" smtClean="0"/>
              <a:t>фотосинтез.</a:t>
            </a:r>
            <a:endParaRPr lang="uk-UA" dirty="0"/>
          </a:p>
        </p:txBody>
      </p:sp>
      <p:pic>
        <p:nvPicPr>
          <p:cNvPr id="4100" name="Picture 4" descr="C:\Users\Мирослава\AppData\Local\Microsoft\Windows\Temporary Internet Files\Content.IE5\O8RKO5CT\MC9004373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10" y="4629025"/>
            <a:ext cx="1248541" cy="1815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7512" y="1916832"/>
            <a:ext cx="5742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Аноксигенний</a:t>
            </a:r>
            <a:r>
              <a:rPr lang="uk-UA" dirty="0" smtClean="0"/>
              <a:t> фотосинтез властивий деяким бактеріям та археям (наприклад, пурпурним, деяким зеленим бактеріям та </a:t>
            </a:r>
            <a:r>
              <a:rPr lang="uk-UA" dirty="0" err="1" smtClean="0"/>
              <a:t>геліобактеріям</a:t>
            </a:r>
            <a:r>
              <a:rPr lang="uk-UA" dirty="0" smtClean="0"/>
              <a:t> тощо). Ці організми не використовують води у якості відновника, тому кисень (</a:t>
            </a:r>
            <a:r>
              <a:rPr lang="de-DE" dirty="0" smtClean="0"/>
              <a:t>O2) </a:t>
            </a:r>
            <a:r>
              <a:rPr lang="uk-UA" dirty="0" smtClean="0"/>
              <a:t>не є побічним продуктом синтезу. </a:t>
            </a:r>
            <a:r>
              <a:rPr lang="ru-RU" dirty="0" err="1" smtClean="0"/>
              <a:t>Замість</a:t>
            </a:r>
            <a:r>
              <a:rPr lang="ru-RU" dirty="0" smtClean="0"/>
              <a:t> води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як </a:t>
            </a:r>
            <a:r>
              <a:rPr lang="ru-RU" dirty="0" err="1" smtClean="0"/>
              <a:t>сірководень</a:t>
            </a:r>
            <a:r>
              <a:rPr lang="ru-RU" dirty="0" smtClean="0"/>
              <a:t> (H2S).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йони</a:t>
            </a:r>
            <a:r>
              <a:rPr lang="ru-RU" dirty="0" smtClean="0"/>
              <a:t> </a:t>
            </a:r>
            <a:r>
              <a:rPr lang="ru-RU" dirty="0" err="1" smtClean="0"/>
              <a:t>двовалентного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 (</a:t>
            </a:r>
            <a:r>
              <a:rPr lang="ru-RU" dirty="0" err="1" smtClean="0"/>
              <a:t>Fe</a:t>
            </a:r>
            <a:r>
              <a:rPr lang="ru-RU" dirty="0" smtClean="0"/>
              <a:t>++),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на </a:t>
            </a:r>
            <a:r>
              <a:rPr lang="ru-RU" dirty="0" err="1" smtClean="0"/>
              <a:t>виході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елементарна</a:t>
            </a:r>
            <a:r>
              <a:rPr lang="ru-RU" dirty="0" smtClean="0"/>
              <a:t> </a:t>
            </a:r>
            <a:r>
              <a:rPr lang="ru-RU" dirty="0" err="1" smtClean="0"/>
              <a:t>сірка</a:t>
            </a:r>
            <a:r>
              <a:rPr lang="ru-RU" dirty="0" smtClean="0"/>
              <a:t> (S)</a:t>
            </a:r>
            <a:endParaRPr lang="uk-UA" dirty="0"/>
          </a:p>
        </p:txBody>
      </p:sp>
      <p:pic>
        <p:nvPicPr>
          <p:cNvPr id="4102" name="Picture 6" descr="C:\Users\Мирослава\AppData\Local\Microsoft\Windows\Temporary Internet Files\Content.IE5\NFIJO0HM\MP9004074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06938"/>
            <a:ext cx="2592288" cy="2562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469200"/>
            <a:ext cx="7060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 тривалентні іони заліза (</a:t>
            </a:r>
            <a:r>
              <a:rPr lang="de-DE" dirty="0" err="1" smtClean="0"/>
              <a:t>Fe</a:t>
            </a:r>
            <a:r>
              <a:rPr lang="de-DE" dirty="0" smtClean="0"/>
              <a:t>+++) </a:t>
            </a:r>
            <a:r>
              <a:rPr lang="uk-UA" dirty="0" smtClean="0"/>
              <a:t>відповідно, або молекулярний водень (</a:t>
            </a:r>
            <a:r>
              <a:rPr lang="de-DE" dirty="0" smtClean="0"/>
              <a:t>H2). </a:t>
            </a:r>
            <a:r>
              <a:rPr lang="uk-UA" dirty="0" smtClean="0"/>
              <a:t>Наприклад, фотосинтез з використанням </a:t>
            </a:r>
            <a:r>
              <a:rPr lang="de-DE" dirty="0" smtClean="0"/>
              <a:t>H2S </a:t>
            </a:r>
            <a:r>
              <a:rPr lang="uk-UA" dirty="0" smtClean="0"/>
              <a:t>у якості відновника проходить такі стадії:</a:t>
            </a:r>
          </a:p>
          <a:p>
            <a:r>
              <a:rPr lang="uk-UA" dirty="0" smtClean="0"/>
              <a:t> </a:t>
            </a:r>
            <a:r>
              <a:rPr lang="de-DE" dirty="0" smtClean="0"/>
              <a:t>CO2 + 2 H2S → (CH2O) + 2 S + H2O </a:t>
            </a:r>
          </a:p>
          <a:p>
            <a:r>
              <a:rPr lang="uk-UA" dirty="0" smtClean="0"/>
              <a:t>Тут першим продуктом фотосинтезу виступає фіктивна хімічна сполука </a:t>
            </a:r>
            <a:r>
              <a:rPr lang="de-DE" dirty="0" smtClean="0"/>
              <a:t>CH2O.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2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Вивчення фотосинтезу.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211236" cy="2862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2699792" y="1556792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Перші досліди по фотосинтезу були проведені Джозефом </a:t>
            </a:r>
            <a:r>
              <a:rPr lang="uk-UA" dirty="0" err="1" smtClean="0"/>
              <a:t>Прістлі</a:t>
            </a:r>
            <a:r>
              <a:rPr lang="uk-UA" dirty="0" smtClean="0"/>
              <a:t> в 1770—1780-их роках, коли він звернув увагу на «псування» повітря в герметичній посудині свічкою (повітря переставало бути здатним підтримувати горіння, поміщені в нього тварини задихалися), що горіла, і «виправлення» його рослинами. </a:t>
            </a:r>
            <a:r>
              <a:rPr lang="uk-UA" dirty="0" err="1" smtClean="0"/>
              <a:t>Прістлі</a:t>
            </a:r>
            <a:r>
              <a:rPr lang="uk-UA" dirty="0" smtClean="0"/>
              <a:t> зробив висновок, що рослини виділяють кисень, необхідний для дихання і горіння, проте не відзначив, що для цього рослинам потрібне світло.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419114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Пізніше було встановлено, що, крім виділення кисню, рослини поглинають вуглекислий газ і за участю води синтезують на світлі органічну речовину. У 1842 Роберт </a:t>
            </a:r>
            <a:r>
              <a:rPr lang="uk-UA" dirty="0" err="1" smtClean="0"/>
              <a:t>Майер</a:t>
            </a:r>
            <a:r>
              <a:rPr lang="uk-UA" dirty="0" smtClean="0"/>
              <a:t> на підставі закону збереження енергії постулював, що рослини перетворюють енергію сонячного світла в енергію хімічних зв'язків. У 1877 Вільгельм </a:t>
            </a:r>
            <a:r>
              <a:rPr lang="uk-UA" dirty="0" err="1" smtClean="0"/>
              <a:t>Пфеффер</a:t>
            </a:r>
            <a:r>
              <a:rPr lang="uk-UA" dirty="0" smtClean="0"/>
              <a:t> назвав цей процес фотосинтезом.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656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123</TotalTime>
  <Words>1163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Фотосинтез.</vt:lpstr>
      <vt:lpstr>Фотосинтез.</vt:lpstr>
      <vt:lpstr>Типи фотосинтезу.</vt:lpstr>
      <vt:lpstr>Етапи фотосинтезу.</vt:lpstr>
      <vt:lpstr>Просторова локалізація.</vt:lpstr>
      <vt:lpstr>Просторова локалізація.</vt:lpstr>
      <vt:lpstr>Просторора локалізація.</vt:lpstr>
      <vt:lpstr>Аноксигенний фотосинтез.</vt:lpstr>
      <vt:lpstr>Вивчення фотосинтезу.</vt:lpstr>
      <vt:lpstr>Вивчення фотосинтезу.</vt:lpstr>
      <vt:lpstr>Вивчення фотосинтезу.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Фотосинтез.</dc:title>
  <dc:creator>Мирослава</dc:creator>
  <cp:lastModifiedBy>Мирослава</cp:lastModifiedBy>
  <cp:revision>12</cp:revision>
  <dcterms:created xsi:type="dcterms:W3CDTF">2013-02-04T16:46:20Z</dcterms:created>
  <dcterms:modified xsi:type="dcterms:W3CDTF">2013-02-04T18:50:02Z</dcterms:modified>
</cp:coreProperties>
</file>