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0"/>
  </p:notesMasterIdLst>
  <p:sldIdLst>
    <p:sldId id="256" r:id="rId2"/>
    <p:sldId id="27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2" r:id="rId17"/>
    <p:sldId id="270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4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873A45-823C-44DD-A3C6-B72119AC9657}" type="datetimeFigureOut">
              <a:rPr lang="ru-RU" smtClean="0"/>
              <a:pPr/>
              <a:t>08.01.2012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C32BA-1C9B-4E95-A588-EA3DCAA5C1F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C32BA-1C9B-4E95-A588-EA3DCAA5C1F4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4D1DC-0927-4477-9CF3-817C0645505A}" type="datetimeFigureOut">
              <a:rPr lang="ru-RU" smtClean="0"/>
              <a:pPr/>
              <a:t>08.01.2012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B7B41-3AAF-432C-87EE-CB2DD6E4DA0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4D1DC-0927-4477-9CF3-817C0645505A}" type="datetimeFigureOut">
              <a:rPr lang="ru-RU" smtClean="0"/>
              <a:pPr/>
              <a:t>08.01.2012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B7B41-3AAF-432C-87EE-CB2DD6E4DA0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4D1DC-0927-4477-9CF3-817C0645505A}" type="datetimeFigureOut">
              <a:rPr lang="ru-RU" smtClean="0"/>
              <a:pPr/>
              <a:t>08.01.2012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B7B41-3AAF-432C-87EE-CB2DD6E4DA0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4D1DC-0927-4477-9CF3-817C0645505A}" type="datetimeFigureOut">
              <a:rPr lang="ru-RU" smtClean="0"/>
              <a:pPr/>
              <a:t>08.01.2012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B7B41-3AAF-432C-87EE-CB2DD6E4DA0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4D1DC-0927-4477-9CF3-817C0645505A}" type="datetimeFigureOut">
              <a:rPr lang="ru-RU" smtClean="0"/>
              <a:pPr/>
              <a:t>08.01.2012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46B7B41-3AAF-432C-87EE-CB2DD6E4DA0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4D1DC-0927-4477-9CF3-817C0645505A}" type="datetimeFigureOut">
              <a:rPr lang="ru-RU" smtClean="0"/>
              <a:pPr/>
              <a:t>08.01.2012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B7B41-3AAF-432C-87EE-CB2DD6E4DA0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4D1DC-0927-4477-9CF3-817C0645505A}" type="datetimeFigureOut">
              <a:rPr lang="ru-RU" smtClean="0"/>
              <a:pPr/>
              <a:t>08.01.2012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B7B41-3AAF-432C-87EE-CB2DD6E4DA0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4D1DC-0927-4477-9CF3-817C0645505A}" type="datetimeFigureOut">
              <a:rPr lang="ru-RU" smtClean="0"/>
              <a:pPr/>
              <a:t>08.01.2012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B7B41-3AAF-432C-87EE-CB2DD6E4DA0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4D1DC-0927-4477-9CF3-817C0645505A}" type="datetimeFigureOut">
              <a:rPr lang="ru-RU" smtClean="0"/>
              <a:pPr/>
              <a:t>08.01.2012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B7B41-3AAF-432C-87EE-CB2DD6E4DA0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4D1DC-0927-4477-9CF3-817C0645505A}" type="datetimeFigureOut">
              <a:rPr lang="ru-RU" smtClean="0"/>
              <a:pPr/>
              <a:t>08.01.2012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B7B41-3AAF-432C-87EE-CB2DD6E4DA0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4D1DC-0927-4477-9CF3-817C0645505A}" type="datetimeFigureOut">
              <a:rPr lang="ru-RU" smtClean="0"/>
              <a:pPr/>
              <a:t>08.01.2012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B7B41-3AAF-432C-87EE-CB2DD6E4DA0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7F4D1DC-0927-4477-9CF3-817C0645505A}" type="datetimeFigureOut">
              <a:rPr lang="ru-RU" smtClean="0"/>
              <a:pPr/>
              <a:t>08.01.2012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46B7B41-3AAF-432C-87EE-CB2DD6E4DA0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sz="6000" dirty="0" smtClean="0"/>
              <a:t> Екологія  помешкання</a:t>
            </a:r>
            <a:endParaRPr lang="ru-RU" sz="6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00430" y="3143248"/>
            <a:ext cx="500062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Хочеш змінити світ – почни з </a:t>
            </a:r>
            <a:r>
              <a:rPr lang="uk-UA" sz="3200" b="1" dirty="0" smtClean="0">
                <a:solidFill>
                  <a:schemeClr val="bg1"/>
                </a:solidFill>
              </a:rPr>
              <a:t>власної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квартири</a:t>
            </a:r>
            <a:endParaRPr lang="uk-UA" sz="3200" b="1" dirty="0" smtClean="0">
              <a:solidFill>
                <a:schemeClr val="bg1"/>
              </a:solidFill>
            </a:endParaRPr>
          </a:p>
          <a:p>
            <a:endParaRPr lang="en-US" sz="3200" b="1" dirty="0" smtClean="0">
              <a:solidFill>
                <a:schemeClr val="bg1"/>
              </a:solidFill>
            </a:endParaRPr>
          </a:p>
          <a:p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        </a:t>
            </a:r>
            <a:r>
              <a:rPr lang="uk-UA" sz="2400" b="1" dirty="0" smtClean="0"/>
              <a:t>Автор: учениця 11-А класу </a:t>
            </a:r>
            <a:r>
              <a:rPr lang="uk-UA" sz="2400" b="1" dirty="0" err="1" smtClean="0"/>
              <a:t>Сватівської</a:t>
            </a:r>
            <a:r>
              <a:rPr lang="uk-UA" sz="2400" b="1" dirty="0" smtClean="0"/>
              <a:t> гімназії Степаненко Аліна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E:\petyxpetrovi4[1]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3500438"/>
            <a:ext cx="2595586" cy="2815217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85720" y="714356"/>
            <a:ext cx="578647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/>
              <a:t>Спеціалісти стверджують</a:t>
            </a:r>
            <a:r>
              <a:rPr lang="uk-UA" sz="2800" dirty="0" smtClean="0"/>
              <a:t>, що </a:t>
            </a:r>
          </a:p>
          <a:p>
            <a:r>
              <a:rPr lang="uk-UA" sz="2800" dirty="0" smtClean="0"/>
              <a:t>надто яскраве забарвлення – яскраво рожевий, в‘їдливо-зелений та інші – це перше, що має насторожити при виборі іграшки. Чим</a:t>
            </a:r>
          </a:p>
          <a:p>
            <a:r>
              <a:rPr lang="uk-UA" sz="2800" dirty="0" smtClean="0"/>
              <a:t> більш неправдоподібний колір, тим</a:t>
            </a:r>
          </a:p>
          <a:p>
            <a:r>
              <a:rPr lang="uk-UA" sz="2800" dirty="0" smtClean="0"/>
              <a:t> більш дешева фарба, що нанесена </a:t>
            </a:r>
          </a:p>
          <a:p>
            <a:r>
              <a:rPr lang="uk-UA" sz="2800" dirty="0" smtClean="0"/>
              <a:t>на іграшку, і, як результат,тим </a:t>
            </a:r>
          </a:p>
          <a:p>
            <a:r>
              <a:rPr lang="uk-UA" sz="2800" dirty="0" smtClean="0"/>
              <a:t>вища загроза високої її токсичності.</a:t>
            </a:r>
            <a:endParaRPr lang="uk-UA" sz="2800" dirty="0"/>
          </a:p>
        </p:txBody>
      </p:sp>
      <p:pic>
        <p:nvPicPr>
          <p:cNvPr id="6146" name="Picture 2" descr="E:\mjagkie_19_b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714356"/>
            <a:ext cx="2571736" cy="16935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714348" y="2643182"/>
            <a:ext cx="764386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і з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чого виробляють іграшки?</a:t>
            </a: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На першому місці, звичайно ж, пластик. І це тільки на перший погляд здається, що цей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матеріал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зовсім не шкідливий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 Насправді ж, в основі пластику лежить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фенол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– основа для виготовлення будь-якого пластику. В концентрації, дозволеній стандартами він не шкідливий. 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097" name="Picture 1" descr="E:\1222677542-shutterstock_1735723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555596"/>
            <a:ext cx="2071702" cy="2301901"/>
          </a:xfrm>
          <a:prstGeom prst="rect">
            <a:avLst/>
          </a:prstGeom>
          <a:noFill/>
        </p:spPr>
      </p:pic>
      <p:pic>
        <p:nvPicPr>
          <p:cNvPr id="4" name="Picture 4" descr="E:\2545784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642918"/>
            <a:ext cx="2190060" cy="20716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500042"/>
            <a:ext cx="764386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/>
              <a:t>Фенол за своєю природою це кислота, яка в чистому вигляді є дуже токсичною речовиною і </a:t>
            </a:r>
            <a:r>
              <a:rPr lang="uk-UA" sz="3200" b="1" dirty="0" smtClean="0"/>
              <a:t>при попаданні на шкіру викликає сильні опіки</a:t>
            </a:r>
            <a:r>
              <a:rPr lang="uk-UA" sz="3200" dirty="0" smtClean="0"/>
              <a:t>. Якщо ж та чи інша іграшка має у своєму складі вищу за норму концентрацію фенолу, вона відразу ж починає подразнювати шкіру та рецептори малечі. Як наслідок – ніяк не пояснена лікарями бронхіальна астма, напади алергії чи навіть екзема. </a:t>
            </a:r>
            <a:endParaRPr lang="uk-UA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571472" y="642918"/>
            <a:ext cx="6215106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Але фенол не єдина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шкідлива речовина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яку під час експертизи виявляють у дитячих іграшках. Виявляється, існують й такі, у складі яких є формальдегід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газ, який має канцерогенний ефект (знову ж таки, якщо перевищується допустима концентрація) та солі важких металів. Останні, на думку багатьох лікарів – найнебезпечніші, бо зустрічаються в іграшках досить часто. 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E:\art._psh-000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32" y="4429132"/>
            <a:ext cx="2571768" cy="24288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1222675262-shutterstock_16206103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214554"/>
            <a:ext cx="2071702" cy="250033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285984" y="500042"/>
            <a:ext cx="485778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/>
              <a:t>  </a:t>
            </a:r>
            <a:r>
              <a:rPr lang="en-US" sz="2800" dirty="0" smtClean="0"/>
              <a:t>Якщо </a:t>
            </a:r>
            <a:r>
              <a:rPr lang="uk-UA" sz="2800" dirty="0" smtClean="0"/>
              <a:t>існує вибір</a:t>
            </a:r>
            <a:r>
              <a:rPr lang="uk-UA" sz="2800" b="1" dirty="0" smtClean="0"/>
              <a:t>, надавай перевагу скляним пляшкам. </a:t>
            </a:r>
            <a:r>
              <a:rPr lang="uk-UA" sz="2800" dirty="0" smtClean="0"/>
              <a:t>Зміни своє ставлення до запакованих товарів. Уся справа в тому, що склотару можна здавати та використовувати знову, тоді як одноразові пластикові пляшки не піддаються природній біодеградації і залишаються в землі на століття. </a:t>
            </a:r>
            <a:endParaRPr lang="uk-UA" sz="28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3643314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 descr="E:\1222679572-shutterstock_16974139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4071942"/>
            <a:ext cx="1857356" cy="200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95418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1000108"/>
            <a:ext cx="2857564" cy="1758492"/>
          </a:xfrm>
          <a:prstGeom prst="rect">
            <a:avLst/>
          </a:prstGeom>
          <a:noFill/>
        </p:spPr>
      </p:pic>
      <p:pic>
        <p:nvPicPr>
          <p:cNvPr id="7171" name="Picture 3" descr="E:\571736_w640_h640_a1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3357562"/>
            <a:ext cx="2786082" cy="2430415"/>
          </a:xfrm>
          <a:prstGeom prst="rect">
            <a:avLst/>
          </a:prstGeom>
          <a:noFill/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57158" y="428604"/>
            <a:ext cx="585788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амагайся якомога економніше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використовувати папір, використані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опрацьовані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сторінки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використовуй </a:t>
            </a:r>
            <a:r>
              <a:rPr lang="uk-UA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 чернетки, адже папір в минулому легені нашої планети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 цих же зауважень ніколи не </a:t>
            </a:r>
            <a:r>
              <a:rPr kumimoji="0" lang="uk-UA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збирай флаєри та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рекламні листівки, які роздають біля входу-виходу в метро. Користь  від них аж</a:t>
            </a:r>
            <a:r>
              <a:rPr kumimoji="0" lang="uk-UA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надто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мінімальна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зате забруднення вдосталь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 ж саме зайве використання паперу.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642918"/>
            <a:ext cx="60007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122 тисячі дерев щороку витрачаються на рекламні листівки, які забруднюють наші поштові скриньки не лише на одній вулиці в міс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ті.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/>
          </a:p>
        </p:txBody>
      </p:sp>
      <p:pic>
        <p:nvPicPr>
          <p:cNvPr id="1026" name="Picture 2" descr="E:\0_12da_cbaa98ab_XL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7" y="2391570"/>
            <a:ext cx="3922627" cy="2823380"/>
          </a:xfrm>
          <a:prstGeom prst="rect">
            <a:avLst/>
          </a:prstGeom>
          <a:noFill/>
        </p:spPr>
      </p:pic>
      <p:pic>
        <p:nvPicPr>
          <p:cNvPr id="1028" name="Picture 4" descr="E:\d766583b477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33721"/>
            <a:ext cx="3714744" cy="2290759"/>
          </a:xfrm>
          <a:prstGeom prst="rect">
            <a:avLst/>
          </a:prstGeom>
          <a:noFill/>
        </p:spPr>
      </p:pic>
      <p:pic>
        <p:nvPicPr>
          <p:cNvPr id="1027" name="Picture 3" descr="E:\0_ebf6_73336fd1_XL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4143380"/>
            <a:ext cx="3786214" cy="27146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mesto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928670"/>
            <a:ext cx="3262304" cy="2127587"/>
          </a:xfrm>
          <a:prstGeom prst="rect">
            <a:avLst/>
          </a:prstGeom>
          <a:noFill/>
        </p:spPr>
      </p:pic>
      <p:pic>
        <p:nvPicPr>
          <p:cNvPr id="2050" name="Picture 2" descr="E:\Lm_iS453X_1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5755" y="4114794"/>
            <a:ext cx="4714888" cy="2743206"/>
          </a:xfrm>
          <a:prstGeom prst="rect">
            <a:avLst/>
          </a:prstGeom>
          <a:noFill/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57158" y="285728"/>
            <a:ext cx="5214974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По відношенню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роботи в офісі                   </a:t>
            </a:r>
            <a:r>
              <a:rPr lang="uk-UA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запам</a:t>
            </a:r>
            <a:r>
              <a:rPr lang="uk-UA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‘</a:t>
            </a:r>
            <a:r>
              <a:rPr lang="uk-UA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ятай лише 2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основні цифри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стільки разів менше енергії споживає комп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‘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ютер в режимі максимального енергозберігання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тобто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засинаючий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через 30 секунд після роботи на ньому;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36 кілограмів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саме стільки вуглекислого газу за рік буде викинуто в атмосферу через забутий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розетці зарядний пристрій для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мобільного</a:t>
            </a:r>
            <a:r>
              <a:rPr kumimoji="0" lang="uk-UA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телефону.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928662" y="428604"/>
            <a:ext cx="7429552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Тільки подумай: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80 літрів води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щодня безглуздо витікає у каналізацію, якщо твій кран навіть не протікає, а ледь помітно капає;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330 літаків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можна побудувати, переробивши алюмінієві банки з-під прохолоджуючих напоїв, які щороку </a:t>
            </a:r>
            <a:r>
              <a:rPr kumimoji="0" lang="uk-UA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викидаються жителями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одного мегаполісу;</a:t>
            </a:r>
            <a:b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1000 метрів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проїде авто на тій кількості нафтопродуктів, яка міститься в десяти пластикових пакетах із супермаркету.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Вражає? Тоді пора змінювати світ!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Джерела забруднення помешкань</a:t>
            </a:r>
            <a:endParaRPr lang="ru-RU" dirty="0"/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642910" y="2643182"/>
            <a:ext cx="2143140" cy="157163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Засоби очищенн</a:t>
            </a:r>
            <a:r>
              <a:rPr lang="uk-UA" sz="2400" dirty="0" smtClean="0"/>
              <a:t>я</a:t>
            </a:r>
            <a:endParaRPr lang="ru-RU" sz="2400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3214678" y="2857496"/>
            <a:ext cx="2500330" cy="178595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Препарати побутової хімії</a:t>
            </a:r>
            <a:endParaRPr lang="ru-RU" sz="2400" b="1" dirty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1000100" y="4786322"/>
            <a:ext cx="2343160" cy="132702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Хлор</a:t>
            </a:r>
            <a:endParaRPr lang="ru-RU" sz="2400" b="1" dirty="0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6000728" y="3643314"/>
            <a:ext cx="2857552" cy="142876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Застарілі </a:t>
            </a:r>
            <a:r>
              <a:rPr lang="uk-UA" sz="2400" b="1" smtClean="0"/>
              <a:t>електро- </a:t>
            </a:r>
            <a:r>
              <a:rPr lang="uk-UA" sz="2400" b="1" dirty="0" smtClean="0"/>
              <a:t>пристрої</a:t>
            </a:r>
            <a:endParaRPr lang="ru-RU" sz="2400" b="1" dirty="0"/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 rot="10800000" flipV="1">
            <a:off x="4429124" y="5357826"/>
            <a:ext cx="2000264" cy="135732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Іграшки</a:t>
            </a:r>
            <a:endParaRPr lang="ru-RU" sz="2400" b="1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rot="5400000">
            <a:off x="4500562" y="2428868"/>
            <a:ext cx="571504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857752" y="2214554"/>
            <a:ext cx="2143140" cy="14287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6200000" flipH="1">
            <a:off x="3357554" y="3714752"/>
            <a:ext cx="3143272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0800000" flipV="1">
            <a:off x="1714480" y="2214554"/>
            <a:ext cx="3143272" cy="25003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10800000" flipV="1">
            <a:off x="2786050" y="2214554"/>
            <a:ext cx="2071702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Овал 36"/>
          <p:cNvSpPr/>
          <p:nvPr/>
        </p:nvSpPr>
        <p:spPr>
          <a:xfrm>
            <a:off x="0" y="571480"/>
            <a:ext cx="8786874" cy="16287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/>
              <a:t>Джерела забруднення помешкань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306332_w640_h640_medspecclipimage001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643314"/>
            <a:ext cx="5357818" cy="298135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143240" y="857232"/>
            <a:ext cx="578647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/>
              <a:t>Почнемо </a:t>
            </a:r>
            <a:r>
              <a:rPr lang="en-US" sz="2800" dirty="0" smtClean="0"/>
              <a:t>з </a:t>
            </a:r>
            <a:r>
              <a:rPr lang="uk-UA" sz="2800" noProof="1" smtClean="0"/>
              <a:t>очищення</a:t>
            </a:r>
            <a:r>
              <a:rPr lang="en-US" sz="2800" dirty="0" smtClean="0"/>
              <a:t> </a:t>
            </a:r>
            <a:r>
              <a:rPr lang="uk-UA" sz="2800" dirty="0" smtClean="0"/>
              <a:t>власного</a:t>
            </a:r>
            <a:r>
              <a:rPr lang="en-US" sz="2800" dirty="0" smtClean="0"/>
              <a:t> </a:t>
            </a:r>
            <a:r>
              <a:rPr lang="en-US" sz="2800" dirty="0"/>
              <a:t>помешкання від різного роду засобів очищення, побутової хімії та застарілих електропристроїв, які на повну </a:t>
            </a:r>
            <a:r>
              <a:rPr lang="uk-UA" sz="2800" dirty="0" smtClean="0"/>
              <a:t>викачують</a:t>
            </a:r>
            <a:r>
              <a:rPr lang="en-US" sz="2800" dirty="0" smtClean="0"/>
              <a:t> </a:t>
            </a:r>
            <a:r>
              <a:rPr lang="en-US" sz="2800" dirty="0"/>
              <a:t>енергію.</a:t>
            </a:r>
            <a:endParaRPr lang="ru-RU" sz="2800" dirty="0"/>
          </a:p>
        </p:txBody>
      </p:sp>
      <p:pic>
        <p:nvPicPr>
          <p:cNvPr id="3074" name="Picture 2" descr="E:\window7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071546"/>
            <a:ext cx="2786050" cy="23118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000108"/>
            <a:ext cx="81439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2800" dirty="0" smtClean="0"/>
          </a:p>
          <a:p>
            <a:endParaRPr lang="uk-UA" sz="2800" dirty="0" smtClean="0"/>
          </a:p>
          <a:p>
            <a:endParaRPr lang="uk-UA" sz="2800" dirty="0" smtClean="0"/>
          </a:p>
          <a:p>
            <a:endParaRPr lang="uk-UA" sz="2800" dirty="0" smtClean="0"/>
          </a:p>
          <a:p>
            <a:r>
              <a:rPr lang="uk-UA" sz="2800" dirty="0" smtClean="0"/>
              <a:t>Зробіть перевірку власних хімічних  засобів. </a:t>
            </a:r>
            <a:r>
              <a:rPr lang="uk-UA" sz="2800" b="1" dirty="0" smtClean="0"/>
              <a:t>Залиште тільки ті, які вкрай необхідні. </a:t>
            </a:r>
            <a:endParaRPr lang="uk-UA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428604"/>
            <a:ext cx="764386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/>
              <a:t>Буде краще, якщо очищувач повітря ви будете використовувати тільки за своїм прямим призначенням. Маєте проблеми з повітрям  у</a:t>
            </a:r>
          </a:p>
          <a:p>
            <a:r>
              <a:rPr lang="uk-UA" sz="2800" dirty="0"/>
              <a:t>к</a:t>
            </a:r>
            <a:r>
              <a:rPr lang="uk-UA" sz="2800" dirty="0" smtClean="0"/>
              <a:t>вартирі  - частіше відчиняйте вікна або кватирки.</a:t>
            </a:r>
            <a:endParaRPr lang="uk-UA" sz="2800" dirty="0"/>
          </a:p>
        </p:txBody>
      </p:sp>
      <p:pic>
        <p:nvPicPr>
          <p:cNvPr id="2050" name="Picture 2" descr="E:\11624_b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4143380"/>
            <a:ext cx="3000364" cy="2714620"/>
          </a:xfrm>
          <a:prstGeom prst="rect">
            <a:avLst/>
          </a:prstGeom>
          <a:noFill/>
        </p:spPr>
      </p:pic>
      <p:pic>
        <p:nvPicPr>
          <p:cNvPr id="2051" name="Picture 3" descr="E:\800px-Aerosol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917584"/>
            <a:ext cx="3643306" cy="27975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E:\post-44-1239813722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96" y="2328850"/>
            <a:ext cx="1571604" cy="452915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643042" y="2571744"/>
            <a:ext cx="607226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Пральний </a:t>
            </a:r>
            <a:r>
              <a:rPr lang="uk-UA" sz="2800" dirty="0" smtClean="0"/>
              <a:t>порошок</a:t>
            </a:r>
            <a:r>
              <a:rPr lang="en-US" sz="2800" dirty="0" smtClean="0"/>
              <a:t>, </a:t>
            </a:r>
            <a:r>
              <a:rPr lang="uk-UA" sz="2800" dirty="0" smtClean="0"/>
              <a:t>який потрапляє з вашої машини до стічних вод</a:t>
            </a:r>
            <a:r>
              <a:rPr lang="en-US" sz="2800" dirty="0" smtClean="0"/>
              <a:t>, </a:t>
            </a:r>
            <a:r>
              <a:rPr lang="uk-UA" sz="2800" dirty="0" smtClean="0"/>
              <a:t>згодом доходить до </a:t>
            </a:r>
            <a:r>
              <a:rPr lang="en-US" sz="2800" dirty="0" smtClean="0"/>
              <a:t>підземних </a:t>
            </a:r>
            <a:r>
              <a:rPr lang="en-US" sz="2800" dirty="0"/>
              <a:t>і “</a:t>
            </a:r>
            <a:r>
              <a:rPr lang="ru-RU" sz="2800" dirty="0"/>
              <a:t>хімізує”</a:t>
            </a:r>
            <a:r>
              <a:rPr lang="en-US" sz="2800" dirty="0"/>
              <a:t> </a:t>
            </a:r>
            <a:r>
              <a:rPr lang="uk-UA" sz="2800" dirty="0" smtClean="0"/>
              <a:t>їх. Звичайно, з цим важко щось зробити, однак не додавайте до порошку ще й пом'якшувачів, антистатиків </a:t>
            </a:r>
            <a:r>
              <a:rPr lang="en-US" sz="2800" dirty="0" smtClean="0"/>
              <a:t>та </a:t>
            </a:r>
            <a:r>
              <a:rPr lang="uk-UA" sz="2800" dirty="0" smtClean="0"/>
              <a:t>ароматизаторів</a:t>
            </a:r>
            <a:r>
              <a:rPr lang="en-US" sz="2800" dirty="0" smtClean="0"/>
              <a:t>. </a:t>
            </a:r>
            <a:r>
              <a:rPr lang="uk-UA" sz="2800" dirty="0" smtClean="0"/>
              <a:t>Користі від них – жменька, шкідливості – море.</a:t>
            </a:r>
            <a:endParaRPr lang="uk-UA" sz="2800" dirty="0"/>
          </a:p>
        </p:txBody>
      </p:sp>
      <p:pic>
        <p:nvPicPr>
          <p:cNvPr id="3075" name="Picture 3" descr="E:\2992_1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57166"/>
            <a:ext cx="2238374" cy="2021070"/>
          </a:xfrm>
          <a:prstGeom prst="rect">
            <a:avLst/>
          </a:prstGeom>
          <a:noFill/>
        </p:spPr>
      </p:pic>
      <p:pic>
        <p:nvPicPr>
          <p:cNvPr id="3076" name="Picture 4" descr="E:\42601_1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142852"/>
            <a:ext cx="2324046" cy="2110995"/>
          </a:xfrm>
          <a:prstGeom prst="rect">
            <a:avLst/>
          </a:prstGeom>
          <a:noFill/>
        </p:spPr>
      </p:pic>
      <p:pic>
        <p:nvPicPr>
          <p:cNvPr id="5122" name="Picture 2" descr="E:\watermark0b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786057"/>
            <a:ext cx="1571604" cy="3356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71472" y="714356"/>
            <a:ext cx="857252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частіше у дослідженнях медиків фігурують такі алергени, як домашній (звичайний) пил, який осідає на постільній білизні, телевізорах чи килимах, пліснява, яка часто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мешкає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нашій ванній кімнаті та кліщі, які досить впевнено почуваються не лише </a:t>
            </a:r>
            <a:r>
              <a:rPr kumimoji="0" lang="uk-UA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наших подушках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 ковдрах, але й у дитячих іграшках. На перших місцях серед алергенів аерозолі, хімічні миючі засоби та порошки.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098" name="Picture 2" descr="E:\sp153860_1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68" y="3929066"/>
            <a:ext cx="1928826" cy="1928826"/>
          </a:xfrm>
          <a:prstGeom prst="rect">
            <a:avLst/>
          </a:prstGeom>
          <a:noFill/>
        </p:spPr>
      </p:pic>
      <p:pic>
        <p:nvPicPr>
          <p:cNvPr id="4099" name="Picture 3" descr="E:\phpo5mhyF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4214817"/>
            <a:ext cx="2214578" cy="2622325"/>
          </a:xfrm>
          <a:prstGeom prst="rect">
            <a:avLst/>
          </a:prstGeom>
          <a:noFill/>
        </p:spPr>
      </p:pic>
      <p:pic>
        <p:nvPicPr>
          <p:cNvPr id="4100" name="Picture 4" descr="E:\honorah2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1" y="4572008"/>
            <a:ext cx="2865125" cy="2000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E:\1222671933-shutterstock_635725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642918"/>
            <a:ext cx="2351318" cy="2571767"/>
          </a:xfrm>
          <a:prstGeom prst="rect">
            <a:avLst/>
          </a:prstGeom>
          <a:noFill/>
        </p:spPr>
      </p:pic>
      <p:pic>
        <p:nvPicPr>
          <p:cNvPr id="4" name="Picture 2" descr="E:\xlor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85728"/>
            <a:ext cx="4424982" cy="250033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71472" y="2857496"/>
            <a:ext cx="700089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       ХЛОР</a:t>
            </a:r>
          </a:p>
          <a:p>
            <a:r>
              <a:rPr lang="uk-UA" sz="2400" b="1" dirty="0" smtClean="0"/>
              <a:t>Уся питна вода дезінфікується хлором. Похідні речовини хлору володіють онкогенними (канцерогенними) та мутагенними властивостями, тобто здатні впливати на генетичний апарат людини. Американські та фінські вчені довели, що внесок похідних хлору в онкозахворювання становить 5-15%.</a:t>
            </a:r>
            <a:endParaRPr lang="uk-UA" sz="24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500034" y="428604"/>
            <a:ext cx="6000792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Високий вміст хлору та його сполук провокує респіраторні захворювання, пневмонію, гастрити. Нас переконують, що хлор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це захист від мікробного зараження при проходженні води через трубопроводи міста, але дослідження останніх років показали, що більшість вірусних мікробів вже виробили імунітет на дію хлору.</a:t>
            </a: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099" name="Picture 3" descr="E:\c5c9519e412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9724" y="3357562"/>
            <a:ext cx="2669994" cy="32861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85720" y="500042"/>
            <a:ext cx="464347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ІГРАШКИ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Звичайно ж  діти мають особливі стосунки з іграшками. З ними вони навіть лягають спати. Тому ніколи не економте на дитячому здоров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‘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ї і купуйте іграшки тільки у спеціалізованих магазинах.</a:t>
            </a: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122" name="Picture 2" descr="E:\228cb4b6ade25be62f9c0e5255b04cac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17397" y="3071787"/>
            <a:ext cx="4026603" cy="37862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</TotalTime>
  <Words>811</Words>
  <Application>Microsoft Office PowerPoint</Application>
  <PresentationFormat>Экран (4:3)</PresentationFormat>
  <Paragraphs>52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 Екологія  помешкання</vt:lpstr>
      <vt:lpstr>Джерела забруднення помешкань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Екологія  помешкання</dc:title>
  <dc:creator>XTreme</dc:creator>
  <cp:lastModifiedBy>Admin</cp:lastModifiedBy>
  <cp:revision>37</cp:revision>
  <dcterms:created xsi:type="dcterms:W3CDTF">2011-02-04T14:00:51Z</dcterms:created>
  <dcterms:modified xsi:type="dcterms:W3CDTF">2012-01-08T15:01:20Z</dcterms:modified>
</cp:coreProperties>
</file>