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46A7A-8D1D-4372-9545-DF21AA4E9B45}" type="doc">
      <dgm:prSet loTypeId="urn:microsoft.com/office/officeart/2005/8/layout/hList7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04F97B3-F186-48B9-BE73-DB367FACC86C}">
      <dgm:prSet phldrT="[Текст]" custT="1"/>
      <dgm:spPr/>
      <dgm:t>
        <a:bodyPr/>
        <a:lstStyle/>
        <a:p>
          <a:r>
            <a:rPr lang="uk-UA" sz="1600" b="1" dirty="0" err="1" smtClean="0"/>
            <a:t>Гоміньдан</a:t>
          </a:r>
          <a:r>
            <a:rPr lang="uk-UA" sz="1600" dirty="0" smtClean="0"/>
            <a:t> </a:t>
          </a:r>
          <a:r>
            <a:rPr lang="uk-UA" sz="1200" dirty="0" smtClean="0"/>
            <a:t>(кит. </a:t>
          </a:r>
          <a:r>
            <a:rPr lang="uk-UA" sz="1200" dirty="0" err="1" smtClean="0"/>
            <a:t>трад</a:t>
          </a:r>
          <a:r>
            <a:rPr lang="uk-UA" sz="1200" dirty="0" smtClean="0"/>
            <a:t>. </a:t>
          </a:r>
          <a:r>
            <a:rPr lang="en-US" sz="1200" dirty="0" err="1" smtClean="0"/>
            <a:t>中国</a:t>
          </a:r>
          <a:r>
            <a:rPr lang="en-US" sz="1200" dirty="0" smtClean="0"/>
            <a:t> </a:t>
          </a:r>
          <a:r>
            <a:rPr lang="en-US" sz="1200" dirty="0" err="1" smtClean="0"/>
            <a:t>国民党</a:t>
          </a:r>
          <a:r>
            <a:rPr lang="uk-UA" sz="1200" dirty="0" smtClean="0"/>
            <a:t>, </a:t>
          </a:r>
          <a:r>
            <a:rPr lang="uk-UA" sz="1200" dirty="0" err="1" smtClean="0"/>
            <a:t>спр</a:t>
          </a:r>
          <a:r>
            <a:rPr lang="uk-UA" sz="1200" dirty="0" smtClean="0"/>
            <a:t>. </a:t>
          </a:r>
          <a:r>
            <a:rPr lang="en-US" sz="1200" dirty="0" err="1" smtClean="0"/>
            <a:t>中国</a:t>
          </a:r>
          <a:r>
            <a:rPr lang="en-US" sz="1200" dirty="0" smtClean="0"/>
            <a:t> </a:t>
          </a:r>
          <a:r>
            <a:rPr lang="en-US" sz="1200" dirty="0" err="1" smtClean="0"/>
            <a:t>国民党</a:t>
          </a:r>
          <a:r>
            <a:rPr lang="uk-UA" sz="1200" dirty="0" smtClean="0"/>
            <a:t>, </a:t>
          </a:r>
          <a:r>
            <a:rPr lang="uk-UA" sz="1200" dirty="0" err="1" smtClean="0"/>
            <a:t>пінїнь</a:t>
          </a:r>
          <a:r>
            <a:rPr lang="uk-UA" sz="1200" dirty="0" smtClean="0"/>
            <a:t> Zhōng-guó Guó-mín-dǎng, буквально: «Китайська Національна Народна партія»)</a:t>
          </a:r>
          <a:r>
            <a:rPr lang="uk-UA" sz="1600" dirty="0" smtClean="0"/>
            <a:t> — консервативна політична партія, що утворилася на континенті, але була змушена переміститися на Тайвань. Разом із Першою народною партією сформувала «синю коаліцію», що хоче об'єднання Китаю, в той час як «зелена коаліція» на чолі з Демократичною прогресивною партією стоїть на позиціях проголошення Тайваню як незалежної держави під назвою «Республіка Китай»</a:t>
          </a:r>
          <a:endParaRPr lang="ru-RU" sz="1600" dirty="0"/>
        </a:p>
      </dgm:t>
    </dgm:pt>
    <dgm:pt modelId="{F720C048-E2ED-41E2-8FC3-FE26A03D2691}" type="parTrans" cxnId="{A17D4E55-46C5-4CDE-ADBF-B564A7A20B18}">
      <dgm:prSet/>
      <dgm:spPr/>
      <dgm:t>
        <a:bodyPr/>
        <a:lstStyle/>
        <a:p>
          <a:endParaRPr lang="ru-RU"/>
        </a:p>
      </dgm:t>
    </dgm:pt>
    <dgm:pt modelId="{2F8461B7-EFC5-43AE-B13A-17EE715BF042}" type="sibTrans" cxnId="{A17D4E55-46C5-4CDE-ADBF-B564A7A20B18}">
      <dgm:prSet/>
      <dgm:spPr/>
      <dgm:t>
        <a:bodyPr/>
        <a:lstStyle/>
        <a:p>
          <a:endParaRPr lang="ru-RU"/>
        </a:p>
      </dgm:t>
    </dgm:pt>
    <dgm:pt modelId="{0E0D4A50-0A70-4CBD-8C39-09267A9F8087}" type="pres">
      <dgm:prSet presAssocID="{98A46A7A-8D1D-4372-9545-DF21AA4E9B45}" presName="Name0" presStyleCnt="0">
        <dgm:presLayoutVars>
          <dgm:dir/>
          <dgm:resizeHandles val="exact"/>
        </dgm:presLayoutVars>
      </dgm:prSet>
      <dgm:spPr/>
    </dgm:pt>
    <dgm:pt modelId="{E501093F-2213-45C6-8473-62C8E98B57E0}" type="pres">
      <dgm:prSet presAssocID="{98A46A7A-8D1D-4372-9545-DF21AA4E9B45}" presName="fgShape" presStyleLbl="fgShp" presStyleIdx="0" presStyleCnt="1" custLinFactNeighborX="980" custLinFactNeighborY="-57143"/>
      <dgm:spPr/>
    </dgm:pt>
    <dgm:pt modelId="{1B82AA87-BEB4-4610-A30F-F5F46E5D9B20}" type="pres">
      <dgm:prSet presAssocID="{98A46A7A-8D1D-4372-9545-DF21AA4E9B45}" presName="linComp" presStyleCnt="0"/>
      <dgm:spPr/>
    </dgm:pt>
    <dgm:pt modelId="{96D90B22-EA5A-48C7-9E28-B925AC01F7A7}" type="pres">
      <dgm:prSet presAssocID="{504F97B3-F186-48B9-BE73-DB367FACC86C}" presName="compNode" presStyleCnt="0"/>
      <dgm:spPr/>
    </dgm:pt>
    <dgm:pt modelId="{816318DE-D4A7-4D07-A249-91631155239A}" type="pres">
      <dgm:prSet presAssocID="{504F97B3-F186-48B9-BE73-DB367FACC86C}" presName="bkgdShape" presStyleLbl="node1" presStyleIdx="0" presStyleCnt="1" custLinFactNeighborX="-14737" custLinFactNeighborY="2381"/>
      <dgm:spPr/>
      <dgm:t>
        <a:bodyPr/>
        <a:lstStyle/>
        <a:p>
          <a:endParaRPr lang="ru-RU"/>
        </a:p>
      </dgm:t>
    </dgm:pt>
    <dgm:pt modelId="{72CF145F-7F12-4AE9-ABDF-849F9A93008F}" type="pres">
      <dgm:prSet presAssocID="{504F97B3-F186-48B9-BE73-DB367FACC86C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A51CF-3A6E-47D4-BFA8-8E2A21EF1544}" type="pres">
      <dgm:prSet presAssocID="{504F97B3-F186-48B9-BE73-DB367FACC86C}" presName="invisiNode" presStyleLbl="node1" presStyleIdx="0" presStyleCnt="1"/>
      <dgm:spPr/>
    </dgm:pt>
    <dgm:pt modelId="{F6D84095-B99F-4BBA-AC61-18BBC5AABF19}" type="pres">
      <dgm:prSet presAssocID="{504F97B3-F186-48B9-BE73-DB367FACC86C}" presName="imagNode" presStyleLbl="fgImgPlace1" presStyleIdx="0" presStyleCnt="1" custScaleX="135750" custScaleY="121450" custLinFactNeighborX="-50" custLinFactNeighborY="-1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:\Users\User\Desktop\600px-Emblem_of_the_Kuomintang.svg.png"/>
        </a:ext>
      </dgm:extLst>
    </dgm:pt>
  </dgm:ptLst>
  <dgm:cxnLst>
    <dgm:cxn modelId="{07B1C053-051A-4329-A6A1-631386C6934E}" type="presOf" srcId="{98A46A7A-8D1D-4372-9545-DF21AA4E9B45}" destId="{0E0D4A50-0A70-4CBD-8C39-09267A9F8087}" srcOrd="0" destOrd="0" presId="urn:microsoft.com/office/officeart/2005/8/layout/hList7"/>
    <dgm:cxn modelId="{A7B32ADC-EBF0-4C69-A7BE-A2B4DD57D777}" type="presOf" srcId="{504F97B3-F186-48B9-BE73-DB367FACC86C}" destId="{816318DE-D4A7-4D07-A249-91631155239A}" srcOrd="0" destOrd="0" presId="urn:microsoft.com/office/officeart/2005/8/layout/hList7"/>
    <dgm:cxn modelId="{1BF1D763-94DD-425E-A63F-D6B64834D1AD}" type="presOf" srcId="{504F97B3-F186-48B9-BE73-DB367FACC86C}" destId="{72CF145F-7F12-4AE9-ABDF-849F9A93008F}" srcOrd="1" destOrd="0" presId="urn:microsoft.com/office/officeart/2005/8/layout/hList7"/>
    <dgm:cxn modelId="{A17D4E55-46C5-4CDE-ADBF-B564A7A20B18}" srcId="{98A46A7A-8D1D-4372-9545-DF21AA4E9B45}" destId="{504F97B3-F186-48B9-BE73-DB367FACC86C}" srcOrd="0" destOrd="0" parTransId="{F720C048-E2ED-41E2-8FC3-FE26A03D2691}" sibTransId="{2F8461B7-EFC5-43AE-B13A-17EE715BF042}"/>
    <dgm:cxn modelId="{65555536-0245-4B7C-82A5-6E58944D3D33}" type="presParOf" srcId="{0E0D4A50-0A70-4CBD-8C39-09267A9F8087}" destId="{E501093F-2213-45C6-8473-62C8E98B57E0}" srcOrd="0" destOrd="0" presId="urn:microsoft.com/office/officeart/2005/8/layout/hList7"/>
    <dgm:cxn modelId="{D3816357-9436-4E80-9969-ACC6F9513069}" type="presParOf" srcId="{0E0D4A50-0A70-4CBD-8C39-09267A9F8087}" destId="{1B82AA87-BEB4-4610-A30F-F5F46E5D9B20}" srcOrd="1" destOrd="0" presId="urn:microsoft.com/office/officeart/2005/8/layout/hList7"/>
    <dgm:cxn modelId="{F96EE2C3-5867-4C11-A7BE-F9695DD4BB21}" type="presParOf" srcId="{1B82AA87-BEB4-4610-A30F-F5F46E5D9B20}" destId="{96D90B22-EA5A-48C7-9E28-B925AC01F7A7}" srcOrd="0" destOrd="0" presId="urn:microsoft.com/office/officeart/2005/8/layout/hList7"/>
    <dgm:cxn modelId="{D57AC401-57D1-481E-A32C-DE58653A97DF}" type="presParOf" srcId="{96D90B22-EA5A-48C7-9E28-B925AC01F7A7}" destId="{816318DE-D4A7-4D07-A249-91631155239A}" srcOrd="0" destOrd="0" presId="urn:microsoft.com/office/officeart/2005/8/layout/hList7"/>
    <dgm:cxn modelId="{1248D071-656C-41AD-8AB6-DA023FBDED9D}" type="presParOf" srcId="{96D90B22-EA5A-48C7-9E28-B925AC01F7A7}" destId="{72CF145F-7F12-4AE9-ABDF-849F9A93008F}" srcOrd="1" destOrd="0" presId="urn:microsoft.com/office/officeart/2005/8/layout/hList7"/>
    <dgm:cxn modelId="{0DD6AA6F-666F-4E0A-B583-60661D594D95}" type="presParOf" srcId="{96D90B22-EA5A-48C7-9E28-B925AC01F7A7}" destId="{79EA51CF-3A6E-47D4-BFA8-8E2A21EF1544}" srcOrd="2" destOrd="0" presId="urn:microsoft.com/office/officeart/2005/8/layout/hList7"/>
    <dgm:cxn modelId="{C645BCD5-DAC5-47F8-9F5C-EB3DCD8DA5BC}" type="presParOf" srcId="{96D90B22-EA5A-48C7-9E28-B925AC01F7A7}" destId="{F6D84095-B99F-4BBA-AC61-18BBC5AABF1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318DE-D4A7-4D07-A249-91631155239A}">
      <dsp:nvSpPr>
        <dsp:cNvPr id="0" name=""/>
        <dsp:cNvSpPr/>
      </dsp:nvSpPr>
      <dsp:spPr>
        <a:xfrm>
          <a:off x="0" y="0"/>
          <a:ext cx="7344816" cy="6048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/>
            <a:t>Гоміньдан</a:t>
          </a:r>
          <a:r>
            <a:rPr lang="uk-UA" sz="1600" kern="1200" dirty="0" smtClean="0"/>
            <a:t> </a:t>
          </a:r>
          <a:r>
            <a:rPr lang="uk-UA" sz="1200" kern="1200" dirty="0" smtClean="0"/>
            <a:t>(кит. </a:t>
          </a:r>
          <a:r>
            <a:rPr lang="uk-UA" sz="1200" kern="1200" dirty="0" err="1" smtClean="0"/>
            <a:t>трад</a:t>
          </a:r>
          <a:r>
            <a:rPr lang="uk-UA" sz="1200" kern="1200" dirty="0" smtClean="0"/>
            <a:t>. </a:t>
          </a:r>
          <a:r>
            <a:rPr lang="en-US" sz="1200" kern="1200" dirty="0" err="1" smtClean="0"/>
            <a:t>中国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国民党</a:t>
          </a:r>
          <a:r>
            <a:rPr lang="uk-UA" sz="1200" kern="1200" dirty="0" smtClean="0"/>
            <a:t>, </a:t>
          </a:r>
          <a:r>
            <a:rPr lang="uk-UA" sz="1200" kern="1200" dirty="0" err="1" smtClean="0"/>
            <a:t>спр</a:t>
          </a:r>
          <a:r>
            <a:rPr lang="uk-UA" sz="1200" kern="1200" dirty="0" smtClean="0"/>
            <a:t>. </a:t>
          </a:r>
          <a:r>
            <a:rPr lang="en-US" sz="1200" kern="1200" dirty="0" err="1" smtClean="0"/>
            <a:t>中国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国民党</a:t>
          </a:r>
          <a:r>
            <a:rPr lang="uk-UA" sz="1200" kern="1200" dirty="0" smtClean="0"/>
            <a:t>, </a:t>
          </a:r>
          <a:r>
            <a:rPr lang="uk-UA" sz="1200" kern="1200" dirty="0" err="1" smtClean="0"/>
            <a:t>пінїнь</a:t>
          </a:r>
          <a:r>
            <a:rPr lang="uk-UA" sz="1200" kern="1200" dirty="0" smtClean="0"/>
            <a:t> Zhōng-guó Guó-mín-dǎng, буквально: «Китайська Національна Народна партія»)</a:t>
          </a:r>
          <a:r>
            <a:rPr lang="uk-UA" sz="1600" kern="1200" dirty="0" smtClean="0"/>
            <a:t> — консервативна політична партія, що утворилася на континенті, але була змушена переміститися на Тайвань. Разом із Першою народною партією сформувала «синю коаліцію», що хоче об'єднання Китаю, в той час як «зелена коаліція» на чолі з Демократичною прогресивною партією стоїть на позиціях проголошення Тайваню як незалежної держави під назвою «Республіка Китай»</a:t>
          </a:r>
          <a:endParaRPr lang="ru-RU" sz="1600" kern="1200" dirty="0"/>
        </a:p>
      </dsp:txBody>
      <dsp:txXfrm>
        <a:off x="0" y="2419468"/>
        <a:ext cx="7344816" cy="2419468"/>
      </dsp:txXfrm>
    </dsp:sp>
    <dsp:sp modelId="{F6D84095-B99F-4BBA-AC61-18BBC5AABF19}">
      <dsp:nvSpPr>
        <dsp:cNvPr id="0" name=""/>
        <dsp:cNvSpPr/>
      </dsp:nvSpPr>
      <dsp:spPr>
        <a:xfrm>
          <a:off x="2304257" y="144016"/>
          <a:ext cx="2734287" cy="24462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01093F-2213-45C6-8473-62C8E98B57E0}">
      <dsp:nvSpPr>
        <dsp:cNvPr id="0" name=""/>
        <dsp:cNvSpPr/>
      </dsp:nvSpPr>
      <dsp:spPr>
        <a:xfrm>
          <a:off x="360013" y="4320478"/>
          <a:ext cx="6757230" cy="907300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2F793-FC10-4148-AA55-1FC01F8AD32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3CEC0-7C4F-4057-A43A-5E8F51E70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2F793-FC10-4148-AA55-1FC01F8AD32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3CEC0-7C4F-4057-A43A-5E8F51E70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2F793-FC10-4148-AA55-1FC01F8AD32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3CEC0-7C4F-4057-A43A-5E8F51E70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2F793-FC10-4148-AA55-1FC01F8AD32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3CEC0-7C4F-4057-A43A-5E8F51E70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2F793-FC10-4148-AA55-1FC01F8AD32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3CEC0-7C4F-4057-A43A-5E8F51E70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2F793-FC10-4148-AA55-1FC01F8AD32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3CEC0-7C4F-4057-A43A-5E8F51E70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2F793-FC10-4148-AA55-1FC01F8AD32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3CEC0-7C4F-4057-A43A-5E8F51E70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2F793-FC10-4148-AA55-1FC01F8AD32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3CEC0-7C4F-4057-A43A-5E8F51E70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2F793-FC10-4148-AA55-1FC01F8AD32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3CEC0-7C4F-4057-A43A-5E8F51E70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2F793-FC10-4148-AA55-1FC01F8AD32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3CEC0-7C4F-4057-A43A-5E8F51E70D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52F793-FC10-4148-AA55-1FC01F8AD32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E3CEC0-7C4F-4057-A43A-5E8F51E70DA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52F793-FC10-4148-AA55-1FC01F8AD32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E3CEC0-7C4F-4057-A43A-5E8F51E70D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8%D1%82%D0%B0%D0%B9" TargetMode="External"/><Relationship Id="rId13" Type="http://schemas.openxmlformats.org/officeDocument/2006/relationships/hyperlink" Target="http://uk.wikipedia.org/wiki/%D0%9C%D0%B0%D1%80%D1%88%D0%B0%D0%BB" TargetMode="External"/><Relationship Id="rId3" Type="http://schemas.openxmlformats.org/officeDocument/2006/relationships/hyperlink" Target="http://uk.wikipedia.org/wiki/31_%D0%B6%D0%BE%D0%B2%D1%82%D0%BD%D1%8F" TargetMode="External"/><Relationship Id="rId7" Type="http://schemas.openxmlformats.org/officeDocument/2006/relationships/hyperlink" Target="http://uk.wikipedia.org/wiki/%D0%92%D0%BE%D1%94%D0%BD%D0%B0%D1%87%D0%B0%D0%BB%D1%8C%D0%BD%D0%B8%D0%BA" TargetMode="External"/><Relationship Id="rId12" Type="http://schemas.openxmlformats.org/officeDocument/2006/relationships/hyperlink" Target="http://uk.wikipedia.org/wiki/%D0%9A%D0%B8%D1%82%D0%B0%D0%B9%D1%81%D1%8C%D0%BA%D0%B0_%D0%A0%D0%B5%D1%81%D0%BF%D1%83%D0%B1%D0%BB%D1%96%D0%BA%D0%B0" TargetMode="External"/><Relationship Id="rId2" Type="http://schemas.openxmlformats.org/officeDocument/2006/relationships/hyperlink" Target="http://uk.wikipedia.org/wiki/%D0%9A%D0%B8%D1%82%D0%B0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75" TargetMode="External"/><Relationship Id="rId11" Type="http://schemas.openxmlformats.org/officeDocument/2006/relationships/hyperlink" Target="http://uk.wikipedia.org/wiki/%D0%A1%D1%83%D0%BD%D1%8C_%D0%AF%D1%82%D1%81%D0%B5%D0%BD" TargetMode="External"/><Relationship Id="rId5" Type="http://schemas.openxmlformats.org/officeDocument/2006/relationships/hyperlink" Target="http://uk.wikipedia.org/wiki/5_%D0%BA%D0%B2%D1%96%D1%82%D0%BD%D1%8F" TargetMode="External"/><Relationship Id="rId15" Type="http://schemas.openxmlformats.org/officeDocument/2006/relationships/image" Target="../media/image5.jpeg"/><Relationship Id="rId10" Type="http://schemas.openxmlformats.org/officeDocument/2006/relationships/hyperlink" Target="http://uk.wikipedia.org/wiki/1925" TargetMode="External"/><Relationship Id="rId4" Type="http://schemas.openxmlformats.org/officeDocument/2006/relationships/hyperlink" Target="http://uk.wikipedia.org/wiki/1887" TargetMode="External"/><Relationship Id="rId9" Type="http://schemas.openxmlformats.org/officeDocument/2006/relationships/hyperlink" Target="http://uk.wikipedia.org/wiki/%D0%93%D0%BE%D0%BC%D1%96%D0%BD%D1%8C%D0%B4%D0%B0%D0%BD" TargetMode="External"/><Relationship Id="rId14" Type="http://schemas.openxmlformats.org/officeDocument/2006/relationships/hyperlink" Target="http://uk.wikipedia.org/wiki/%D0%93%D0%B5%D0%BD%D0%B5%D1%80%D0%B0%D0%BB%D1%96%D1%81%D0%B8%D0%BC%D1%83%D1%8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6400800" cy="762000"/>
          </a:xfrm>
        </p:spPr>
        <p:txBody>
          <a:bodyPr/>
          <a:lstStyle/>
          <a:p>
            <a:r>
              <a:rPr lang="uk-UA" i="0" dirty="0" smtClean="0"/>
              <a:t>на початку ХХ ст.</a:t>
            </a:r>
            <a:endParaRPr lang="ru-RU" i="0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580526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Виконав:</a:t>
            </a:r>
          </a:p>
          <a:p>
            <a:r>
              <a:rPr lang="uk-UA" dirty="0" smtClean="0"/>
              <a:t>Студент групи КН-12</a:t>
            </a:r>
          </a:p>
          <a:p>
            <a:r>
              <a:rPr lang="uk-UA" dirty="0" err="1" smtClean="0"/>
              <a:t>Чорі</a:t>
            </a:r>
            <a:r>
              <a:rPr lang="uk-UA" dirty="0" smtClean="0"/>
              <a:t> Євген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8640"/>
            <a:ext cx="784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Становище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K</a:t>
            </a:r>
            <a:r>
              <a:rPr lang="uk-UA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итаю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2" descr="C:\Users\Володимир\Pictures\Кита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" y="16672"/>
            <a:ext cx="9167813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548680"/>
            <a:ext cx="7848622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Становище 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K</a:t>
            </a:r>
            <a:r>
              <a:rPr lang="uk-UA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итаю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9639" y="1500202"/>
            <a:ext cx="34788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 </a:t>
            </a:r>
            <a:r>
              <a:rPr lang="ru-RU" sz="2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почтаку</a:t>
            </a: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ХХ ст.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4246" y="5642593"/>
            <a:ext cx="2988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Виконав: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Студент групи КН-12</a:t>
            </a:r>
          </a:p>
          <a:p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Чорі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Євген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9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404664"/>
            <a:ext cx="4186808" cy="590008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/>
              <a:t>Чан </a:t>
            </a:r>
            <a:r>
              <a:rPr lang="ru-RU" b="1" dirty="0" err="1"/>
              <a:t>Кайші</a:t>
            </a:r>
            <a:r>
              <a:rPr lang="ru-RU" dirty="0"/>
              <a:t> (</a:t>
            </a:r>
            <a:r>
              <a:rPr lang="ru-RU" dirty="0" err="1"/>
              <a:t>точніше</a:t>
            </a:r>
            <a:r>
              <a:rPr lang="ru-RU" dirty="0"/>
              <a:t> </a:t>
            </a:r>
            <a:r>
              <a:rPr lang="ru-RU" i="1" dirty="0"/>
              <a:t>Цзян </a:t>
            </a:r>
            <a:r>
              <a:rPr lang="ru-RU" i="1" dirty="0" err="1"/>
              <a:t>Цзєші</a:t>
            </a:r>
            <a:r>
              <a:rPr lang="ru-RU" dirty="0" err="1"/>
              <a:t>,</a:t>
            </a:r>
            <a:r>
              <a:rPr lang="ru-RU" u="sng" dirty="0" err="1">
                <a:hlinkClick r:id="rId2"/>
              </a:rPr>
              <a:t>кит</a:t>
            </a:r>
            <a:r>
              <a:rPr lang="ru-RU" u="sng" dirty="0">
                <a:hlinkClick r:id="rId2"/>
              </a:rPr>
              <a:t>.</a:t>
            </a:r>
            <a:r>
              <a:rPr lang="ru-RU" dirty="0"/>
              <a:t> </a:t>
            </a:r>
            <a:r>
              <a:rPr lang="en-US" dirty="0" err="1"/>
              <a:t>蔣介石</a:t>
            </a:r>
            <a:r>
              <a:rPr lang="ru-RU" dirty="0"/>
              <a:t>;</a:t>
            </a:r>
            <a:r>
              <a:rPr lang="en-US" dirty="0"/>
              <a:t> </a:t>
            </a:r>
            <a:r>
              <a:rPr lang="ru-RU" u="sng" dirty="0">
                <a:hlinkClick r:id="rId3"/>
              </a:rPr>
              <a:t>31 </a:t>
            </a:r>
            <a:r>
              <a:rPr lang="ru-RU" u="sng" dirty="0" err="1">
                <a:hlinkClick r:id="rId3"/>
              </a:rPr>
              <a:t>жовтня</a:t>
            </a:r>
            <a:r>
              <a:rPr lang="ru-RU" dirty="0"/>
              <a:t> </a:t>
            </a:r>
            <a:r>
              <a:rPr lang="ru-RU" u="sng" dirty="0">
                <a:hlinkClick r:id="rId4"/>
              </a:rPr>
              <a:t>1887</a:t>
            </a:r>
            <a:r>
              <a:rPr lang="ru-RU" dirty="0"/>
              <a:t> — </a:t>
            </a:r>
            <a:r>
              <a:rPr lang="ru-RU" u="sng" dirty="0">
                <a:hlinkClick r:id="rId5"/>
              </a:rPr>
              <a:t>5 </a:t>
            </a:r>
            <a:r>
              <a:rPr lang="ru-RU" u="sng" dirty="0" err="1">
                <a:hlinkClick r:id="rId5"/>
              </a:rPr>
              <a:t>квітня</a:t>
            </a:r>
            <a:r>
              <a:rPr lang="ru-RU" dirty="0"/>
              <a:t> </a:t>
            </a:r>
            <a:r>
              <a:rPr lang="ru-RU" u="sng" dirty="0">
                <a:hlinkClick r:id="rId6"/>
              </a:rPr>
              <a:t>1975</a:t>
            </a:r>
            <a:r>
              <a:rPr lang="ru-RU" dirty="0"/>
              <a:t>) — </a:t>
            </a:r>
            <a:r>
              <a:rPr lang="ru-RU" u="sng" dirty="0" err="1">
                <a:hlinkClick r:id="rId7"/>
              </a:rPr>
              <a:t>військовий</a:t>
            </a:r>
            <a:r>
              <a:rPr lang="ru-RU" dirty="0"/>
              <a:t> і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 </a:t>
            </a:r>
            <a:r>
              <a:rPr lang="ru-RU" u="sng" dirty="0">
                <a:hlinkClick r:id="rId8"/>
              </a:rPr>
              <a:t>Китаю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очолив</a:t>
            </a:r>
            <a:r>
              <a:rPr lang="ru-RU" dirty="0"/>
              <a:t> </a:t>
            </a:r>
            <a:r>
              <a:rPr lang="ru-RU" u="sng" dirty="0" err="1">
                <a:hlinkClick r:id="rId9"/>
              </a:rPr>
              <a:t>Гоміньдан</a:t>
            </a:r>
            <a:r>
              <a:rPr lang="ru-RU" dirty="0"/>
              <a:t> </a:t>
            </a:r>
            <a:r>
              <a:rPr lang="ru-RU" u="sng" dirty="0">
                <a:hlinkClick r:id="rId10"/>
              </a:rPr>
              <a:t>1925</a:t>
            </a:r>
            <a:r>
              <a:rPr lang="ru-RU" dirty="0"/>
              <a:t>року 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 </a:t>
            </a:r>
            <a:r>
              <a:rPr lang="ru-RU" u="sng" dirty="0">
                <a:hlinkClick r:id="rId11"/>
              </a:rPr>
              <a:t>Сунь Ятсена</a:t>
            </a:r>
            <a:r>
              <a:rPr lang="ru-RU" dirty="0"/>
              <a:t>; президент </a:t>
            </a:r>
            <a:r>
              <a:rPr lang="ru-RU" u="sng" dirty="0" err="1">
                <a:hlinkClick r:id="rId12"/>
              </a:rPr>
              <a:t>Китайської</a:t>
            </a:r>
            <a:r>
              <a:rPr lang="ru-RU" u="sng" dirty="0">
                <a:hlinkClick r:id="rId12"/>
              </a:rPr>
              <a:t> </a:t>
            </a:r>
            <a:r>
              <a:rPr lang="ru-RU" u="sng" dirty="0" err="1">
                <a:hlinkClick r:id="rId12"/>
              </a:rPr>
              <a:t>Республіки</a:t>
            </a:r>
            <a:r>
              <a:rPr lang="ru-RU" dirty="0"/>
              <a:t>, </a:t>
            </a:r>
            <a:r>
              <a:rPr lang="ru-RU" u="sng" dirty="0">
                <a:hlinkClick r:id="rId13"/>
              </a:rPr>
              <a:t>маршал</a:t>
            </a:r>
            <a:r>
              <a:rPr lang="ru-RU" dirty="0"/>
              <a:t> і </a:t>
            </a:r>
            <a:r>
              <a:rPr lang="ru-RU" u="sng" dirty="0" err="1">
                <a:hlinkClick r:id="rId14"/>
              </a:rPr>
              <a:t>генералісимус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</p:txBody>
      </p:sp>
      <p:pic>
        <p:nvPicPr>
          <p:cNvPr id="8194" name="Picture 2" descr="C:\Users\User\Desktop\image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1113" y="349324613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image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176464" cy="590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4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63664955"/>
              </p:ext>
            </p:extLst>
          </p:nvPr>
        </p:nvGraphicFramePr>
        <p:xfrm>
          <a:off x="971600" y="332656"/>
          <a:ext cx="734481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19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194415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"/>
            <a:ext cx="4867275" cy="685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7275" y="540"/>
            <a:ext cx="4276725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Політика Гоміндану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uk-UA" sz="17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Внутрішня політика</a:t>
            </a: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.1)Зміцнення державного сектору </a:t>
            </a:r>
            <a:r>
              <a:rPr lang="uk-UA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економіки.Запровадження</a:t>
            </a: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системи державного контролю над фінансами:банками,страховими компаніями,податками і </a:t>
            </a:r>
            <a:r>
              <a:rPr lang="uk-UA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митом.Сприяння</a:t>
            </a: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приватним </a:t>
            </a:r>
            <a:r>
              <a:rPr lang="uk-UA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інвестиціям.Обмеження</a:t>
            </a: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привілеїв іноземного капіталу,сприяння розвитку місцевого </a:t>
            </a:r>
            <a:r>
              <a:rPr lang="uk-UA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капіталу.прийняття</a:t>
            </a: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закону про працю,створення системи офіційних державних профспілок,установлення мінімального рівня заробітної плати.</a:t>
            </a:r>
          </a:p>
          <a:p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2)Прийняття закону про право власності,що сприяло розвитку приватного підприємництва,а також законів,що гарантували права </a:t>
            </a:r>
            <a:r>
              <a:rPr lang="uk-UA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громадян.Прийняття</a:t>
            </a: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у 1930 </a:t>
            </a:r>
            <a:r>
              <a:rPr lang="uk-UA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р.аграрного</a:t>
            </a:r>
            <a:r>
              <a:rPr lang="uk-UA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закону,що обмежував розміри орендної плати,встановлював межі земельних володінь,захищав права орендарів.</a:t>
            </a:r>
          </a:p>
        </p:txBody>
      </p:sp>
    </p:spTree>
    <p:extLst>
      <p:ext uri="{BB962C8B-B14F-4D97-AF65-F5344CB8AC3E}">
        <p14:creationId xmlns:p14="http://schemas.microsoft.com/office/powerpoint/2010/main" val="117383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Chiang1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6" y="-21771"/>
            <a:ext cx="4670784" cy="68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369333"/>
            <a:ext cx="44999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smtClean="0">
                <a:latin typeface="Comic Sans MS" pitchFamily="66" charset="0"/>
              </a:rPr>
              <a:t>Зовнішня політика</a:t>
            </a:r>
            <a:r>
              <a:rPr lang="en-US" u="sng" dirty="0" smtClean="0">
                <a:latin typeface="Comic Sans MS" pitchFamily="66" charset="0"/>
              </a:rPr>
              <a:t>.</a:t>
            </a:r>
            <a:r>
              <a:rPr lang="uk-UA" dirty="0" smtClean="0">
                <a:latin typeface="Comic Sans MS" pitchFamily="66" charset="0"/>
              </a:rPr>
              <a:t>1)Відновлення митної автономної і водночас ліквідація внутрішніх митних </a:t>
            </a:r>
            <a:r>
              <a:rPr lang="uk-UA" dirty="0" err="1" smtClean="0">
                <a:latin typeface="Comic Sans MS" pitchFamily="66" charset="0"/>
              </a:rPr>
              <a:t>перепон.Перадача</a:t>
            </a:r>
            <a:r>
              <a:rPr lang="uk-UA" dirty="0" smtClean="0">
                <a:latin typeface="Comic Sans MS" pitchFamily="66" charset="0"/>
              </a:rPr>
              <a:t> Китаю 20 із 33 концепсій.2)Спроби отримати закордонні позики для реконструкції</a:t>
            </a:r>
            <a:r>
              <a:rPr lang="ru-RU" u="sng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країни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закінчилася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крахом.Почався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навіть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відплив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іноземного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капіталу</a:t>
            </a:r>
            <a:r>
              <a:rPr lang="ru-RU" dirty="0" smtClean="0">
                <a:latin typeface="Comic Sans MS" pitchFamily="66" charset="0"/>
              </a:rPr>
              <a:t> з країни.3)</a:t>
            </a:r>
            <a:r>
              <a:rPr lang="ru-RU" dirty="0" err="1" smtClean="0">
                <a:latin typeface="Comic Sans MS" pitchFamily="66" charset="0"/>
              </a:rPr>
              <a:t>Погіршення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зовнішньополітичного</a:t>
            </a:r>
            <a:r>
              <a:rPr lang="ru-RU" dirty="0" smtClean="0">
                <a:latin typeface="Comic Sans MS" pitchFamily="66" charset="0"/>
              </a:rPr>
              <a:t> становища Китаю </a:t>
            </a:r>
            <a:r>
              <a:rPr lang="ru-RU" dirty="0" err="1" smtClean="0">
                <a:latin typeface="Comic Sans MS" pitchFamily="66" charset="0"/>
              </a:rPr>
              <a:t>після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японської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агресії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Маньчжурію</a:t>
            </a:r>
            <a:r>
              <a:rPr lang="ru-RU" dirty="0" smtClean="0">
                <a:latin typeface="Comic Sans MS" pitchFamily="66" charset="0"/>
              </a:rPr>
              <a:t>(1931-1932).</a:t>
            </a:r>
            <a:r>
              <a:rPr lang="ru-RU" dirty="0" err="1" smtClean="0">
                <a:latin typeface="Comic Sans MS" pitchFamily="66" charset="0"/>
              </a:rPr>
              <a:t>Усі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зусилля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китайського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керівництва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отримати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допомогу</a:t>
            </a:r>
            <a:r>
              <a:rPr lang="ru-RU" dirty="0" smtClean="0">
                <a:latin typeface="Comic Sans MS" pitchFamily="66" charset="0"/>
              </a:rPr>
              <a:t> держав Заходу в </a:t>
            </a:r>
            <a:r>
              <a:rPr lang="ru-RU" dirty="0" err="1" smtClean="0">
                <a:latin typeface="Comic Sans MS" pitchFamily="66" charset="0"/>
              </a:rPr>
              <a:t>боротьбі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Японії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мали</a:t>
            </a:r>
            <a:r>
              <a:rPr lang="ru-RU" dirty="0" smtClean="0">
                <a:latin typeface="Comic Sans MS" pitchFamily="66" charset="0"/>
              </a:rPr>
              <a:t> успіху.4)У 1935-1936 </a:t>
            </a:r>
            <a:r>
              <a:rPr lang="ru-RU" dirty="0" err="1" smtClean="0">
                <a:latin typeface="Comic Sans MS" pitchFamily="66" charset="0"/>
              </a:rPr>
              <a:t>р.Чан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Кайаші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знову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звернувся</a:t>
            </a:r>
            <a:r>
              <a:rPr lang="ru-RU" dirty="0" smtClean="0">
                <a:latin typeface="Comic Sans MS" pitchFamily="66" charset="0"/>
              </a:rPr>
              <a:t> по </a:t>
            </a:r>
            <a:r>
              <a:rPr lang="ru-RU" dirty="0" err="1" smtClean="0">
                <a:latin typeface="Comic Sans MS" pitchFamily="66" charset="0"/>
              </a:rPr>
              <a:t>допомогу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err="1" smtClean="0">
                <a:latin typeface="Comic Sans MS" pitchFamily="66" charset="0"/>
              </a:rPr>
              <a:t>СРСР,із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яким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ще</a:t>
            </a:r>
            <a:r>
              <a:rPr lang="ru-RU" dirty="0" smtClean="0">
                <a:latin typeface="Comic Sans MS" pitchFamily="66" charset="0"/>
              </a:rPr>
              <a:t> з 1927 р. </a:t>
            </a:r>
            <a:r>
              <a:rPr lang="ru-RU" dirty="0" err="1" smtClean="0">
                <a:latin typeface="Comic Sans MS" pitchFamily="66" charset="0"/>
              </a:rPr>
              <a:t>розірвав</a:t>
            </a:r>
            <a:r>
              <a:rPr lang="ru-RU" dirty="0" smtClean="0">
                <a:latin typeface="Comic Sans MS" pitchFamily="66" charset="0"/>
              </a:rPr>
              <a:t> відносини.5)</a:t>
            </a:r>
            <a:r>
              <a:rPr lang="ru-RU" dirty="0" err="1" smtClean="0">
                <a:latin typeface="Comic Sans MS" pitchFamily="66" charset="0"/>
              </a:rPr>
              <a:t>Спроби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домогтися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економічної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незалежності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Заходу,налагодити</a:t>
            </a:r>
            <a:r>
              <a:rPr lang="ru-RU" dirty="0" smtClean="0">
                <a:latin typeface="Comic Sans MS" pitchFamily="66" charset="0"/>
              </a:rPr>
              <a:t> з ним </a:t>
            </a:r>
            <a:r>
              <a:rPr lang="ru-RU" dirty="0" err="1" smtClean="0">
                <a:latin typeface="Comic Sans MS" pitchFamily="66" charset="0"/>
              </a:rPr>
              <a:t>рівноправні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відносини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мали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успіху.Чан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Кайаші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продовжив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політику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лавіювання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між</a:t>
            </a:r>
            <a:r>
              <a:rPr lang="ru-RU" dirty="0" smtClean="0">
                <a:latin typeface="Comic Sans MS" pitchFamily="66" charset="0"/>
              </a:rPr>
              <a:t> Заходом і СРСР.</a:t>
            </a:r>
            <a:endParaRPr lang="uk-UA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5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u="sng" dirty="0" smtClean="0">
                <a:latin typeface="Comic Sans MS" pitchFamily="66" charset="0"/>
              </a:rPr>
              <a:t>Висновок</a:t>
            </a:r>
            <a:endParaRPr lang="en-US" b="1" u="sng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uk-UA" dirty="0" smtClean="0">
                <a:latin typeface="Comic Sans MS" pitchFamily="66" charset="0"/>
              </a:rPr>
              <a:t>Значного ефекту реформи не мали,хоч і забезпечили відносну </a:t>
            </a:r>
            <a:r>
              <a:rPr lang="uk-UA" dirty="0" err="1" smtClean="0">
                <a:latin typeface="Comic Sans MS" pitchFamily="66" charset="0"/>
              </a:rPr>
              <a:t>стабільність.У</a:t>
            </a:r>
            <a:r>
              <a:rPr lang="uk-UA" dirty="0" smtClean="0">
                <a:latin typeface="Comic Sans MS" pitchFamily="66" charset="0"/>
              </a:rPr>
              <a:t> роки гомінданівського правління в Китаї домінувала традиційна китайська система управління господарством,згідно з якою держава виступала верховним власником і вищим </a:t>
            </a:r>
            <a:r>
              <a:rPr lang="uk-UA" dirty="0" err="1" smtClean="0">
                <a:latin typeface="Comic Sans MS" pitchFamily="66" charset="0"/>
              </a:rPr>
              <a:t>суб</a:t>
            </a:r>
            <a:r>
              <a:rPr lang="en-US" dirty="0" smtClean="0">
                <a:latin typeface="Comic Sans MS" pitchFamily="66" charset="0"/>
              </a:rPr>
              <a:t>’</a:t>
            </a:r>
            <a:r>
              <a:rPr lang="uk-UA" dirty="0" err="1" smtClean="0">
                <a:latin typeface="Comic Sans MS" pitchFamily="66" charset="0"/>
              </a:rPr>
              <a:t>єктом</a:t>
            </a:r>
            <a:r>
              <a:rPr lang="uk-UA" dirty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влади.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6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Громадянська війна в Китаї(1927-початок 1950-х рр.)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8388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i="1" u="sng" dirty="0" smtClean="0">
                <a:latin typeface="Comic Sans MS" pitchFamily="66" charset="0"/>
              </a:rPr>
              <a:t>Ворогуючі сторони: </a:t>
            </a:r>
            <a:r>
              <a:rPr lang="uk-UA" sz="1400" dirty="0" err="1" smtClean="0">
                <a:latin typeface="Comic Sans MS" pitchFamily="66" charset="0"/>
              </a:rPr>
              <a:t>Гоміндан.Комуністична</a:t>
            </a:r>
            <a:r>
              <a:rPr lang="uk-UA" sz="1400" dirty="0" smtClean="0">
                <a:latin typeface="Comic Sans MS" pitchFamily="66" charset="0"/>
              </a:rPr>
              <a:t> партія Китаю(КПК)</a:t>
            </a:r>
          </a:p>
          <a:p>
            <a:pPr marL="0" indent="0">
              <a:buNone/>
            </a:pPr>
            <a:r>
              <a:rPr lang="en-US" sz="1400" i="1" u="sng" dirty="0" smtClean="0">
                <a:latin typeface="Comic Sans MS" pitchFamily="66" charset="0"/>
              </a:rPr>
              <a:t>I </a:t>
            </a:r>
            <a:r>
              <a:rPr lang="uk-UA" sz="1400" i="1" u="sng" dirty="0" smtClean="0">
                <a:latin typeface="Comic Sans MS" pitchFamily="66" charset="0"/>
              </a:rPr>
              <a:t>етап(1927-1934)</a:t>
            </a:r>
            <a:r>
              <a:rPr lang="uk-UA" sz="1400" i="1" u="sng" dirty="0" err="1" smtClean="0">
                <a:latin typeface="Comic Sans MS" pitchFamily="66" charset="0"/>
              </a:rPr>
              <a:t>.</a:t>
            </a:r>
            <a:r>
              <a:rPr lang="uk-UA" sz="1400" dirty="0" err="1" smtClean="0">
                <a:latin typeface="Comic Sans MS" pitchFamily="66" charset="0"/>
              </a:rPr>
              <a:t>Розрив</a:t>
            </a:r>
            <a:r>
              <a:rPr lang="uk-UA" sz="1400" dirty="0" smtClean="0">
                <a:latin typeface="Comic Sans MS" pitchFamily="66" charset="0"/>
              </a:rPr>
              <a:t> відносин між Гомінданом і </a:t>
            </a:r>
            <a:r>
              <a:rPr lang="uk-UA" sz="1400" dirty="0" err="1" smtClean="0">
                <a:latin typeface="Comic Sans MS" pitchFamily="66" charset="0"/>
              </a:rPr>
              <a:t>КПК.Перехід</a:t>
            </a:r>
            <a:r>
              <a:rPr lang="uk-UA" sz="1400" dirty="0" smtClean="0">
                <a:latin typeface="Comic Sans MS" pitchFamily="66" charset="0"/>
              </a:rPr>
              <a:t> комуністів до </a:t>
            </a:r>
            <a:r>
              <a:rPr lang="uk-UA" sz="1400" dirty="0" err="1" smtClean="0">
                <a:latin typeface="Comic Sans MS" pitchFamily="66" charset="0"/>
              </a:rPr>
              <a:t>озбройної</a:t>
            </a:r>
            <a:r>
              <a:rPr lang="uk-UA" sz="1400" dirty="0" smtClean="0">
                <a:latin typeface="Comic Sans MS" pitchFamily="66" charset="0"/>
              </a:rPr>
              <a:t> боротьби,створення радянських </a:t>
            </a:r>
            <a:r>
              <a:rPr lang="uk-UA" sz="1400" dirty="0" err="1" smtClean="0">
                <a:latin typeface="Comic Sans MS" pitchFamily="66" charset="0"/>
              </a:rPr>
              <a:t>районів.У</a:t>
            </a:r>
            <a:r>
              <a:rPr lang="uk-UA" sz="1400" dirty="0" smtClean="0">
                <a:latin typeface="Comic Sans MS" pitchFamily="66" charset="0"/>
              </a:rPr>
              <a:t> 1930-1934рр. </a:t>
            </a:r>
            <a:r>
              <a:rPr lang="uk-UA" sz="1400" dirty="0">
                <a:latin typeface="Comic Sans MS" pitchFamily="66" charset="0"/>
              </a:rPr>
              <a:t>а</a:t>
            </a:r>
            <a:r>
              <a:rPr lang="uk-UA" sz="1400" dirty="0" smtClean="0">
                <a:latin typeface="Comic Sans MS" pitchFamily="66" charset="0"/>
              </a:rPr>
              <a:t>рмія Чан </a:t>
            </a:r>
            <a:r>
              <a:rPr lang="uk-UA" sz="1400" dirty="0" err="1" smtClean="0">
                <a:latin typeface="Comic Sans MS" pitchFamily="66" charset="0"/>
              </a:rPr>
              <a:t>Кайаші</a:t>
            </a:r>
            <a:r>
              <a:rPr lang="uk-UA" sz="1400" dirty="0" smtClean="0">
                <a:latin typeface="Comic Sans MS" pitchFamily="66" charset="0"/>
              </a:rPr>
              <a:t> здійснила 5 походів проти радянських районів,унаслідок яких армія Гоміндану розгромила основні сили Червоної армії та ліквідувала радянські </a:t>
            </a:r>
            <a:r>
              <a:rPr lang="uk-UA" sz="1400" dirty="0" err="1" smtClean="0">
                <a:latin typeface="Comic Sans MS" pitchFamily="66" charset="0"/>
              </a:rPr>
              <a:t>райони.Рух</a:t>
            </a:r>
            <a:r>
              <a:rPr lang="uk-UA" sz="1400" dirty="0" smtClean="0">
                <a:latin typeface="Comic Sans MS" pitchFamily="66" charset="0"/>
              </a:rPr>
              <a:t> за встановлення радянської влади в Китаї зазнав поразки,але не був знищений.</a:t>
            </a:r>
          </a:p>
          <a:p>
            <a:pPr marL="0" indent="0">
              <a:buNone/>
            </a:pPr>
            <a:r>
              <a:rPr lang="uk-UA" sz="1400" i="1" u="sng" dirty="0" smtClean="0">
                <a:latin typeface="Comic Sans MS" pitchFamily="66" charset="0"/>
              </a:rPr>
              <a:t>ІІ етап(1934-1937).</a:t>
            </a:r>
            <a:r>
              <a:rPr lang="uk-UA" sz="1400" dirty="0" smtClean="0">
                <a:latin typeface="Comic Sans MS" pitchFamily="66" charset="0"/>
              </a:rPr>
              <a:t>У 1934-1935рр. </a:t>
            </a:r>
            <a:r>
              <a:rPr lang="uk-UA" sz="1400" dirty="0">
                <a:latin typeface="Comic Sans MS" pitchFamily="66" charset="0"/>
              </a:rPr>
              <a:t>п</a:t>
            </a:r>
            <a:r>
              <a:rPr lang="uk-UA" sz="1400" dirty="0" smtClean="0">
                <a:latin typeface="Comic Sans MS" pitchFamily="66" charset="0"/>
              </a:rPr>
              <a:t>ід керівництвом Мао </a:t>
            </a:r>
            <a:r>
              <a:rPr lang="uk-UA" sz="1400" dirty="0" err="1" smtClean="0">
                <a:latin typeface="Comic Sans MS" pitchFamily="66" charset="0"/>
              </a:rPr>
              <a:t>Цзендуна</a:t>
            </a:r>
            <a:r>
              <a:rPr lang="uk-UA" sz="1400" dirty="0" smtClean="0">
                <a:latin typeface="Comic Sans MS" pitchFamily="66" charset="0"/>
              </a:rPr>
              <a:t>,який у 1931 </a:t>
            </a:r>
            <a:r>
              <a:rPr lang="uk-UA" sz="1400" dirty="0" err="1" smtClean="0">
                <a:latin typeface="Comic Sans MS" pitchFamily="66" charset="0"/>
              </a:rPr>
              <a:t>р.став</a:t>
            </a:r>
            <a:r>
              <a:rPr lang="uk-UA" sz="1400" dirty="0" smtClean="0">
                <a:latin typeface="Comic Sans MS" pitchFamily="66" charset="0"/>
              </a:rPr>
              <a:t> лідером КПК,100-тисячна партизанська армія,здійснивши </a:t>
            </a:r>
            <a:r>
              <a:rPr lang="en-US" sz="1400" dirty="0" smtClean="0">
                <a:latin typeface="Comic Sans MS" pitchFamily="66" charset="0"/>
              </a:rPr>
              <a:t>“</a:t>
            </a:r>
            <a:r>
              <a:rPr lang="ru-RU" sz="1400" dirty="0" smtClean="0">
                <a:latin typeface="Comic Sans MS" pitchFamily="66" charset="0"/>
              </a:rPr>
              <a:t>Великий </a:t>
            </a:r>
            <a:r>
              <a:rPr lang="ru-RU" sz="1400" dirty="0" err="1" smtClean="0">
                <a:latin typeface="Comic Sans MS" pitchFamily="66" charset="0"/>
              </a:rPr>
              <a:t>похід</a:t>
            </a:r>
            <a:r>
              <a:rPr lang="uk-UA" sz="1400" dirty="0" smtClean="0">
                <a:latin typeface="Comic Sans MS" pitchFamily="66" charset="0"/>
              </a:rPr>
              <a:t>(пройшла з боями 12 </a:t>
            </a:r>
            <a:r>
              <a:rPr lang="uk-UA" sz="1400" dirty="0" err="1" smtClean="0">
                <a:latin typeface="Comic Sans MS" pitchFamily="66" charset="0"/>
              </a:rPr>
              <a:t>тис.км</a:t>
            </a:r>
            <a:r>
              <a:rPr lang="uk-UA" sz="1400" dirty="0" smtClean="0">
                <a:latin typeface="Comic Sans MS" pitchFamily="66" charset="0"/>
              </a:rPr>
              <a:t>),перебазувався до </a:t>
            </a:r>
            <a:r>
              <a:rPr lang="uk-UA" sz="1400" dirty="0" err="1" smtClean="0">
                <a:latin typeface="Comic Sans MS" pitchFamily="66" charset="0"/>
              </a:rPr>
              <a:t>Пн.Китаю-ближче</a:t>
            </a:r>
            <a:r>
              <a:rPr lang="uk-UA" sz="1400" dirty="0" smtClean="0">
                <a:latin typeface="Comic Sans MS" pitchFamily="66" charset="0"/>
              </a:rPr>
              <a:t> до СРСР і фронту,який утворився після окупації Японією </a:t>
            </a:r>
            <a:r>
              <a:rPr lang="uk-UA" sz="1400" dirty="0" err="1" smtClean="0">
                <a:latin typeface="Comic Sans MS" pitchFamily="66" charset="0"/>
              </a:rPr>
              <a:t>Маньчжурії.Тут</a:t>
            </a:r>
            <a:r>
              <a:rPr lang="uk-UA" sz="1400" dirty="0" smtClean="0">
                <a:latin typeface="Comic Sans MS" pitchFamily="66" charset="0"/>
              </a:rPr>
              <a:t> на стиху 3 провінцій,</a:t>
            </a:r>
            <a:r>
              <a:rPr lang="uk-UA" sz="1400" dirty="0" err="1" smtClean="0">
                <a:latin typeface="Comic Sans MS" pitchFamily="66" charset="0"/>
              </a:rPr>
              <a:t>Шеньсі</a:t>
            </a:r>
            <a:r>
              <a:rPr lang="uk-UA" sz="1400" dirty="0" smtClean="0">
                <a:latin typeface="Comic Sans MS" pitchFamily="66" charset="0"/>
              </a:rPr>
              <a:t>,</a:t>
            </a:r>
            <a:r>
              <a:rPr lang="uk-UA" sz="1400" dirty="0" err="1" smtClean="0">
                <a:latin typeface="Comic Sans MS" pitchFamily="66" charset="0"/>
              </a:rPr>
              <a:t>Ганьсу</a:t>
            </a:r>
            <a:r>
              <a:rPr lang="uk-UA" sz="1400" dirty="0" smtClean="0">
                <a:latin typeface="Comic Sans MS" pitchFamily="66" charset="0"/>
              </a:rPr>
              <a:t> і </a:t>
            </a:r>
            <a:r>
              <a:rPr lang="uk-UA" sz="1400" dirty="0" err="1" smtClean="0">
                <a:latin typeface="Comic Sans MS" pitchFamily="66" charset="0"/>
              </a:rPr>
              <a:t>Нінся</a:t>
            </a:r>
            <a:r>
              <a:rPr lang="uk-UA" sz="1400" dirty="0" smtClean="0">
                <a:latin typeface="Comic Sans MS" pitchFamily="66" charset="0"/>
              </a:rPr>
              <a:t>,було утворено Особливий прикордонний район,який став базою для подальшого відновлення і розгортання комуністичного руху.</a:t>
            </a:r>
          </a:p>
          <a:p>
            <a:pPr marL="0" indent="0">
              <a:buNone/>
            </a:pPr>
            <a:r>
              <a:rPr lang="uk-UA" sz="1400" i="1" u="sng" dirty="0" smtClean="0">
                <a:latin typeface="Comic Sans MS" pitchFamily="66" charset="0"/>
              </a:rPr>
              <a:t>ІІІ етап(1937-1945)</a:t>
            </a:r>
            <a:r>
              <a:rPr lang="uk-UA" sz="1400" i="1" u="sng" dirty="0" err="1" smtClean="0">
                <a:latin typeface="Comic Sans MS" pitchFamily="66" charset="0"/>
              </a:rPr>
              <a:t>.</a:t>
            </a:r>
            <a:r>
              <a:rPr lang="uk-UA" sz="1400" dirty="0" err="1" smtClean="0">
                <a:latin typeface="Comic Sans MS" pitchFamily="66" charset="0"/>
              </a:rPr>
              <a:t>Об</a:t>
            </a:r>
            <a:r>
              <a:rPr lang="en-US" sz="1400" dirty="0" smtClean="0">
                <a:latin typeface="Comic Sans MS" pitchFamily="66" charset="0"/>
              </a:rPr>
              <a:t>’</a:t>
            </a:r>
            <a:r>
              <a:rPr lang="uk-UA" sz="1400" dirty="0" smtClean="0">
                <a:latin typeface="Comic Sans MS" pitchFamily="66" charset="0"/>
              </a:rPr>
              <a:t>єднання зусиль Гоміндану і КПК у боротьбі з японською </a:t>
            </a:r>
            <a:r>
              <a:rPr lang="uk-UA" sz="1400" dirty="0" err="1" smtClean="0">
                <a:latin typeface="Comic Sans MS" pitchFamily="66" charset="0"/>
              </a:rPr>
              <a:t>агресією.Періодичні</a:t>
            </a:r>
            <a:r>
              <a:rPr lang="uk-UA" sz="1400" dirty="0" smtClean="0">
                <a:latin typeface="Comic Sans MS" pitchFamily="66" charset="0"/>
              </a:rPr>
              <a:t> сутички між військами Гоміндану й </a:t>
            </a:r>
            <a:r>
              <a:rPr lang="uk-UA" sz="1400" dirty="0" err="1" smtClean="0">
                <a:latin typeface="Comic Sans MS" pitchFamily="66" charset="0"/>
              </a:rPr>
              <a:t>КПК.Вироблення</a:t>
            </a:r>
            <a:r>
              <a:rPr lang="uk-UA" sz="1400" dirty="0" smtClean="0">
                <a:latin typeface="Comic Sans MS" pitchFamily="66" charset="0"/>
              </a:rPr>
              <a:t> та відпрацювання основних положень ідеологічних основ китайського комуністичного руху,проведення аграрних реформ у районах контрольованих </a:t>
            </a:r>
            <a:r>
              <a:rPr lang="uk-UA" sz="1400" dirty="0" err="1" smtClean="0">
                <a:latin typeface="Comic Sans MS" pitchFamily="66" charset="0"/>
              </a:rPr>
              <a:t>комуністами.Наприкінці</a:t>
            </a:r>
            <a:r>
              <a:rPr lang="uk-UA" sz="1400" dirty="0" smtClean="0">
                <a:latin typeface="Comic Sans MS" pitchFamily="66" charset="0"/>
              </a:rPr>
              <a:t> Другої </a:t>
            </a:r>
            <a:r>
              <a:rPr lang="uk-UA" sz="1400" dirty="0" err="1" smtClean="0">
                <a:latin typeface="Comic Sans MS" pitchFamily="66" charset="0"/>
              </a:rPr>
              <a:t>св.війни</a:t>
            </a:r>
            <a:r>
              <a:rPr lang="uk-UA" sz="1400" dirty="0" smtClean="0">
                <a:latin typeface="Comic Sans MS" pitchFamily="66" charset="0"/>
              </a:rPr>
              <a:t> КПК стала масовою селянського партією,яка мала значні військові сили(8 армія і НРА і 4 нова армія НРА)</a:t>
            </a:r>
          </a:p>
          <a:p>
            <a:pPr marL="0" indent="0">
              <a:buNone/>
            </a:pPr>
            <a:r>
              <a:rPr lang="uk-UA" sz="1400" i="1" u="sng" dirty="0" smtClean="0">
                <a:latin typeface="Comic Sans MS" pitchFamily="66" charset="0"/>
              </a:rPr>
              <a:t>І</a:t>
            </a:r>
            <a:r>
              <a:rPr lang="en-US" sz="1400" i="1" u="sng" dirty="0" smtClean="0">
                <a:latin typeface="Comic Sans MS" pitchFamily="66" charset="0"/>
              </a:rPr>
              <a:t>V </a:t>
            </a:r>
            <a:r>
              <a:rPr lang="uk-UA" sz="1400" i="1" u="sng" dirty="0" smtClean="0">
                <a:latin typeface="Comic Sans MS" pitchFamily="66" charset="0"/>
              </a:rPr>
              <a:t>етап (1946-початок 1950 рр.) </a:t>
            </a:r>
            <a:r>
              <a:rPr lang="uk-UA" sz="1400" dirty="0" smtClean="0">
                <a:latin typeface="Comic Sans MS" pitchFamily="66" charset="0"/>
              </a:rPr>
              <a:t>Спроба Гоміндану розгромити КПК і поразка </a:t>
            </a:r>
            <a:r>
              <a:rPr lang="uk-UA" sz="1400" dirty="0" err="1" smtClean="0">
                <a:latin typeface="Comic Sans MS" pitchFamily="66" charset="0"/>
              </a:rPr>
              <a:t>Гоміндану.Втеча</a:t>
            </a:r>
            <a:r>
              <a:rPr lang="uk-UA" sz="1400" dirty="0" smtClean="0">
                <a:latin typeface="Comic Sans MS" pitchFamily="66" charset="0"/>
              </a:rPr>
              <a:t> провідників партії і залишків армії Гоміндану на острів </a:t>
            </a:r>
            <a:r>
              <a:rPr lang="uk-UA" sz="1400" dirty="0" err="1" smtClean="0">
                <a:latin typeface="Comic Sans MS" pitchFamily="66" charset="0"/>
              </a:rPr>
              <a:t>Тайвань.Проголошення</a:t>
            </a:r>
            <a:r>
              <a:rPr lang="uk-UA" sz="1400" dirty="0" smtClean="0">
                <a:latin typeface="Comic Sans MS" pitchFamily="66" charset="0"/>
              </a:rPr>
              <a:t> комуністами Китайської </a:t>
            </a:r>
            <a:r>
              <a:rPr lang="uk-UA" sz="1400" dirty="0" err="1" smtClean="0">
                <a:latin typeface="Comic Sans MS" pitchFamily="66" charset="0"/>
              </a:rPr>
              <a:t>Нородної</a:t>
            </a:r>
            <a:r>
              <a:rPr lang="uk-UA" sz="1400" dirty="0" smtClean="0">
                <a:latin typeface="Comic Sans MS" pitchFamily="66" charset="0"/>
              </a:rPr>
              <a:t> </a:t>
            </a:r>
            <a:r>
              <a:rPr lang="uk-UA" sz="1400" dirty="0" err="1" smtClean="0">
                <a:latin typeface="Comic Sans MS" pitchFamily="66" charset="0"/>
              </a:rPr>
              <a:t>Республіки.Установлення</a:t>
            </a:r>
            <a:r>
              <a:rPr lang="uk-UA" sz="1400" dirty="0" smtClean="0">
                <a:latin typeface="Comic Sans MS" pitchFamily="66" charset="0"/>
              </a:rPr>
              <a:t> контролю КПК над континентальною частиною Китаю.</a:t>
            </a:r>
            <a:endParaRPr lang="en-US" sz="1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4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28" y="-43029"/>
            <a:ext cx="9161782" cy="692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uk-UA" dirty="0" smtClean="0">
                <a:solidFill>
                  <a:srgbClr val="FFFF00"/>
                </a:solidFill>
              </a:rPr>
              <a:t>Рух 4 травня</a:t>
            </a:r>
            <a:r>
              <a:rPr lang="en-US" dirty="0" smtClean="0">
                <a:solidFill>
                  <a:srgbClr val="FFFF00"/>
                </a:solidFill>
              </a:rPr>
              <a:t>”(1919)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/>
          <a:lstStyle/>
          <a:p>
            <a:r>
              <a:rPr lang="uk-UA" sz="3200" b="1" dirty="0" smtClean="0">
                <a:latin typeface="Comic Sans MS" pitchFamily="66" charset="0"/>
              </a:rPr>
              <a:t>Причини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err="1" smtClean="0">
                <a:latin typeface="Comic Sans MS" pitchFamily="66" charset="0"/>
              </a:rPr>
              <a:t>Невиправдання</a:t>
            </a:r>
            <a:r>
              <a:rPr lang="uk-UA" sz="3200" dirty="0" smtClean="0">
                <a:latin typeface="Comic Sans MS" pitchFamily="66" charset="0"/>
              </a:rPr>
              <a:t> сподівань населення на покращання становища країни після Першої світової війни,скасування контрибуції,накладеної європейськими державами після придушення</a:t>
            </a:r>
            <a:r>
              <a:rPr lang="en-US" sz="3200" dirty="0" smtClean="0">
                <a:latin typeface="Comic Sans MS" pitchFamily="66" charset="0"/>
              </a:rPr>
              <a:t> “</a:t>
            </a:r>
            <a:r>
              <a:rPr lang="uk-UA" sz="3200" dirty="0" smtClean="0">
                <a:latin typeface="Comic Sans MS" pitchFamily="66" charset="0"/>
              </a:rPr>
              <a:t>боксерського повстання</a:t>
            </a:r>
            <a:r>
              <a:rPr lang="en-US" sz="3200" dirty="0" smtClean="0">
                <a:latin typeface="Comic Sans MS" pitchFamily="66" charset="0"/>
              </a:rPr>
              <a:t>”</a:t>
            </a:r>
            <a:r>
              <a:rPr lang="uk-UA" sz="3200" dirty="0" smtClean="0"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atin typeface="Comic Sans MS" pitchFamily="66" charset="0"/>
              </a:rPr>
              <a:t>Передача Японії за Версальським договором німецьких концесій у </a:t>
            </a:r>
            <a:r>
              <a:rPr lang="uk-UA" sz="3200" dirty="0" err="1" smtClean="0">
                <a:latin typeface="Comic Sans MS" pitchFamily="66" charset="0"/>
              </a:rPr>
              <a:t>Шандуні</a:t>
            </a:r>
            <a:r>
              <a:rPr lang="uk-UA" sz="3200" dirty="0" smtClean="0"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err="1" smtClean="0">
                <a:latin typeface="Comic Sans MS" pitchFamily="66" charset="0"/>
              </a:rPr>
              <a:t>Прояпонська</a:t>
            </a:r>
            <a:r>
              <a:rPr lang="uk-UA" sz="3200" dirty="0" smtClean="0">
                <a:latin typeface="Comic Sans MS" pitchFamily="66" charset="0"/>
              </a:rPr>
              <a:t> політика правлячої верхівки.</a:t>
            </a:r>
            <a:r>
              <a:rPr lang="uk-UA" b="1" dirty="0" smtClean="0">
                <a:latin typeface="Comic Sans MS" pitchFamily="66" charset="0"/>
              </a:rPr>
              <a:t>  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88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krmap.su/program2010/wh10/worldhistory10_files/image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58"/>
            <a:ext cx="9116211" cy="688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4187952"/>
          </a:xfrm>
        </p:spPr>
        <p:txBody>
          <a:bodyPr/>
          <a:lstStyle/>
          <a:p>
            <a:r>
              <a:rPr lang="uk-UA" sz="3200" b="1" dirty="0" err="1" smtClean="0">
                <a:latin typeface="Comic Sans MS" pitchFamily="66" charset="0"/>
              </a:rPr>
              <a:t>Привід</a:t>
            </a:r>
            <a:r>
              <a:rPr lang="uk-UA" b="1" dirty="0" err="1" smtClean="0">
                <a:latin typeface="Comic Sans MS" pitchFamily="66" charset="0"/>
              </a:rPr>
              <a:t>.</a:t>
            </a:r>
            <a:r>
              <a:rPr lang="uk-UA" sz="3200" dirty="0" err="1" smtClean="0">
                <a:latin typeface="Comic Sans MS" pitchFamily="66" charset="0"/>
              </a:rPr>
              <a:t>Розгін</a:t>
            </a:r>
            <a:r>
              <a:rPr lang="uk-UA" sz="3200" dirty="0" smtClean="0">
                <a:latin typeface="Comic Sans MS" pitchFamily="66" charset="0"/>
              </a:rPr>
              <a:t> демонстрації пекінських студентів із вимогами до уряду повернути півострів </a:t>
            </a:r>
            <a:r>
              <a:rPr lang="uk-UA" sz="3200" dirty="0" err="1" smtClean="0">
                <a:latin typeface="Comic Sans MS" pitchFamily="66" charset="0"/>
              </a:rPr>
              <a:t>Шандунь</a:t>
            </a:r>
            <a:r>
              <a:rPr lang="uk-UA" sz="3200" dirty="0" smtClean="0">
                <a:latin typeface="Comic Sans MS" pitchFamily="66" charset="0"/>
              </a:rPr>
              <a:t>,звільнити </a:t>
            </a:r>
            <a:r>
              <a:rPr lang="uk-UA" sz="3200" dirty="0" err="1" smtClean="0">
                <a:latin typeface="Comic Sans MS" pitchFamily="66" charset="0"/>
              </a:rPr>
              <a:t>прояпонськи</a:t>
            </a:r>
            <a:r>
              <a:rPr lang="uk-UA" sz="3200" dirty="0" smtClean="0">
                <a:latin typeface="Comic Sans MS" pitchFamily="66" charset="0"/>
              </a:rPr>
              <a:t> налаштованих чиновників та оголосити бойкот японським товаром.</a:t>
            </a:r>
            <a:endParaRPr lang="en-US" sz="3200" dirty="0" smtClean="0">
              <a:latin typeface="Comic Sans MS" pitchFamily="66" charset="0"/>
            </a:endParaRPr>
          </a:p>
          <a:p>
            <a:endParaRPr lang="uk-UA" b="1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8853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krmap.su/program2010/wh10/worldhistory10_files/image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8" y="-52753"/>
            <a:ext cx="9147178" cy="691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9" y="0"/>
            <a:ext cx="8183880" cy="4187952"/>
          </a:xfrm>
        </p:spPr>
        <p:txBody>
          <a:bodyPr>
            <a:normAutofit/>
          </a:bodyPr>
          <a:lstStyle/>
          <a:p>
            <a:r>
              <a:rPr lang="uk-UA" sz="3200" b="1" dirty="0" err="1" smtClean="0"/>
              <a:t>Результати.</a:t>
            </a:r>
            <a:r>
              <a:rPr lang="uk-UA" sz="3200" b="1" dirty="0" err="1" smtClean="0">
                <a:latin typeface="Comic Sans MS" pitchFamily="66" charset="0"/>
              </a:rPr>
              <a:t>Усунення</a:t>
            </a:r>
            <a:r>
              <a:rPr lang="uk-UA" sz="3200" b="1" dirty="0" smtClean="0">
                <a:latin typeface="Comic Sans MS" pitchFamily="66" charset="0"/>
              </a:rPr>
              <a:t> з посад </a:t>
            </a:r>
            <a:r>
              <a:rPr lang="uk-UA" sz="3200" b="1" dirty="0" err="1" smtClean="0">
                <a:latin typeface="Comic Sans MS" pitchFamily="66" charset="0"/>
              </a:rPr>
              <a:t>прояпонськи</a:t>
            </a:r>
            <a:r>
              <a:rPr lang="uk-UA" sz="3200" b="1" dirty="0" smtClean="0">
                <a:latin typeface="Comic Sans MS" pitchFamily="66" charset="0"/>
              </a:rPr>
              <a:t> налаштованих чиновників,звільнення заарештованих студентів:китайська делегація не підписала Версальського миру.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55477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krmap.su/program2010/wh10/worldhistory10_files/image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3" y="-52719"/>
            <a:ext cx="9144000" cy="690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02" y="4394"/>
            <a:ext cx="9002893" cy="673697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Comic Sans MS" pitchFamily="66" charset="0"/>
              </a:rPr>
              <a:t>Наслідки.</a:t>
            </a:r>
          </a:p>
          <a:p>
            <a:r>
              <a:rPr lang="uk-UA" sz="2400" dirty="0" smtClean="0">
                <a:latin typeface="Comic Sans MS" pitchFamily="66" charset="0"/>
              </a:rPr>
              <a:t>Зростання національної самосвідомості.</a:t>
            </a:r>
          </a:p>
          <a:p>
            <a:r>
              <a:rPr lang="uk-UA" sz="2400" dirty="0" smtClean="0">
                <a:latin typeface="Comic Sans MS" pitchFamily="66" charset="0"/>
              </a:rPr>
              <a:t>Утворення політичних партій та організацій лівого напряму,що виступали за об</a:t>
            </a:r>
            <a:r>
              <a:rPr lang="en-US" sz="2400" dirty="0" smtClean="0">
                <a:latin typeface="Comic Sans MS" pitchFamily="66" charset="0"/>
              </a:rPr>
              <a:t>’</a:t>
            </a:r>
            <a:r>
              <a:rPr lang="uk-UA" sz="2400" dirty="0" smtClean="0">
                <a:latin typeface="Comic Sans MS" pitchFamily="66" charset="0"/>
              </a:rPr>
              <a:t>єднання країни,звільнення від іноземного засилля і проведення соціальних реформ.</a:t>
            </a:r>
          </a:p>
          <a:p>
            <a:r>
              <a:rPr lang="uk-UA" sz="2400" dirty="0" smtClean="0">
                <a:latin typeface="Comic Sans MS" pitchFamily="66" charset="0"/>
              </a:rPr>
              <a:t>Створення у 1921р.Комуністичної партії Китаю(КПК),яка швидко стала впливовою політичною силою  в </a:t>
            </a:r>
            <a:r>
              <a:rPr lang="uk-UA" sz="2400" dirty="0" err="1" smtClean="0">
                <a:latin typeface="Comic Sans MS" pitchFamily="66" charset="0"/>
              </a:rPr>
              <a:t>країні.Комуністи</a:t>
            </a:r>
            <a:r>
              <a:rPr lang="uk-UA" sz="2400" dirty="0" smtClean="0">
                <a:latin typeface="Comic Sans MS" pitchFamily="66" charset="0"/>
              </a:rPr>
              <a:t> вбачали в революції єдиний засіб відродження країни.</a:t>
            </a:r>
          </a:p>
          <a:p>
            <a:r>
              <a:rPr lang="uk-UA" sz="2400" dirty="0" smtClean="0">
                <a:latin typeface="Comic Sans MS" pitchFamily="66" charset="0"/>
              </a:rPr>
              <a:t>Розгортання руху за </a:t>
            </a:r>
            <a:r>
              <a:rPr lang="en-US" sz="2400" dirty="0" smtClean="0">
                <a:latin typeface="Comic Sans MS" pitchFamily="66" charset="0"/>
              </a:rPr>
              <a:t>“</a:t>
            </a:r>
            <a:r>
              <a:rPr lang="uk-UA" sz="2400" dirty="0" smtClean="0">
                <a:latin typeface="Comic Sans MS" pitchFamily="66" charset="0"/>
              </a:rPr>
              <a:t>нову культуру</a:t>
            </a:r>
            <a:r>
              <a:rPr lang="en-US" sz="2400" dirty="0" smtClean="0">
                <a:latin typeface="Comic Sans MS" pitchFamily="66" charset="0"/>
              </a:rPr>
              <a:t>”</a:t>
            </a:r>
            <a:r>
              <a:rPr lang="uk-UA" sz="2400" dirty="0" smtClean="0">
                <a:latin typeface="Comic Sans MS" pitchFamily="66" charset="0"/>
              </a:rPr>
              <a:t>,зокрема,уведення в літературу мови,близької до </a:t>
            </a:r>
            <a:r>
              <a:rPr lang="uk-UA" sz="2400" dirty="0" err="1" smtClean="0">
                <a:latin typeface="Comic Sans MS" pitchFamily="66" charset="0"/>
              </a:rPr>
              <a:t>побутової.Це</a:t>
            </a:r>
            <a:r>
              <a:rPr lang="uk-UA" sz="2400" dirty="0" smtClean="0">
                <a:latin typeface="Comic Sans MS" pitchFamily="66" charset="0"/>
              </a:rPr>
              <a:t> дало змогу здобути освіту багатьом мільйонам китайців.</a:t>
            </a:r>
          </a:p>
          <a:p>
            <a:r>
              <a:rPr lang="uk-UA" sz="2400" dirty="0" smtClean="0">
                <a:latin typeface="Comic Sans MS" pitchFamily="66" charset="0"/>
              </a:rPr>
              <a:t>Радикалізація національно-визвольного руху. </a:t>
            </a:r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64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age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" y="0"/>
            <a:ext cx="929431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" y="692696"/>
            <a:ext cx="9294312" cy="5904656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Причини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Напівколоніальна залежність Китаю.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Роздробленість країни.</a:t>
            </a:r>
          </a:p>
          <a:p>
            <a:r>
              <a:rPr lang="uk-UA" b="1" dirty="0" err="1" smtClean="0">
                <a:solidFill>
                  <a:srgbClr val="FF0000"/>
                </a:solidFill>
                <a:latin typeface="Comic Sans MS" pitchFamily="66" charset="0"/>
              </a:rPr>
              <a:t>Нерозв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’</a:t>
            </a:r>
            <a:r>
              <a:rPr lang="uk-UA" b="1" dirty="0" err="1" smtClean="0">
                <a:solidFill>
                  <a:srgbClr val="FF0000"/>
                </a:solidFill>
                <a:latin typeface="Comic Sans MS" pitchFamily="66" charset="0"/>
              </a:rPr>
              <a:t>язаність</a:t>
            </a:r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 аграрного питання.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Прагнення радянського керівництва і Комінтерну до розпалу світової революції.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5219" y="-99392"/>
            <a:ext cx="6444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uk-UA" sz="32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Національна революція в Китаї у 1925-1927</a:t>
            </a:r>
            <a:endParaRPr lang="ru-RU" sz="3200" b="1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827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image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87" y="0"/>
            <a:ext cx="9455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3" y="23394"/>
            <a:ext cx="9421711" cy="683460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Comic Sans MS" pitchFamily="66" charset="0"/>
              </a:rPr>
              <a:t>Завдання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Об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’</a:t>
            </a:r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єднання Китаю.</a:t>
            </a:r>
          </a:p>
          <a:p>
            <a:r>
              <a:rPr lang="uk-UA" sz="3200" dirty="0" err="1" smtClean="0">
                <a:solidFill>
                  <a:srgbClr val="FF0000"/>
                </a:solidFill>
                <a:latin typeface="Comic Sans MS" pitchFamily="66" charset="0"/>
              </a:rPr>
              <a:t>Здійсення</a:t>
            </a:r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 модернізації країни.</a:t>
            </a:r>
          </a:p>
          <a:p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Звільнення від колоніального поневолення </a:t>
            </a:r>
          </a:p>
          <a:p>
            <a:r>
              <a:rPr lang="uk-UA" sz="3200" dirty="0" err="1" smtClean="0">
                <a:solidFill>
                  <a:srgbClr val="FF0000"/>
                </a:solidFill>
                <a:latin typeface="Comic Sans MS" pitchFamily="66" charset="0"/>
              </a:rPr>
              <a:t>Розв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’</a:t>
            </a:r>
            <a:r>
              <a:rPr lang="uk-UA" sz="3200" dirty="0" err="1" smtClean="0">
                <a:solidFill>
                  <a:srgbClr val="FF0000"/>
                </a:solidFill>
                <a:latin typeface="Comic Sans MS" pitchFamily="66" charset="0"/>
              </a:rPr>
              <a:t>язання</a:t>
            </a:r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 аграрного питання.</a:t>
            </a:r>
          </a:p>
        </p:txBody>
      </p:sp>
    </p:spTree>
    <p:extLst>
      <p:ext uri="{BB962C8B-B14F-4D97-AF65-F5344CB8AC3E}">
        <p14:creationId xmlns:p14="http://schemas.microsoft.com/office/powerpoint/2010/main" val="38157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image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7"/>
            <a:ext cx="9455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21704" y="4327"/>
            <a:ext cx="9274224" cy="418795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Comic Sans MS" pitchFamily="66" charset="0"/>
              </a:rPr>
              <a:t>Привід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Розстріл у Шанхаї англійською поліцією мирної демонстрації китайських студентів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4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image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5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455112" cy="666936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Comic Sans MS" pitchFamily="66" charset="0"/>
              </a:rPr>
              <a:t>Результати і наслідки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Об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’</a:t>
            </a:r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єднання Китаю під владою Гоміндану(Чан </a:t>
            </a:r>
            <a:r>
              <a:rPr lang="uk-UA" sz="3200" dirty="0" err="1" smtClean="0">
                <a:solidFill>
                  <a:srgbClr val="FF0000"/>
                </a:solidFill>
                <a:latin typeface="Comic Sans MS" pitchFamily="66" charset="0"/>
              </a:rPr>
              <a:t>Кайаші</a:t>
            </a:r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).</a:t>
            </a:r>
          </a:p>
          <a:p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Започаткування соціально-економічних перетворень із метою модернізації країни.</a:t>
            </a:r>
          </a:p>
          <a:p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Набуття Китаєм реального </a:t>
            </a:r>
            <a:r>
              <a:rPr lang="uk-UA" sz="3200" dirty="0" err="1" smtClean="0">
                <a:solidFill>
                  <a:srgbClr val="FF0000"/>
                </a:solidFill>
                <a:latin typeface="Comic Sans MS" pitchFamily="66" charset="0"/>
              </a:rPr>
              <a:t>сувернітету</a:t>
            </a:r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uk-UA" sz="3200" dirty="0" smtClean="0">
                <a:solidFill>
                  <a:srgbClr val="FF0000"/>
                </a:solidFill>
                <a:latin typeface="Comic Sans MS" pitchFamily="66" charset="0"/>
              </a:rPr>
              <a:t>Розгортання громадянської війни між партією Гоміндан і КПК.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4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168</TotalTime>
  <Words>684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Презентация PowerPoint</vt:lpstr>
      <vt:lpstr>“Рух 4 травня”(1919)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Громадянська війна в Китаї(1927-початок 1950-х рр.)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2013-12-18T16:01:04Z</dcterms:created>
  <dcterms:modified xsi:type="dcterms:W3CDTF">2013-12-18T18:49:17Z</dcterms:modified>
</cp:coreProperties>
</file>