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5" r:id="rId4"/>
    <p:sldId id="259" r:id="rId5"/>
    <p:sldId id="260" r:id="rId6"/>
    <p:sldId id="272" r:id="rId7"/>
    <p:sldId id="277" r:id="rId8"/>
    <p:sldId id="262" r:id="rId9"/>
    <p:sldId id="282" r:id="rId10"/>
    <p:sldId id="278" r:id="rId11"/>
    <p:sldId id="263" r:id="rId12"/>
    <p:sldId id="264" r:id="rId13"/>
    <p:sldId id="265" r:id="rId14"/>
    <p:sldId id="270" r:id="rId15"/>
    <p:sldId id="266" r:id="rId16"/>
    <p:sldId id="268" r:id="rId17"/>
    <p:sldId id="269" r:id="rId18"/>
    <p:sldId id="279" r:id="rId19"/>
    <p:sldId id="283" r:id="rId20"/>
    <p:sldId id="275" r:id="rId21"/>
    <p:sldId id="271" r:id="rId22"/>
    <p:sldId id="274" r:id="rId23"/>
    <p:sldId id="280" r:id="rId24"/>
    <p:sldId id="284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6564200-93E8-4165-AB68-310C6FAA5071}" type="datetimeFigureOut">
              <a:rPr lang="uk-UA" smtClean="0"/>
              <a:pPr/>
              <a:t>26.02.2013</a:t>
            </a:fld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294B5AD-9148-4552-A11C-DC983A2A888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FFOutput\&#1044;&#1074;&#1080;&#1078;&#1077;&#1085;&#1080;&#1103;%20&#1079;&#1084;&#1077;&#1080;.wmv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school.xvatit.com/index.php?title=%D0%A4%D0%B0%D0%B9%D0%BB:M198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D:\FFOutput\&#1064;&#1086;&#1082;!%20&#1047;&#1084;&#1077;&#1103;%20&#1087;&#1086;&#1077;&#1076;&#1072;&#1077;&#1090;%20&#1103;&#1081;&#1094;&#1086;,%20&#1087;&#1088;&#1077;&#1074;&#1086;&#1089;&#1093;&#1086;&#1076;&#1103;&#1097;&#1077;&#1077;%20&#1077;&#1077;%20&#1087;&#1086;%20&#1088;&#1072;&#1079;&#1084;&#1077;&#1088;&#1091;.wmv" TargetMode="External" Type="http://schemas.openxmlformats.org/officeDocument/2006/relationships/video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sz="2800" b="1" dirty="0" smtClean="0"/>
              <a:t>Загальна характеристика класу Плазуни. Особливості будови та процесів життєдіяльності</a:t>
            </a:r>
            <a:endParaRPr lang="uk-UA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pPr>
              <a:buNone/>
            </a:pPr>
            <a:r>
              <a:rPr lang="uk-UA" dirty="0" smtClean="0">
                <a:latin typeface="Monotype Corsiva" pitchFamily="66" charset="0"/>
              </a:rPr>
              <a:t>             Підготувала вчитель біології Мельник І.М.</a:t>
            </a:r>
            <a:endParaRPr lang="uk-UA" dirty="0">
              <a:latin typeface="Monotype Corsiva" pitchFamily="66" charset="0"/>
            </a:endParaRPr>
          </a:p>
        </p:txBody>
      </p:sp>
      <p:pic>
        <p:nvPicPr>
          <p:cNvPr id="4" name="Рисунок 3" descr="images (3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3253730" cy="2736304"/>
          </a:xfrm>
          <a:prstGeom prst="rect">
            <a:avLst/>
          </a:prstGeom>
        </p:spPr>
      </p:pic>
      <p:pic>
        <p:nvPicPr>
          <p:cNvPr id="5" name="Рисунок 4" descr="images (39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484784"/>
            <a:ext cx="3168352" cy="2074540"/>
          </a:xfrm>
          <a:prstGeom prst="rect">
            <a:avLst/>
          </a:prstGeom>
        </p:spPr>
      </p:pic>
      <p:pic>
        <p:nvPicPr>
          <p:cNvPr id="6" name="Рисунок 5" descr="кро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861048"/>
            <a:ext cx="3384376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гатерія</a:t>
            </a:r>
            <a:endParaRPr lang="uk-UA" b="1" i="1" dirty="0"/>
          </a:p>
        </p:txBody>
      </p:sp>
      <p:pic>
        <p:nvPicPr>
          <p:cNvPr id="6" name="Содержимое 5" descr="гатерія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8143932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04800"/>
            <a:ext cx="8571528" cy="762000"/>
          </a:xfrm>
        </p:spPr>
        <p:txBody>
          <a:bodyPr>
            <a:normAutofit/>
          </a:bodyPr>
          <a:lstStyle/>
          <a:p>
            <a:pPr algn="l"/>
            <a:r>
              <a:rPr lang="uk-UA" sz="4400" i="1" dirty="0" smtClean="0"/>
              <a:t>Проблемне запитання</a:t>
            </a:r>
            <a:endParaRPr lang="uk-UA" sz="4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107560"/>
            <a:ext cx="8715544" cy="1066800"/>
          </a:xfrm>
        </p:spPr>
        <p:txBody>
          <a:bodyPr>
            <a:noAutofit/>
          </a:bodyPr>
          <a:lstStyle/>
          <a:p>
            <a:pPr algn="just"/>
            <a:r>
              <a:rPr lang="uk-UA" sz="2400" b="1" dirty="0" smtClean="0"/>
              <a:t> Плазуни-наземні тварини, у яких всі процеси життєдіяльності </a:t>
            </a:r>
            <a:r>
              <a:rPr lang="uk-UA" sz="2400" b="1" dirty="0" err="1" smtClean="0"/>
              <a:t>пов</a:t>
            </a:r>
            <a:r>
              <a:rPr lang="ru-RU" sz="2400" b="1" dirty="0" smtClean="0"/>
              <a:t>’</a:t>
            </a:r>
            <a:r>
              <a:rPr lang="ru-RU" sz="2400" b="1" dirty="0" err="1" smtClean="0"/>
              <a:t>язані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життям</a:t>
            </a:r>
            <a:r>
              <a:rPr lang="ru-RU" sz="2400" b="1" dirty="0" smtClean="0"/>
              <a:t> на </a:t>
            </a:r>
            <a:r>
              <a:rPr lang="ru-RU" sz="2400" b="1" dirty="0" err="1" smtClean="0"/>
              <a:t>суходолі</a:t>
            </a:r>
            <a:r>
              <a:rPr lang="ru-RU" sz="2400" b="1" dirty="0" smtClean="0"/>
              <a:t>. Як же вони «</a:t>
            </a:r>
            <a:r>
              <a:rPr lang="ru-RU" sz="2400" b="1" dirty="0" err="1" smtClean="0"/>
              <a:t>розв</a:t>
            </a:r>
            <a:r>
              <a:rPr lang="ru-RU" sz="2400" b="1" dirty="0" smtClean="0"/>
              <a:t>’</a:t>
            </a:r>
            <a:r>
              <a:rPr lang="uk-UA" sz="2400" b="1" dirty="0" err="1" smtClean="0"/>
              <a:t>язали</a:t>
            </a:r>
            <a:r>
              <a:rPr lang="uk-UA" sz="2400" b="1" dirty="0" smtClean="0"/>
              <a:t>» всі проблеми життя на суходолі? </a:t>
            </a:r>
            <a:endParaRPr lang="uk-UA" sz="2400" b="1" dirty="0"/>
          </a:p>
        </p:txBody>
      </p:sp>
      <p:pic>
        <p:nvPicPr>
          <p:cNvPr id="5" name="Содержимое 4" descr="images (40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357430"/>
            <a:ext cx="7776863" cy="41044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4352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uk-UA" b="1" i="1" dirty="0" smtClean="0"/>
              <a:t>Зовнішня будова ящірки прудкої </a:t>
            </a:r>
            <a:endParaRPr lang="uk-UA" b="1" i="1" dirty="0"/>
          </a:p>
        </p:txBody>
      </p:sp>
      <p:pic>
        <p:nvPicPr>
          <p:cNvPr id="4" name="Содержимое 3" descr="images (4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3284984"/>
            <a:ext cx="7344816" cy="3312368"/>
          </a:xfrm>
        </p:spPr>
      </p:pic>
      <p:pic>
        <p:nvPicPr>
          <p:cNvPr id="5" name="Рисунок 4" descr="завантаження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2571750" cy="178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Пересування  плазунів </a:t>
            </a:r>
            <a:endParaRPr lang="uk-UA" b="1" i="1" dirty="0"/>
          </a:p>
        </p:txBody>
      </p:sp>
      <p:pic>
        <p:nvPicPr>
          <p:cNvPr id="4" name="Содержимое 3" descr="images (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360040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ages (1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628800"/>
            <a:ext cx="321754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ages (1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4437112"/>
            <a:ext cx="3672408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pPr algn="l"/>
            <a:r>
              <a:rPr lang="uk-UA" b="1" i="1" dirty="0" smtClean="0"/>
              <a:t>відео</a:t>
            </a:r>
            <a:r>
              <a:rPr lang="uk-UA" dirty="0" smtClean="0"/>
              <a:t>:</a:t>
            </a:r>
            <a:r>
              <a:rPr lang="uk-UA" sz="5400" dirty="0" smtClean="0">
                <a:latin typeface="Monotype Corsiva" pitchFamily="66" charset="0"/>
              </a:rPr>
              <a:t>пересування змії</a:t>
            </a:r>
            <a:endParaRPr lang="uk-UA" sz="5400" dirty="0">
              <a:latin typeface="Monotype Corsiva" pitchFamily="66" charset="0"/>
            </a:endParaRPr>
          </a:p>
        </p:txBody>
      </p:sp>
      <p:pic>
        <p:nvPicPr>
          <p:cNvPr id="6" name="Движения зме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1714488"/>
            <a:ext cx="8001056" cy="47799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Скелет ящірки</a:t>
            </a:r>
            <a:endParaRPr lang="uk-UA" b="1" i="1" dirty="0"/>
          </a:p>
        </p:txBody>
      </p:sp>
      <p:pic>
        <p:nvPicPr>
          <p:cNvPr id="4" name="Содержимое 3" descr="images (4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7632848" cy="4752528"/>
          </a:xfr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Внутрішня будова</a:t>
            </a:r>
            <a:endParaRPr lang="uk-UA" b="1" i="1" dirty="0"/>
          </a:p>
        </p:txBody>
      </p:sp>
      <p:pic>
        <p:nvPicPr>
          <p:cNvPr id="4" name="Содержимое 3" descr="http://school.xvatit.com/images/6/67/M198.jpg">
            <a:hlinkClick r:id="rId2" tooltip="M198.jpg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72816"/>
            <a:ext cx="7560840" cy="4464495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Відео</a:t>
            </a:r>
            <a:r>
              <a:rPr lang="uk-UA" dirty="0" smtClean="0"/>
              <a:t>:</a:t>
            </a:r>
            <a:r>
              <a:rPr lang="uk-UA" sz="5400" dirty="0" smtClean="0">
                <a:latin typeface="Monotype Corsiva" pitchFamily="66" charset="0"/>
              </a:rPr>
              <a:t>змія з’їдає яйце</a:t>
            </a:r>
            <a:endParaRPr lang="uk-UA" sz="5400" dirty="0">
              <a:latin typeface="Monotype Corsiva" pitchFamily="66" charset="0"/>
            </a:endParaRPr>
          </a:p>
        </p:txBody>
      </p:sp>
      <p:pic>
        <p:nvPicPr>
          <p:cNvPr id="6" name="Шок! Змея поедает яйцо, превосходящее ее по размеру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714488"/>
            <a:ext cx="8143932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/>
              <a:t>Ящірка,що гріється на сонці</a:t>
            </a:r>
            <a:endParaRPr lang="uk-UA" b="1" i="1" dirty="0"/>
          </a:p>
        </p:txBody>
      </p:sp>
      <p:pic>
        <p:nvPicPr>
          <p:cNvPr id="4" name="Содержимое 3" descr="ящ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8215370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uk-UA" b="1" i="1" dirty="0" smtClean="0"/>
              <a:t>Покриви тіла</a:t>
            </a:r>
            <a:endParaRPr lang="ru-RU" b="1" i="1" dirty="0"/>
          </a:p>
        </p:txBody>
      </p:sp>
      <p:pic>
        <p:nvPicPr>
          <p:cNvPr id="4" name="Содержимое 3" descr="покр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407196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пок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357562"/>
            <a:ext cx="3857652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47856"/>
          </a:xfrm>
        </p:spPr>
        <p:txBody>
          <a:bodyPr>
            <a:normAutofit fontScale="90000"/>
          </a:bodyPr>
          <a:lstStyle/>
          <a:p>
            <a:pPr algn="l"/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>Цифровий  диктант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uk-UA" sz="4200" b="1" i="1" dirty="0" smtClean="0"/>
              <a:t>Ряд Хвостаті</a:t>
            </a:r>
            <a:endParaRPr lang="uk-UA" sz="4200" b="1" dirty="0" smtClean="0"/>
          </a:p>
          <a:p>
            <a:pPr>
              <a:buNone/>
            </a:pPr>
            <a:r>
              <a:rPr lang="uk-UA" sz="4200" b="1" i="1" dirty="0" smtClean="0"/>
              <a:t>Ряд Безхвості</a:t>
            </a:r>
            <a:endParaRPr lang="uk-UA" sz="4200" b="1" dirty="0" smtClean="0"/>
          </a:p>
          <a:p>
            <a:pPr>
              <a:buNone/>
            </a:pPr>
            <a:r>
              <a:rPr lang="uk-UA" sz="4200" b="1" i="1" dirty="0" smtClean="0"/>
              <a:t>Ряд Безногі</a:t>
            </a:r>
          </a:p>
          <a:p>
            <a:pPr>
              <a:buNone/>
            </a:pPr>
            <a:endParaRPr lang="uk-UA" b="1" dirty="0" smtClean="0"/>
          </a:p>
          <a:p>
            <a:r>
              <a:rPr lang="uk-UA" sz="4200" i="1" dirty="0" smtClean="0"/>
              <a:t>1.Представники цього ряду мають короткі ноги і видовжене тіло.</a:t>
            </a:r>
            <a:endParaRPr lang="uk-UA" sz="4200" dirty="0" smtClean="0"/>
          </a:p>
          <a:p>
            <a:r>
              <a:rPr lang="uk-UA" sz="4200" i="1" dirty="0" smtClean="0"/>
              <a:t>2.Добре розвинені задні кінцівки, з допомогою яких вони гарно стрибають і плавають.</a:t>
            </a:r>
            <a:endParaRPr lang="uk-UA" sz="4200" dirty="0" smtClean="0"/>
          </a:p>
          <a:p>
            <a:r>
              <a:rPr lang="uk-UA" sz="4200" i="1" dirty="0" smtClean="0"/>
              <a:t>3.Кінцівки взагалі відсутні </a:t>
            </a:r>
            <a:endParaRPr lang="uk-UA" sz="4200" dirty="0" smtClean="0"/>
          </a:p>
          <a:p>
            <a:r>
              <a:rPr lang="uk-UA" sz="4200" i="1" dirty="0" smtClean="0"/>
              <a:t>4.Плавають як риби за допомогою хвоста.</a:t>
            </a:r>
            <a:endParaRPr lang="uk-UA" sz="4200" dirty="0" smtClean="0"/>
          </a:p>
          <a:p>
            <a:r>
              <a:rPr lang="uk-UA" sz="4200" i="1" dirty="0" smtClean="0"/>
              <a:t>5.Відсутній хвіст.</a:t>
            </a:r>
            <a:endParaRPr lang="uk-UA" sz="4200" dirty="0" smtClean="0"/>
          </a:p>
          <a:p>
            <a:r>
              <a:rPr lang="uk-UA" sz="4200" i="1" dirty="0" smtClean="0"/>
              <a:t>6.Належать зелені жаби.</a:t>
            </a:r>
            <a:endParaRPr lang="uk-UA" sz="4200" dirty="0" smtClean="0"/>
          </a:p>
          <a:p>
            <a:r>
              <a:rPr lang="uk-UA" sz="4200" i="1" dirty="0" smtClean="0"/>
              <a:t>7.Велетенська саламандра.</a:t>
            </a:r>
            <a:endParaRPr lang="uk-UA" sz="4200" dirty="0" smtClean="0"/>
          </a:p>
          <a:p>
            <a:r>
              <a:rPr lang="uk-UA" sz="4200" i="1" dirty="0" smtClean="0"/>
              <a:t>8.Аксолотль.                                                                                                       </a:t>
            </a:r>
            <a:endParaRPr lang="uk-UA" sz="4200" dirty="0" smtClean="0"/>
          </a:p>
          <a:p>
            <a:r>
              <a:rPr lang="uk-UA" sz="4200" i="1" dirty="0" smtClean="0"/>
              <a:t>9.Ропуха.</a:t>
            </a:r>
            <a:endParaRPr lang="uk-UA" sz="4200" dirty="0" smtClean="0"/>
          </a:p>
          <a:p>
            <a:r>
              <a:rPr lang="uk-UA" sz="4200" i="1" dirty="0" smtClean="0"/>
              <a:t>10.Кільчаста черв </a:t>
            </a:r>
            <a:r>
              <a:rPr lang="uk-UA" sz="4200" i="1" dirty="0" err="1" smtClean="0">
                <a:latin typeface="Constantia"/>
              </a:rPr>
              <a:t>'</a:t>
            </a:r>
            <a:r>
              <a:rPr lang="uk-UA" sz="4200" i="1" dirty="0" err="1" smtClean="0"/>
              <a:t>яга</a:t>
            </a:r>
            <a:r>
              <a:rPr lang="uk-UA" sz="4200" i="1" dirty="0" smtClean="0"/>
              <a:t>.</a:t>
            </a:r>
            <a:endParaRPr lang="uk-UA" sz="4200" dirty="0" smtClean="0"/>
          </a:p>
          <a:p>
            <a:r>
              <a:rPr lang="uk-UA" sz="4200" i="1" dirty="0" smtClean="0"/>
              <a:t>11.Гребінчастий тритон.</a:t>
            </a:r>
            <a:endParaRPr lang="uk-UA" sz="4200" dirty="0" smtClean="0"/>
          </a:p>
          <a:p>
            <a:r>
              <a:rPr lang="uk-UA" sz="4200" i="1" dirty="0" smtClean="0"/>
              <a:t>12.Мають резонатори</a:t>
            </a:r>
            <a:endParaRPr lang="uk-UA" sz="4200" dirty="0" smtClean="0"/>
          </a:p>
          <a:p>
            <a:endParaRPr lang="uk-UA" sz="4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3536"/>
            <a:ext cx="8363272" cy="1389514"/>
          </a:xfrm>
        </p:spPr>
        <p:txBody>
          <a:bodyPr>
            <a:normAutofit fontScale="90000"/>
          </a:bodyPr>
          <a:lstStyle/>
          <a:p>
            <a:pPr algn="l"/>
            <a:r>
              <a:rPr lang="uk-UA" b="1" i="1" dirty="0" smtClean="0"/>
              <a:t>Розмноження і розвиток плазунів</a:t>
            </a:r>
            <a:endParaRPr lang="uk-UA" b="1" i="1" dirty="0"/>
          </a:p>
        </p:txBody>
      </p:sp>
      <p:pic>
        <p:nvPicPr>
          <p:cNvPr id="4" name="Содержимое 3" descr="images (5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3312368" cy="2044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ages (5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628800"/>
            <a:ext cx="3240360" cy="2012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ages (5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4221088"/>
            <a:ext cx="3187055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ages (6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149080"/>
            <a:ext cx="3384376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uk-UA" sz="3600" b="1" i="1" dirty="0" smtClean="0">
                <a:latin typeface="+mn-lt"/>
              </a:rPr>
              <a:t>молоді рептилії залишають яйце</a:t>
            </a:r>
            <a:endParaRPr lang="uk-UA" sz="3600" b="1" i="1" dirty="0">
              <a:latin typeface="+mn-lt"/>
            </a:endParaRPr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360040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ages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772816"/>
            <a:ext cx="360040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ages (1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4365104"/>
            <a:ext cx="374441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Органи чуття</a:t>
            </a:r>
            <a:endParaRPr lang="uk-UA" b="1" i="1" dirty="0"/>
          </a:p>
        </p:txBody>
      </p:sp>
      <p:pic>
        <p:nvPicPr>
          <p:cNvPr id="4" name="Содержимое 3" descr="images (50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331236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яз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844824"/>
            <a:ext cx="309634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4437112"/>
            <a:ext cx="3384376" cy="1978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Робота з термінами</a:t>
            </a:r>
            <a:endParaRPr lang="uk-UA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 smtClean="0"/>
              <a:t>поперековий відділ;</a:t>
            </a:r>
          </a:p>
          <a:p>
            <a:pPr lvl="0"/>
            <a:r>
              <a:rPr lang="uk-UA" dirty="0" smtClean="0"/>
              <a:t>рогова луска;</a:t>
            </a:r>
          </a:p>
          <a:p>
            <a:pPr lvl="0"/>
            <a:r>
              <a:rPr lang="uk-UA" dirty="0" smtClean="0"/>
              <a:t>губчасті легені;</a:t>
            </a:r>
          </a:p>
          <a:p>
            <a:pPr lvl="0"/>
            <a:r>
              <a:rPr lang="uk-UA" dirty="0" smtClean="0"/>
              <a:t>жовчний міхур;</a:t>
            </a:r>
          </a:p>
          <a:p>
            <a:pPr lvl="0"/>
            <a:r>
              <a:rPr lang="uk-UA" dirty="0" smtClean="0"/>
              <a:t>подвійна акомодація.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b="1" i="1" dirty="0" smtClean="0"/>
              <a:t>                      Домашнє </a:t>
            </a:r>
            <a:r>
              <a:rPr lang="uk-UA" b="1" i="1" dirty="0" smtClean="0"/>
              <a:t>завдання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вивч</a:t>
            </a:r>
            <a:r>
              <a:rPr lang="uk-UA" dirty="0" smtClean="0"/>
              <a:t>.§39 та §40 п.1 </a:t>
            </a:r>
            <a:r>
              <a:rPr lang="uk-UA" dirty="0" smtClean="0"/>
              <a:t>підручника</a:t>
            </a:r>
            <a:r>
              <a:rPr lang="uk-UA" dirty="0" smtClean="0"/>
              <a:t>;</a:t>
            </a:r>
            <a:endParaRPr lang="uk-UA" dirty="0" smtClean="0"/>
          </a:p>
          <a:p>
            <a:r>
              <a:rPr lang="uk-UA" dirty="0" smtClean="0"/>
              <a:t> опрацювати опорний конспект</a:t>
            </a:r>
            <a:r>
              <a:rPr lang="uk-UA" dirty="0" smtClean="0"/>
              <a:t>;</a:t>
            </a:r>
            <a:endParaRPr lang="uk-UA" dirty="0" smtClean="0"/>
          </a:p>
          <a:p>
            <a:r>
              <a:rPr lang="uk-UA" dirty="0" smtClean="0"/>
              <a:t> виконати завд.6 </a:t>
            </a:r>
            <a:r>
              <a:rPr lang="uk-UA" dirty="0" smtClean="0"/>
              <a:t>с.206 та завд.6 с.210.  </a:t>
            </a:r>
          </a:p>
          <a:p>
            <a:endParaRPr lang="ru-RU" dirty="0"/>
          </a:p>
        </p:txBody>
      </p:sp>
      <p:pic>
        <p:nvPicPr>
          <p:cNvPr id="4" name="Рисунок 3" descr="знак запитанн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8640"/>
            <a:ext cx="2088232" cy="1182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472518" cy="1533978"/>
          </a:xfrm>
        </p:spPr>
        <p:txBody>
          <a:bodyPr>
            <a:normAutofit fontScale="90000"/>
          </a:bodyPr>
          <a:lstStyle/>
          <a:p>
            <a:pPr algn="l"/>
            <a:r>
              <a:rPr lang="uk-UA" sz="4800" b="1" i="1" dirty="0" smtClean="0"/>
              <a:t>Біологічна гра </a:t>
            </a:r>
            <a:r>
              <a:rPr lang="uk-UA" sz="4800" b="1" dirty="0" err="1" smtClean="0">
                <a:latin typeface="Monotype Corsiva" pitchFamily="66" charset="0"/>
              </a:rPr>
              <a:t>“Тварина</a:t>
            </a:r>
            <a:r>
              <a:rPr lang="uk-UA" sz="4800" b="1" dirty="0" smtClean="0">
                <a:latin typeface="Monotype Corsiva" pitchFamily="66" charset="0"/>
              </a:rPr>
              <a:t> - цілісний </a:t>
            </a:r>
            <a:r>
              <a:rPr lang="uk-UA" sz="4800" b="1" dirty="0" err="1" smtClean="0">
                <a:latin typeface="Monotype Corsiva" pitchFamily="66" charset="0"/>
              </a:rPr>
              <a:t>організм”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14487"/>
            <a:ext cx="4040188" cy="460387"/>
          </a:xfrm>
        </p:spPr>
        <p:txBody>
          <a:bodyPr/>
          <a:lstStyle/>
          <a:p>
            <a:r>
              <a:rPr lang="uk-UA" dirty="0" smtClean="0">
                <a:latin typeface="Century Gothic" pitchFamily="34" charset="0"/>
              </a:rPr>
              <a:t>органи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643050"/>
            <a:ext cx="4041775" cy="571503"/>
          </a:xfrm>
        </p:spPr>
        <p:txBody>
          <a:bodyPr/>
          <a:lstStyle/>
          <a:p>
            <a:r>
              <a:rPr lang="uk-UA" dirty="0" smtClean="0">
                <a:latin typeface="Century Gothic" pitchFamily="34" charset="0"/>
              </a:rPr>
              <a:t>Системи органів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uk-UA" dirty="0" smtClean="0"/>
              <a:t>шлунок;</a:t>
            </a:r>
          </a:p>
          <a:p>
            <a:pPr marL="457200" indent="-457200">
              <a:buFont typeface="+mj-lt"/>
              <a:buAutoNum type="alphaLcParenR"/>
            </a:pPr>
            <a:r>
              <a:rPr lang="uk-UA" dirty="0" smtClean="0"/>
              <a:t>легені;</a:t>
            </a:r>
          </a:p>
          <a:p>
            <a:pPr marL="457200" indent="-457200">
              <a:buFont typeface="+mj-lt"/>
              <a:buAutoNum type="alphaLcParenR"/>
            </a:pPr>
            <a:r>
              <a:rPr lang="uk-UA" dirty="0" smtClean="0"/>
              <a:t>нирки;</a:t>
            </a:r>
          </a:p>
          <a:p>
            <a:pPr marL="457200" indent="-457200">
              <a:buFont typeface="+mj-lt"/>
              <a:buAutoNum type="alphaLcParenR"/>
            </a:pPr>
            <a:r>
              <a:rPr lang="uk-UA" dirty="0" smtClean="0"/>
              <a:t>очі;</a:t>
            </a:r>
          </a:p>
          <a:p>
            <a:pPr marL="457200" indent="-457200">
              <a:buFont typeface="+mj-lt"/>
              <a:buAutoNum type="alphaLcParenR"/>
            </a:pPr>
            <a:r>
              <a:rPr lang="uk-UA" dirty="0" smtClean="0"/>
              <a:t>череп;</a:t>
            </a:r>
          </a:p>
          <a:p>
            <a:pPr marL="457200" indent="-457200">
              <a:buFont typeface="+mj-lt"/>
              <a:buAutoNum type="alphaLcParenR"/>
            </a:pPr>
            <a:r>
              <a:rPr lang="uk-UA" dirty="0" smtClean="0"/>
              <a:t>серце;</a:t>
            </a:r>
          </a:p>
          <a:p>
            <a:pPr marL="457200" indent="-457200">
              <a:buFont typeface="+mj-lt"/>
              <a:buAutoNum type="alphaLcParenR"/>
            </a:pPr>
            <a:r>
              <a:rPr lang="uk-UA" dirty="0" smtClean="0"/>
              <a:t>мозочок;</a:t>
            </a:r>
          </a:p>
          <a:p>
            <a:pPr marL="457200" indent="-457200">
              <a:buFont typeface="+mj-lt"/>
              <a:buAutoNum type="alphaLcParenR"/>
            </a:pPr>
            <a:r>
              <a:rPr lang="uk-UA" dirty="0" smtClean="0"/>
              <a:t>сім</a:t>
            </a:r>
            <a:r>
              <a:rPr lang="uk-UA" dirty="0" smtClean="0">
                <a:latin typeface="Times New Roman"/>
                <a:cs typeface="Times New Roman"/>
              </a:rPr>
              <a:t>’яники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uk-UA" dirty="0" smtClean="0"/>
              <a:t>Статева;</a:t>
            </a:r>
          </a:p>
          <a:p>
            <a:pPr marL="457200" indent="-457200">
              <a:buFont typeface="+mj-lt"/>
              <a:buAutoNum type="arabicPeriod"/>
            </a:pPr>
            <a:r>
              <a:rPr lang="uk-UA" dirty="0" smtClean="0"/>
              <a:t>Нервова;</a:t>
            </a:r>
          </a:p>
          <a:p>
            <a:pPr marL="457200" indent="-457200">
              <a:buFont typeface="+mj-lt"/>
              <a:buAutoNum type="arabicPeriod"/>
            </a:pPr>
            <a:r>
              <a:rPr lang="uk-UA" dirty="0" smtClean="0"/>
              <a:t>Органи чуття;</a:t>
            </a:r>
          </a:p>
          <a:p>
            <a:pPr marL="457200" indent="-457200">
              <a:buFont typeface="+mj-lt"/>
              <a:buAutoNum type="arabicPeriod"/>
            </a:pPr>
            <a:r>
              <a:rPr lang="uk-UA" dirty="0" smtClean="0"/>
              <a:t>Кровоносна;</a:t>
            </a:r>
          </a:p>
          <a:p>
            <a:pPr marL="457200" indent="-457200">
              <a:buFont typeface="+mj-lt"/>
              <a:buAutoNum type="arabicPeriod"/>
            </a:pPr>
            <a:r>
              <a:rPr lang="uk-UA" dirty="0" smtClean="0"/>
              <a:t>Травна;</a:t>
            </a:r>
          </a:p>
          <a:p>
            <a:pPr marL="457200" indent="-457200">
              <a:buFont typeface="+mj-lt"/>
              <a:buAutoNum type="arabicPeriod"/>
            </a:pPr>
            <a:r>
              <a:rPr lang="uk-UA" dirty="0" smtClean="0"/>
              <a:t>Дихальна;</a:t>
            </a:r>
          </a:p>
          <a:p>
            <a:pPr marL="457200" indent="-457200">
              <a:buFont typeface="+mj-lt"/>
              <a:buAutoNum type="arabicPeriod"/>
            </a:pPr>
            <a:r>
              <a:rPr lang="uk-UA" dirty="0" smtClean="0"/>
              <a:t>Видільна;</a:t>
            </a:r>
          </a:p>
          <a:p>
            <a:pPr marL="457200" indent="-457200">
              <a:buFont typeface="+mj-lt"/>
              <a:buAutoNum type="arabicPeriod"/>
            </a:pPr>
            <a:r>
              <a:rPr lang="uk-UA" dirty="0" smtClean="0"/>
              <a:t>Опорно-рухова(скелет)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Гра</a:t>
            </a:r>
            <a:r>
              <a:rPr lang="uk-UA" dirty="0" smtClean="0"/>
              <a:t> </a:t>
            </a:r>
            <a:r>
              <a:rPr lang="uk-UA" b="1" dirty="0" err="1" smtClean="0">
                <a:latin typeface="Monotype Corsiva" pitchFamily="66" charset="0"/>
              </a:rPr>
              <a:t>“Ключове</a:t>
            </a:r>
            <a:r>
              <a:rPr lang="uk-UA" b="1" dirty="0" smtClean="0">
                <a:latin typeface="Monotype Corsiva" pitchFamily="66" charset="0"/>
              </a:rPr>
              <a:t> </a:t>
            </a:r>
            <a:r>
              <a:rPr lang="uk-UA" b="1" dirty="0" err="1" smtClean="0">
                <a:latin typeface="Monotype Corsiva" pitchFamily="66" charset="0"/>
              </a:rPr>
              <a:t>слово”</a:t>
            </a:r>
            <a:endParaRPr lang="uk-UA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uk-UA" sz="2000" dirty="0" smtClean="0"/>
              <a:t>Тип розвитку, при якому молоді особини, які народжуються, схожі на дорослих, називається...  </a:t>
            </a:r>
            <a:r>
              <a:rPr lang="uk-UA" sz="2000" i="1" dirty="0" smtClean="0"/>
              <a:t>(1 літера відповіді).</a:t>
            </a:r>
            <a:endParaRPr lang="uk-UA" sz="2000" dirty="0" smtClean="0"/>
          </a:p>
          <a:p>
            <a:r>
              <a:rPr lang="uk-UA" sz="2000" dirty="0" smtClean="0"/>
              <a:t>Система органів, що здійснює газообмін між організмом і навколишнім середовищем, тобто надходження кисню і виведення вуглекислого газу називається.....  (5 літера відповіді).</a:t>
            </a:r>
          </a:p>
          <a:p>
            <a:r>
              <a:rPr lang="uk-UA" sz="2000" dirty="0" smtClean="0"/>
              <a:t>Система органів, що забезпечує організм поживними речовинами для життєдіяльності, росту, розвитку називається....  ( 3 літера відповіді).</a:t>
            </a:r>
          </a:p>
          <a:p>
            <a:r>
              <a:rPr lang="uk-UA" sz="2000" dirty="0" smtClean="0"/>
              <a:t>Наука про тварин -  (1 літера відповіді).</a:t>
            </a:r>
          </a:p>
          <a:p>
            <a:r>
              <a:rPr lang="uk-UA" sz="2000" dirty="0" smtClean="0"/>
              <a:t>Кровоносна система, по якій кров рухається лише по судинах називається...  ( 6 літера відповіді).</a:t>
            </a:r>
          </a:p>
          <a:p>
            <a:r>
              <a:rPr lang="uk-UA" sz="2000" dirty="0" smtClean="0"/>
              <a:t>Частина організму тварин -  (5 літера відповіді).</a:t>
            </a:r>
          </a:p>
          <a:p>
            <a:r>
              <a:rPr lang="uk-UA" sz="2000" dirty="0" smtClean="0"/>
              <a:t>Тварини за типом живлення  - (11 літера відповіді).</a:t>
            </a:r>
          </a:p>
          <a:p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Завдання уроку:</a:t>
            </a:r>
            <a:endParaRPr lang="uk-UA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b="1" dirty="0" smtClean="0"/>
              <a:t>Ви повинні знати</a:t>
            </a:r>
            <a:r>
              <a:rPr lang="uk-UA" dirty="0" smtClean="0"/>
              <a:t>:</a:t>
            </a:r>
          </a:p>
          <a:p>
            <a:pPr lvl="0" algn="just"/>
            <a:r>
              <a:rPr lang="uk-UA" dirty="0" smtClean="0"/>
              <a:t>загальну характеристику класу Плазуни;</a:t>
            </a:r>
          </a:p>
          <a:p>
            <a:pPr lvl="0" algn="just"/>
            <a:r>
              <a:rPr lang="uk-UA" dirty="0" smtClean="0"/>
              <a:t>характерні особливості будови та процесів життєдіяльності плазунів, які дали їм змогу повністю позбутися залежності від водного середовища;</a:t>
            </a:r>
          </a:p>
          <a:p>
            <a:pPr lvl="0" algn="just"/>
            <a:r>
              <a:rPr lang="uk-UA" dirty="0" smtClean="0"/>
              <a:t>риси ускладнення організації плазунів порівняно із земноводними;</a:t>
            </a:r>
          </a:p>
          <a:p>
            <a:pPr lvl="0" algn="just"/>
            <a:r>
              <a:rPr lang="uk-UA" dirty="0" smtClean="0"/>
              <a:t>особливості розвитку та розмноження плазунів.</a:t>
            </a:r>
          </a:p>
          <a:p>
            <a:pPr algn="just">
              <a:buNone/>
            </a:pPr>
            <a:r>
              <a:rPr lang="uk-UA" b="1" dirty="0" smtClean="0"/>
              <a:t>Ви повинні вміти</a:t>
            </a:r>
            <a:r>
              <a:rPr lang="uk-UA" dirty="0" smtClean="0"/>
              <a:t>:</a:t>
            </a:r>
          </a:p>
          <a:p>
            <a:pPr lvl="0" algn="just"/>
            <a:r>
              <a:rPr lang="uk-UA" dirty="0" smtClean="0"/>
              <a:t>визначити характерні ознаки класу Плазуни;</a:t>
            </a:r>
          </a:p>
          <a:p>
            <a:pPr lvl="0" algn="just"/>
            <a:r>
              <a:rPr lang="uk-UA" dirty="0" smtClean="0"/>
              <a:t>розпізнавати на наочних засобах особливості будови та процесів життєдіяльності плазунів.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Історична довідка</a:t>
            </a:r>
            <a:endParaRPr lang="uk-UA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3538736" cy="4526280"/>
          </a:xfrm>
        </p:spPr>
        <p:txBody>
          <a:bodyPr>
            <a:normAutofit fontScale="92500"/>
          </a:bodyPr>
          <a:lstStyle/>
          <a:p>
            <a:pPr marL="0" indent="0" algn="just">
              <a:buFontTx/>
              <a:buNone/>
              <a:defRPr/>
            </a:pPr>
            <a:r>
              <a:rPr lang="ru-RU" dirty="0" err="1" smtClean="0"/>
              <a:t>Плазунами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назвав  (</a:t>
            </a:r>
            <a:r>
              <a:rPr lang="en-US" dirty="0" err="1" smtClean="0"/>
              <a:t>Reptilia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ru-RU" dirty="0" smtClean="0"/>
              <a:t>Жорж </a:t>
            </a:r>
            <a:r>
              <a:rPr lang="ru-RU" dirty="0" err="1" smtClean="0"/>
              <a:t>Кюв</a:t>
            </a:r>
            <a:r>
              <a:rPr lang="en-US" dirty="0" smtClean="0"/>
              <a:t>’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uk-UA" dirty="0" smtClean="0"/>
              <a:t>,</a:t>
            </a:r>
            <a:r>
              <a:rPr lang="ru-RU" dirty="0" smtClean="0"/>
              <a:t>в той час, коли Л</a:t>
            </a:r>
            <a:r>
              <a:rPr lang="uk-UA" dirty="0" smtClean="0"/>
              <a:t>і</a:t>
            </a:r>
            <a:r>
              <a:rPr lang="ru-RU" dirty="0" err="1" smtClean="0"/>
              <a:t>нней</a:t>
            </a:r>
            <a:r>
              <a:rPr lang="ru-RU" dirty="0" smtClean="0"/>
              <a:t> </a:t>
            </a:r>
            <a:r>
              <a:rPr lang="ru-RU" dirty="0" err="1" smtClean="0"/>
              <a:t>вважав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рептилії</a:t>
            </a:r>
            <a:r>
              <a:rPr lang="ru-RU" dirty="0" smtClean="0"/>
              <a:t> належать до </a:t>
            </a:r>
            <a:r>
              <a:rPr lang="uk-UA" dirty="0" smtClean="0"/>
              <a:t>класу</a:t>
            </a:r>
            <a:r>
              <a:rPr lang="ru-RU" dirty="0" smtClean="0"/>
              <a:t> </a:t>
            </a:r>
            <a:r>
              <a:rPr lang="ru-RU" dirty="0" err="1" smtClean="0"/>
              <a:t>амфібії</a:t>
            </a:r>
            <a:r>
              <a:rPr lang="ru-RU" dirty="0" smtClean="0"/>
              <a:t>. </a:t>
            </a:r>
            <a:r>
              <a:rPr lang="ru-RU" dirty="0" err="1" smtClean="0"/>
              <a:t>Кюв’є</a:t>
            </a:r>
            <a:r>
              <a:rPr lang="ru-RU" dirty="0" smtClean="0"/>
              <a:t> </a:t>
            </a:r>
            <a:r>
              <a:rPr lang="ru-RU" dirty="0" err="1" smtClean="0"/>
              <a:t>знайшов</a:t>
            </a:r>
            <a:r>
              <a:rPr lang="ru-RU" dirty="0" smtClean="0"/>
              <a:t> </a:t>
            </a:r>
            <a:r>
              <a:rPr lang="ru-RU" dirty="0" err="1" smtClean="0"/>
              <a:t>розбіжності</a:t>
            </a:r>
            <a:r>
              <a:rPr lang="ru-RU" dirty="0" smtClean="0"/>
              <a:t> в </a:t>
            </a:r>
            <a:r>
              <a:rPr lang="ru-RU" dirty="0" err="1" smtClean="0"/>
              <a:t>зовнішній</a:t>
            </a:r>
            <a:r>
              <a:rPr lang="ru-RU" dirty="0" smtClean="0"/>
              <a:t> </a:t>
            </a:r>
            <a:r>
              <a:rPr lang="ru-RU" dirty="0" err="1" smtClean="0"/>
              <a:t>будові</a:t>
            </a:r>
            <a:r>
              <a:rPr lang="ru-RU" dirty="0" smtClean="0"/>
              <a:t>, </a:t>
            </a:r>
            <a:r>
              <a:rPr lang="ru-RU" dirty="0" err="1" smtClean="0"/>
              <a:t>розвитку</a:t>
            </a:r>
            <a:r>
              <a:rPr lang="ru-RU" dirty="0" smtClean="0"/>
              <a:t> та  в </a:t>
            </a:r>
            <a:r>
              <a:rPr lang="ru-RU" dirty="0" err="1" smtClean="0"/>
              <a:t>способі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pic>
        <p:nvPicPr>
          <p:cNvPr id="5" name="Picture 4" descr="b_0040">
            <a:hlinkClick r:id="rId2" action="ppaction://hlinksldjump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016" y="1844824"/>
            <a:ext cx="3888432" cy="37444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85884"/>
          </a:xfrm>
        </p:spPr>
        <p:txBody>
          <a:bodyPr>
            <a:normAutofit fontScale="90000"/>
          </a:bodyPr>
          <a:lstStyle/>
          <a:p>
            <a:pPr algn="l"/>
            <a:r>
              <a:rPr lang="uk-UA" b="1" i="1" dirty="0" smtClean="0"/>
              <a:t>Плазуни мезозойської ери</a:t>
            </a:r>
            <a:r>
              <a:rPr lang="uk-UA" sz="3200" b="1" i="1" dirty="0" smtClean="0"/>
              <a:t>:</a:t>
            </a:r>
            <a:r>
              <a:rPr lang="uk-UA" sz="3200" dirty="0" smtClean="0"/>
              <a:t> </a:t>
            </a:r>
            <a:r>
              <a:rPr lang="uk-UA" sz="3200" dirty="0" smtClean="0">
                <a:latin typeface="Comic Sans MS" pitchFamily="66" charset="0"/>
              </a:rPr>
              <a:t>іхтіозавр,</a:t>
            </a:r>
            <a:r>
              <a:rPr lang="uk-UA" sz="3200" dirty="0" err="1" smtClean="0">
                <a:latin typeface="Comic Sans MS" pitchFamily="66" charset="0"/>
              </a:rPr>
              <a:t>велоцираптор</a:t>
            </a:r>
            <a:r>
              <a:rPr lang="uk-UA" sz="3200" dirty="0" smtClean="0">
                <a:latin typeface="Comic Sans MS" pitchFamily="66" charset="0"/>
              </a:rPr>
              <a:t>,мозазавр,птерозавр</a:t>
            </a:r>
            <a:endParaRPr lang="uk-UA" dirty="0">
              <a:latin typeface="Comic Sans MS" pitchFamily="66" charset="0"/>
            </a:endParaRPr>
          </a:p>
        </p:txBody>
      </p:sp>
      <p:pic>
        <p:nvPicPr>
          <p:cNvPr id="4" name="Содержимое 3" descr="іхтіо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14488"/>
            <a:ext cx="3214710" cy="2395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птеро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4500570"/>
            <a:ext cx="293846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моз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4429132"/>
            <a:ext cx="321471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зав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1785926"/>
            <a:ext cx="2643206" cy="24050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Біологічне лото</a:t>
            </a:r>
            <a:endParaRPr lang="uk-UA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uk-UA" dirty="0" smtClean="0"/>
              <a:t>П І Д Т И П</a:t>
            </a:r>
          </a:p>
          <a:p>
            <a:r>
              <a:rPr lang="uk-UA" dirty="0" smtClean="0"/>
              <a:t>К Л А С</a:t>
            </a:r>
          </a:p>
          <a:p>
            <a:r>
              <a:rPr lang="uk-UA" dirty="0" smtClean="0"/>
              <a:t>ІМПЕРІЯ</a:t>
            </a:r>
          </a:p>
          <a:p>
            <a:r>
              <a:rPr lang="uk-UA" dirty="0" smtClean="0"/>
              <a:t>НАДЦАРСТВО</a:t>
            </a:r>
          </a:p>
          <a:p>
            <a:r>
              <a:rPr lang="uk-UA" dirty="0" smtClean="0"/>
              <a:t>Т И П</a:t>
            </a:r>
          </a:p>
          <a:p>
            <a:r>
              <a:rPr lang="uk-UA" dirty="0" smtClean="0"/>
              <a:t>ЦАРСТВО</a:t>
            </a:r>
          </a:p>
          <a:p>
            <a:r>
              <a:rPr lang="uk-UA" dirty="0" smtClean="0"/>
              <a:t>ПІДЦАРСТВО</a:t>
            </a:r>
          </a:p>
          <a:p>
            <a:endParaRPr lang="uk-UA" dirty="0" smtClean="0"/>
          </a:p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/>
              <a:t>Е у к а р і от и</a:t>
            </a:r>
          </a:p>
          <a:p>
            <a:r>
              <a:rPr lang="uk-UA" dirty="0" smtClean="0"/>
              <a:t>П л а з у н и</a:t>
            </a:r>
          </a:p>
          <a:p>
            <a:r>
              <a:rPr lang="uk-UA" dirty="0" smtClean="0"/>
              <a:t>Х о р д о в і</a:t>
            </a:r>
          </a:p>
          <a:p>
            <a:r>
              <a:rPr lang="uk-UA" dirty="0" smtClean="0"/>
              <a:t>Багатоклітинні</a:t>
            </a:r>
          </a:p>
          <a:p>
            <a:r>
              <a:rPr lang="uk-UA" dirty="0" smtClean="0"/>
              <a:t>Черепні або Хребетні</a:t>
            </a:r>
          </a:p>
          <a:p>
            <a:r>
              <a:rPr lang="uk-UA" dirty="0" smtClean="0"/>
              <a:t>Т в а р и н и</a:t>
            </a:r>
          </a:p>
          <a:p>
            <a:r>
              <a:rPr lang="uk-UA" dirty="0" smtClean="0"/>
              <a:t>Клітинні організми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b="1" i="1" dirty="0" smtClean="0"/>
              <a:t>Ряди класу Плазуни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dirty="0" smtClean="0"/>
              <a:t>                            Клас Плазуни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Лускаті                                    </a:t>
            </a:r>
            <a:r>
              <a:rPr lang="uk-UA" dirty="0" err="1" smtClean="0"/>
              <a:t>Дзьобоголові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     </a:t>
            </a:r>
            <a:r>
              <a:rPr lang="uk-UA" sz="1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ящірки,змії,вужі</a:t>
            </a:r>
            <a:r>
              <a:rPr lang="uk-UA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</a:t>
            </a:r>
            <a:r>
              <a:rPr lang="uk-UA" dirty="0" smtClean="0"/>
              <a:t>                                </a:t>
            </a:r>
            <a:r>
              <a:rPr lang="uk-UA" sz="1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гатерія,</a:t>
            </a:r>
            <a:r>
              <a:rPr lang="uk-UA" sz="18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туатара</a:t>
            </a:r>
            <a:r>
              <a:rPr lang="uk-UA" sz="1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острова</a:t>
            </a:r>
          </a:p>
          <a:p>
            <a:pPr>
              <a:buNone/>
            </a:pPr>
            <a:r>
              <a:rPr lang="uk-UA" sz="1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                                                                                             </a:t>
            </a:r>
            <a:r>
              <a:rPr lang="uk-UA" sz="18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Бразер</a:t>
            </a:r>
            <a:endParaRPr lang="uk-UA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uk-UA" dirty="0" smtClean="0"/>
              <a:t>               Крокодили        Черепахи</a:t>
            </a:r>
          </a:p>
          <a:p>
            <a:pPr>
              <a:buNone/>
            </a:pPr>
            <a:r>
              <a:rPr lang="uk-UA" dirty="0" smtClean="0"/>
              <a:t>            </a:t>
            </a:r>
            <a:r>
              <a:rPr lang="uk-UA" sz="1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крокодил,гавіал,алігатор         болотяна черепаха,зелена черепаха,</a:t>
            </a:r>
          </a:p>
          <a:p>
            <a:pPr>
              <a:buNone/>
            </a:pPr>
            <a:r>
              <a:rPr lang="uk-UA" sz="1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                                                                     </a:t>
            </a:r>
            <a:r>
              <a:rPr lang="uk-UA" sz="18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тракакса</a:t>
            </a:r>
            <a:r>
              <a:rPr lang="uk-UA" sz="1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</a:t>
            </a:r>
            <a:r>
              <a:rPr lang="uk-UA" sz="18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трионікс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2571736" y="3000372"/>
            <a:ext cx="192882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4143372" y="3071810"/>
            <a:ext cx="178595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643570" y="2285992"/>
            <a:ext cx="128588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1643042" y="2285992"/>
            <a:ext cx="135732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634</TotalTime>
  <Words>447</Words>
  <Application>Microsoft Office PowerPoint</Application>
  <PresentationFormat>Экран (4:3)</PresentationFormat>
  <Paragraphs>115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Литейная</vt:lpstr>
      <vt:lpstr>Загальна характеристика класу Плазуни. Особливості будови та процесів життєдіяльності</vt:lpstr>
      <vt:lpstr>    Цифровий  диктант</vt:lpstr>
      <vt:lpstr>Біологічна гра “Тварина - цілісний організм”</vt:lpstr>
      <vt:lpstr>Гра “Ключове слово”</vt:lpstr>
      <vt:lpstr>Завдання уроку:</vt:lpstr>
      <vt:lpstr>Історична довідка</vt:lpstr>
      <vt:lpstr>Плазуни мезозойської ери: іхтіозавр,велоцираптор,мозазавр,птерозавр</vt:lpstr>
      <vt:lpstr>Біологічне лото</vt:lpstr>
      <vt:lpstr>Ряди класу Плазуни</vt:lpstr>
      <vt:lpstr>гатерія</vt:lpstr>
      <vt:lpstr>Проблемне запитання</vt:lpstr>
      <vt:lpstr>Зовнішня будова ящірки прудкої </vt:lpstr>
      <vt:lpstr>Пересування  плазунів </vt:lpstr>
      <vt:lpstr>відео:пересування змії</vt:lpstr>
      <vt:lpstr>Скелет ящірки</vt:lpstr>
      <vt:lpstr>Внутрішня будова</vt:lpstr>
      <vt:lpstr>Відео:змія з’їдає яйце</vt:lpstr>
      <vt:lpstr>Ящірка,що гріється на сонці</vt:lpstr>
      <vt:lpstr>Покриви тіла</vt:lpstr>
      <vt:lpstr>Розмноження і розвиток плазунів</vt:lpstr>
      <vt:lpstr>молоді рептилії залишають яйце</vt:lpstr>
      <vt:lpstr>Органи чуття</vt:lpstr>
      <vt:lpstr>Робота з термінами</vt:lpstr>
      <vt:lpstr>                      Домашнє завдання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Загальна характеристика класу Плазуни. Особливості будови та процесів життєдіяльності</dc:title>
  <dc:creator>Мюллер</dc:creator>
  <cp:lastModifiedBy>Мюллер</cp:lastModifiedBy>
  <cp:revision>49</cp:revision>
  <dcterms:created xsi:type="dcterms:W3CDTF">2013-02-19T11:38:24Z</dcterms:created>
  <dcterms:modified xsi:type="dcterms:W3CDTF">2013-02-26T18:04:14Z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438774</vt:lpwstr>
  </property>
  <property fmtid="{D5CDD505-2E9C-101B-9397-08002B2CF9AE}" name="NXPowerLiteVersion" pid="3">
    <vt:lpwstr>D4.1.4</vt:lpwstr>
  </property>
</Properties>
</file>