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8" r:id="rId3"/>
    <p:sldId id="257" r:id="rId4"/>
    <p:sldId id="261" r:id="rId5"/>
    <p:sldId id="263" r:id="rId6"/>
    <p:sldId id="264" r:id="rId7"/>
    <p:sldId id="259" r:id="rId8"/>
    <p:sldId id="260" r:id="rId9"/>
    <p:sldId id="265" r:id="rId10"/>
    <p:sldId id="266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AEDDF-4FE0-41B1-82AE-707A6017B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9B1F-E0B6-41AC-9EC4-E8F83AABC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0AF0-5E0F-40F7-9DE5-4EDAC8969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088A5-AF28-4E5E-B308-3C99740E0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79208-8547-4349-A8D5-E176BD70A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47684-AEAA-4267-B646-3FAA40B5D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17D3D-C511-4EFD-A461-D07E49C08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50DA-E4CB-4963-BDF9-D5A0DE706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CF6CA-AC75-46B1-9DFF-1FC7FE566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17D7D-DA51-41E4-ABEC-8C7D9466B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9233-61D4-487A-9F81-5A4B1DBF9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1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6032A1A-259D-403D-8A86-3CD9F9CC7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1%85%D0%BE%D1%82%D1%81%D1%8C%D0%BA%D0%B5_%D0%BC%D0%BE%D1%80%D0%B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55" TargetMode="External"/><Relationship Id="rId5" Type="http://schemas.openxmlformats.org/officeDocument/2006/relationships/hyperlink" Target="http://uk.wikipedia.org/w/index.php?title=%D0%97%D0%BE%D0%BE%D0%BB%D0%BE%D0%B3&amp;action=edit&amp;redlink=1" TargetMode="External"/><Relationship Id="rId4" Type="http://schemas.openxmlformats.org/officeDocument/2006/relationships/hyperlink" Target="http://uk.wikipedia.org/wiki/193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9%D1%83%D0%BF%D0%B0%D0%BB%D1%8C%D1%86%D1%96&amp;action=edit&amp;redlink=1" TargetMode="External"/><Relationship Id="rId2" Type="http://schemas.openxmlformats.org/officeDocument/2006/relationships/hyperlink" Target="http://uk.wikipedia.org/wiki/%D0%A2%D0%B2%D0%B0%D1%80%D0%B8%D0%BD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80%D0%BE%D0%B2%D0%BE%D0%BD%D0%BE%D1%81%D0%BD%D0%B0_%D1%81%D0%B8%D1%81%D1%82%D0%B5%D0%BC%D0%B0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uk.wikipedia.org/wiki/%D0%9C%D0%BE%D0%B7%D0%BE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3%D0%BE%D0%BD%D0%B0%D0%B4%D0%B8&amp;action=edit&amp;redlink=1" TargetMode="External"/><Relationship Id="rId5" Type="http://schemas.openxmlformats.org/officeDocument/2006/relationships/hyperlink" Target="http://uk.wikipedia.org/w/index.php?title=%D0%9E%D1%80%D0%B3%D0%B0%D0%BD%D0%B8_%D0%B4%D0%B8%D1%85%D0%B0%D0%BD%D0%BD%D1%8F&amp;action=edit&amp;redlink=1" TargetMode="External"/><Relationship Id="rId4" Type="http://schemas.openxmlformats.org/officeDocument/2006/relationships/hyperlink" Target="http://uk.wikipedia.org/wiki/%D0%A1%D0%B5%D1%80%D1%86%D0%B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1%82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uk.wikipedia.org/wiki/%D0%A2%D1%80%D0%B0%D0%B2%D0%BD%D0%B0_%D1%81%D0%B8%D1%81%D1%82%D0%B5%D0%BC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E%D1%80%D0%B3%D0%B0%D0%BD%D0%B8_%D0%B4%D0%B8%D1%85%D0%B0%D0%BD%D0%BD%D1%8F&amp;action=edit&amp;redlink=1" TargetMode="External"/><Relationship Id="rId5" Type="http://schemas.openxmlformats.org/officeDocument/2006/relationships/hyperlink" Target="http://uk.wikipedia.org/wiki/%D0%A4%D0%B5%D1%80%D0%BC%D0%B5%D0%BD%D1%82" TargetMode="External"/><Relationship Id="rId4" Type="http://schemas.openxmlformats.org/officeDocument/2006/relationships/hyperlink" Target="http://uk.wikipedia.org/wiki/%D0%9A%D0%B8%D1%88%D0%BA%D1%96%D0%B2%D0%BD%D0%B8%D0%B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981075"/>
            <a:ext cx="70866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FF00"/>
                </a:solidFill>
              </a:rPr>
              <a:t>Тип Погонофори</a:t>
            </a:r>
            <a:br>
              <a:rPr lang="ru-RU" sz="5400" smtClean="0">
                <a:solidFill>
                  <a:srgbClr val="FFFF00"/>
                </a:solidFill>
              </a:rPr>
            </a:br>
            <a:r>
              <a:rPr lang="ru-RU" sz="5400" smtClean="0">
                <a:solidFill>
                  <a:srgbClr val="FFFF00"/>
                </a:solidFill>
              </a:rPr>
              <a:t>(Бородоносці)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1266825"/>
            <a:ext cx="33337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39592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700213"/>
            <a:ext cx="23812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187450" y="5589588"/>
            <a:ext cx="3070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" pitchFamily="34" charset="0"/>
              </a:rPr>
              <a:t>Ковтун Тетяна </a:t>
            </a:r>
            <a:r>
              <a:rPr lang="uk-UA" b="1">
                <a:latin typeface="Arial" pitchFamily="34" charset="0"/>
              </a:rPr>
              <a:t>Петрівна,</a:t>
            </a:r>
          </a:p>
          <a:p>
            <a:r>
              <a:rPr lang="uk-UA" b="1">
                <a:latin typeface="Arial" pitchFamily="34" charset="0"/>
              </a:rPr>
              <a:t>Одеський навчально-</a:t>
            </a:r>
          </a:p>
          <a:p>
            <a:r>
              <a:rPr lang="uk-UA" b="1">
                <a:latin typeface="Arial" pitchFamily="34" charset="0"/>
              </a:rPr>
              <a:t>виховний комплекс № 84</a:t>
            </a:r>
            <a:endParaRPr lang="ru-RU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0311"/>
          <p:cNvPicPr>
            <a:picLocks noChangeAspect="1" noChangeArrowheads="1"/>
          </p:cNvPicPr>
          <p:nvPr/>
        </p:nvPicPr>
        <p:blipFill>
          <a:blip r:embed="rId2" cstate="print"/>
          <a:srcRect l="52670" t="40916" r="6850" b="7222"/>
          <a:stretch>
            <a:fillRect/>
          </a:stretch>
        </p:blipFill>
        <p:spPr bwMode="auto">
          <a:xfrm>
            <a:off x="107950" y="115888"/>
            <a:ext cx="4103688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p0311"/>
          <p:cNvPicPr>
            <a:picLocks noChangeAspect="1" noChangeArrowheads="1"/>
          </p:cNvPicPr>
          <p:nvPr/>
        </p:nvPicPr>
        <p:blipFill>
          <a:blip r:embed="rId2" cstate="print"/>
          <a:srcRect l="5501" t="72937" r="50851" b="7628"/>
          <a:stretch>
            <a:fillRect/>
          </a:stretch>
        </p:blipFill>
        <p:spPr bwMode="auto">
          <a:xfrm>
            <a:off x="4356100" y="2060575"/>
            <a:ext cx="45720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431212" cy="747713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FF00"/>
                </a:solidFill>
              </a:rPr>
              <a:t>Розмноження та розвиток</a:t>
            </a: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964612" cy="55435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Роздільностатеві. Самки і самці схожі.</a:t>
            </a:r>
          </a:p>
          <a:p>
            <a:pPr eaLnBrk="1" hangingPunct="1">
              <a:defRPr/>
            </a:pPr>
            <a:r>
              <a:rPr lang="ru-RU" sz="2800" b="1" dirty="0" smtClean="0"/>
              <a:t>Статеві залози лежать в середньому  сегменті.</a:t>
            </a:r>
          </a:p>
          <a:p>
            <a:pPr eaLnBrk="1" hangingPunct="1">
              <a:defRPr/>
            </a:pPr>
            <a:r>
              <a:rPr lang="ru-RU" sz="2800" b="1" dirty="0" smtClean="0"/>
              <a:t>Запліднення зовнішнє.</a:t>
            </a:r>
          </a:p>
          <a:p>
            <a:pPr eaLnBrk="1" hangingPunct="1">
              <a:defRPr/>
            </a:pPr>
            <a:r>
              <a:rPr lang="ru-RU" sz="2800" b="1" dirty="0" smtClean="0"/>
              <a:t>Самки відкладають яйця у свою власну трубку, де вони й розвиваються.</a:t>
            </a:r>
          </a:p>
          <a:p>
            <a:pPr eaLnBrk="1" hangingPunct="1">
              <a:defRPr/>
            </a:pPr>
            <a:r>
              <a:rPr lang="ru-RU" sz="2800" b="1" dirty="0" smtClean="0"/>
              <a:t>Личинка може плавати, виконує функцію розселення.</a:t>
            </a:r>
          </a:p>
          <a:p>
            <a:pPr eaLnBrk="1" hangingPunct="1">
              <a:defRPr/>
            </a:pPr>
            <a:r>
              <a:rPr lang="ru-RU" sz="2800" b="1" dirty="0" smtClean="0"/>
              <a:t>В неї є нормальний рот і кишечник, які пізніше розсмоктуються.</a:t>
            </a:r>
            <a:r>
              <a:rPr lang="ru-RU" dirty="0" smtClean="0"/>
              <a:t> </a:t>
            </a:r>
            <a:endParaRPr lang="ru-RU" sz="2600" b="1" dirty="0" smtClean="0"/>
          </a:p>
          <a:p>
            <a:pPr eaLnBrk="1" hangingPunct="1">
              <a:defRPr/>
            </a:pPr>
            <a:endParaRPr lang="ru-RU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60350"/>
            <a:ext cx="3073400" cy="603250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FF00"/>
                </a:solidFill>
              </a:rPr>
              <a:t>Значення</a:t>
            </a: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15312" cy="4754562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Погонофори мають велике еволюційне значення:</a:t>
            </a:r>
          </a:p>
          <a:p>
            <a:pPr eaLnBrk="1" hangingPunct="1">
              <a:defRPr/>
            </a:pPr>
            <a:endParaRPr lang="uk-UA" smtClean="0"/>
          </a:p>
          <a:p>
            <a:pPr eaLnBrk="1" hangingPunct="1">
              <a:defRPr/>
            </a:pPr>
            <a:r>
              <a:rPr lang="uk-UA" smtClean="0"/>
              <a:t>з одного боку нагадують за будовою кільчастих червів,</a:t>
            </a:r>
          </a:p>
          <a:p>
            <a:pPr eaLnBrk="1" hangingPunct="1">
              <a:defRPr/>
            </a:pPr>
            <a:endParaRPr lang="uk-UA" smtClean="0"/>
          </a:p>
          <a:p>
            <a:pPr eaLnBrk="1" hangingPunct="1">
              <a:defRPr/>
            </a:pPr>
            <a:r>
              <a:rPr lang="uk-UA" smtClean="0"/>
              <a:t>з іншого – за розвитком схожі з хордовими тваринами.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304800"/>
            <a:ext cx="3030537" cy="820738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FF00"/>
                </a:solidFill>
              </a:rPr>
              <a:t>Історія відкриття</a:t>
            </a:r>
            <a:endParaRPr lang="ru-RU" smtClean="0">
              <a:solidFill>
                <a:srgbClr val="FFFF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r="17123"/>
          <a:stretch>
            <a:fillRect/>
          </a:stretch>
        </p:blipFill>
        <p:spPr bwMode="auto">
          <a:xfrm>
            <a:off x="3851275" y="2133600"/>
            <a:ext cx="50482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50825" y="188913"/>
            <a:ext cx="4968875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Першу погонофору виявила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tooltip="Охотське море"/>
              </a:rPr>
              <a:t>Охотському морі</a:t>
            </a: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радянська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океанографічна експедиція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tooltip="1932"/>
              </a:rPr>
              <a:t>1932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defRPr/>
            </a:pPr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79388" y="1989138"/>
            <a:ext cx="3276600" cy="2087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Пізніше радянський 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tooltip="Зоолог (ще не написана)"/>
              </a:rPr>
              <a:t>зоолог</a:t>
            </a: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А. В. Іванов 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описав відкриті 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ним нові види 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погонофор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07950" y="4149725"/>
            <a:ext cx="3240088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</a:t>
            </a: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 tooltip="1955"/>
              </a:rPr>
              <a:t>1955</a:t>
            </a: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А. В. Іванов </a:t>
            </a:r>
          </a:p>
          <a:p>
            <a:pPr algn="ctr">
              <a:lnSpc>
                <a:spcPct val="140000"/>
              </a:lnSpc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виділив погонофор </a:t>
            </a:r>
          </a:p>
          <a:p>
            <a:pPr algn="ctr">
              <a:lnSpc>
                <a:spcPct val="140000"/>
              </a:lnSpc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самостійний тип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700338" y="6400800"/>
            <a:ext cx="4910137" cy="45720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chemeClr val="bg1"/>
                </a:solidFill>
              </a:rPr>
              <a:t>Зараз  відомо  біля  100 видів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12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12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12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 animBg="1"/>
      <p:bldP spid="11270" grpId="0" animBg="1"/>
      <p:bldP spid="11271" grpId="0" animBg="1"/>
      <p:bldP spid="112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5262562" cy="6032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Зовнішня будова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7200900" cy="411480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smtClean="0"/>
              <a:t>червоподібні вториннороті   морські </a:t>
            </a:r>
            <a:r>
              <a:rPr lang="uk-UA" sz="2800" b="1" smtClean="0">
                <a:hlinkClick r:id="rId2" tooltip="Тварини"/>
              </a:rPr>
              <a:t>тварини</a:t>
            </a:r>
            <a:r>
              <a:rPr lang="uk-UA" sz="2800" b="1" smtClean="0"/>
              <a:t>, що живуть на великих глибинах (від 2 000 до 9 000 метрів), </a:t>
            </a:r>
          </a:p>
          <a:p>
            <a:pPr eaLnBrk="1" hangingPunct="1">
              <a:defRPr/>
            </a:pPr>
            <a:r>
              <a:rPr lang="uk-UA" sz="2800" b="1" smtClean="0"/>
              <a:t>довге тіло вміщене в захисну хитінову трубку завдовжки близько 1,5 м, з якої може висовуватися передній кінець тварин,</a:t>
            </a:r>
          </a:p>
          <a:p>
            <a:pPr eaLnBrk="1" hangingPunct="1">
              <a:defRPr/>
            </a:pPr>
            <a:r>
              <a:rPr lang="uk-UA" sz="2800" b="1" smtClean="0"/>
              <a:t>тіло складається з трьох сегментів. </a:t>
            </a:r>
          </a:p>
          <a:p>
            <a:pPr eaLnBrk="1" hangingPunct="1">
              <a:defRPr/>
            </a:pPr>
            <a:r>
              <a:rPr lang="uk-UA" sz="2800" b="1" smtClean="0"/>
              <a:t>передній відділ має багато  </a:t>
            </a:r>
            <a:r>
              <a:rPr lang="uk-UA" sz="2800" b="1" smtClean="0">
                <a:hlinkClick r:id="rId3" tooltip="Щупальці (ще не написана)"/>
              </a:rPr>
              <a:t>щупальців</a:t>
            </a:r>
            <a:r>
              <a:rPr lang="uk-UA" sz="2800" b="1" smtClean="0"/>
              <a:t>: від 1 до 2000 (звідси назва – бородоносці</a:t>
            </a:r>
            <a:r>
              <a:rPr lang="ru-RU" sz="2800" b="1" smtClean="0"/>
              <a:t>).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7963" y="0"/>
            <a:ext cx="25860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3088" y="3644900"/>
            <a:ext cx="22209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431212" cy="59070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Погонофори мають дві унікальні особливості: по-перше, це єдині непаразітічні багатоклітинні тварини без всяких слідів рота і травної системи; по-друге, ним, можливо, належить рекорд довголіття. </a:t>
            </a:r>
          </a:p>
          <a:p>
            <a:pPr eaLnBrk="1" hangingPunct="1">
              <a:defRPr/>
            </a:pPr>
            <a:r>
              <a:rPr lang="ru-RU" smtClean="0"/>
              <a:t>Вважають, що вік окремих особин може складати більше 25 000 років. Ці оцінки зроблені з обліком як дуже повільного утворення їх трубки, так і загальної дії на живий організм постійно низької температури морських глибин (в середньому 2</a:t>
            </a:r>
            <a:r>
              <a:rPr lang="ru-RU" baseline="40000" smtClean="0"/>
              <a:t>о</a:t>
            </a:r>
            <a:r>
              <a:rPr lang="ru-RU" smtClean="0"/>
              <a:t>С).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304800"/>
            <a:ext cx="6054725" cy="603250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FF00"/>
                </a:solidFill>
              </a:rPr>
              <a:t>Внутрішня будова</a:t>
            </a: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569325" cy="57324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Покриви - одношаровий епітелій, багатий одноклітинними залозами і майже повністю покритий кутикулою. </a:t>
            </a:r>
          </a:p>
          <a:p>
            <a:pPr eaLnBrk="1" hangingPunct="1">
              <a:defRPr/>
            </a:pPr>
            <a:r>
              <a:rPr lang="ru-RU" smtClean="0"/>
              <a:t>Під шкірним епітелієм лежить тонкий шар кільцевих мускульних  волокон, за яким розташовується потужний подовжній мускульний шар. </a:t>
            </a:r>
          </a:p>
          <a:p>
            <a:pPr eaLnBrk="1" hangingPunct="1">
              <a:defRPr/>
            </a:pPr>
            <a:r>
              <a:rPr lang="uk-UA" smtClean="0"/>
              <a:t>Порожнина тіла – вторинна (целом)</a:t>
            </a: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304800"/>
            <a:ext cx="5551487" cy="531813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FF00"/>
                </a:solidFill>
              </a:rPr>
              <a:t>Внутрішня будова</a:t>
            </a: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964613" cy="5472113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dirty="0" smtClean="0"/>
              <a:t>У передньому відділі знаходиться примітивний </a:t>
            </a:r>
            <a:r>
              <a:rPr lang="ru-RU" sz="2600" b="1" dirty="0" smtClean="0">
                <a:hlinkClick r:id="rId2" tooltip="Мозок"/>
              </a:rPr>
              <a:t>мозок</a:t>
            </a:r>
            <a:r>
              <a:rPr lang="ru-RU" sz="2600" b="1" dirty="0" smtClean="0"/>
              <a:t>, від якого відходить спинний нервовий стовбур (трубка).</a:t>
            </a:r>
          </a:p>
          <a:p>
            <a:pPr eaLnBrk="1" hangingPunct="1">
              <a:defRPr/>
            </a:pPr>
            <a:r>
              <a:rPr lang="ru-RU" sz="2600" b="1" dirty="0" smtClean="0">
                <a:hlinkClick r:id="rId3" tooltip="Кровоносна система"/>
              </a:rPr>
              <a:t>Кровоносна система</a:t>
            </a:r>
            <a:r>
              <a:rPr lang="ru-RU" sz="2600" b="1" dirty="0" smtClean="0"/>
              <a:t>: замкнена; примітивне </a:t>
            </a:r>
            <a:r>
              <a:rPr lang="ru-RU" sz="2600" b="1" dirty="0" smtClean="0">
                <a:hlinkClick r:id="rId4" tooltip="Серце"/>
              </a:rPr>
              <a:t>серце</a:t>
            </a:r>
            <a:r>
              <a:rPr lang="ru-RU" sz="2600" b="1" dirty="0" smtClean="0"/>
              <a:t> лежить на черевній стороні першого сегмента.</a:t>
            </a:r>
          </a:p>
          <a:p>
            <a:pPr eaLnBrk="1" hangingPunct="1">
              <a:defRPr/>
            </a:pPr>
            <a:r>
              <a:rPr lang="ru-RU" sz="2600" b="1" dirty="0" smtClean="0"/>
              <a:t>Щупальці, які знаходяться на передньому кінці тіла - </a:t>
            </a:r>
            <a:r>
              <a:rPr lang="ru-RU" sz="2600" b="1" dirty="0" smtClean="0">
                <a:hlinkClick r:id="rId5" tooltip="Органи дихання (ще не написана)"/>
              </a:rPr>
              <a:t>органи дихання</a:t>
            </a:r>
            <a:r>
              <a:rPr lang="ru-RU" sz="2600" b="1" dirty="0" smtClean="0"/>
              <a:t>.</a:t>
            </a:r>
          </a:p>
          <a:p>
            <a:pPr eaLnBrk="1" hangingPunct="1">
              <a:defRPr/>
            </a:pPr>
            <a:r>
              <a:rPr lang="ru-RU" sz="2600" b="1" dirty="0" smtClean="0"/>
              <a:t>Роздільностатеві. </a:t>
            </a:r>
            <a:r>
              <a:rPr lang="ru-RU" sz="2600" b="1" dirty="0" smtClean="0">
                <a:hlinkClick r:id="rId6" tooltip="Гонади (ще не написана)"/>
              </a:rPr>
              <a:t>Гонади</a:t>
            </a:r>
            <a:r>
              <a:rPr lang="ru-RU" sz="2600" b="1" dirty="0" smtClean="0"/>
              <a:t> лежать у задньому сегменті.</a:t>
            </a:r>
          </a:p>
          <a:p>
            <a:pPr eaLnBrk="1" hangingPunct="1">
              <a:defRPr/>
            </a:pPr>
            <a:endParaRPr lang="ru-RU" sz="2600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4867275"/>
            <a:ext cx="44815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3649663" cy="747712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FF00"/>
                </a:solidFill>
              </a:rPr>
              <a:t>Живлення</a:t>
            </a: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6337300" cy="36718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hlinkClick r:id="rId2" tooltip="Травна система"/>
              </a:rPr>
              <a:t>Травна система</a:t>
            </a:r>
            <a:r>
              <a:rPr lang="ru-RU" sz="2400" dirty="0" smtClean="0"/>
              <a:t>: р</a:t>
            </a:r>
            <a:r>
              <a:rPr lang="ru-RU" sz="2400" dirty="0" smtClean="0">
                <a:hlinkClick r:id="rId3" tooltip="Рот"/>
              </a:rPr>
              <a:t>ота</a:t>
            </a:r>
            <a:r>
              <a:rPr lang="ru-RU" sz="2400" dirty="0" smtClean="0"/>
              <a:t> </a:t>
            </a:r>
            <a:r>
              <a:rPr lang="ru-RU" sz="2400" smtClean="0"/>
              <a:t>і </a:t>
            </a:r>
            <a:r>
              <a:rPr lang="ru-RU" sz="2400" smtClean="0">
                <a:hlinkClick r:id="rId4" tooltip="Кишківник"/>
              </a:rPr>
              <a:t>кишечника</a:t>
            </a:r>
            <a:r>
              <a:rPr lang="ru-RU" sz="2400" smtClean="0"/>
              <a:t> </a:t>
            </a:r>
            <a:r>
              <a:rPr lang="ru-RU" sz="2400" dirty="0" smtClean="0"/>
              <a:t>немає. </a:t>
            </a:r>
          </a:p>
          <a:p>
            <a:pPr eaLnBrk="1" hangingPunct="1">
              <a:defRPr/>
            </a:pPr>
            <a:r>
              <a:rPr lang="ru-RU" sz="2400" dirty="0" smtClean="0"/>
              <a:t>Поживні часточки захоплюються щупальцями, і виділюваними ними ж </a:t>
            </a:r>
            <a:r>
              <a:rPr lang="ru-RU" sz="2400" dirty="0" smtClean="0">
                <a:hlinkClick r:id="rId5" tooltip="Фермент"/>
              </a:rPr>
              <a:t>ферментами</a:t>
            </a:r>
            <a:r>
              <a:rPr lang="ru-RU" sz="2400" dirty="0" smtClean="0"/>
              <a:t> перетравлюються поза тілом. </a:t>
            </a:r>
          </a:p>
          <a:p>
            <a:pPr eaLnBrk="1" hangingPunct="1">
              <a:defRPr/>
            </a:pPr>
            <a:r>
              <a:rPr lang="ru-RU" sz="2400" dirty="0" smtClean="0"/>
              <a:t>Перетравлена пожива всисається також через щупальці, які служать і </a:t>
            </a:r>
            <a:r>
              <a:rPr lang="ru-RU" sz="2400" dirty="0" smtClean="0">
                <a:hlinkClick r:id="rId6" tooltip="Органи дихання (ще не написана)"/>
              </a:rPr>
              <a:t>органом дихання</a:t>
            </a:r>
            <a:r>
              <a:rPr lang="ru-RU" sz="2400" dirty="0" smtClean="0"/>
              <a:t>.</a:t>
            </a:r>
          </a:p>
          <a:p>
            <a:pPr eaLnBrk="1" hangingPunct="1">
              <a:defRPr/>
            </a:pPr>
            <a:r>
              <a:rPr lang="uk-UA" sz="2400" dirty="0" smtClean="0"/>
              <a:t>Утворюють симбіоз з хемосинтезуючими бактеріями, які перетворюють сірководень або метан.</a:t>
            </a:r>
            <a:endParaRPr lang="ru-RU" sz="2400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0" y="115888"/>
            <a:ext cx="2571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0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708</TotalTime>
  <Words>348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Tahoma</vt:lpstr>
      <vt:lpstr>Arial</vt:lpstr>
      <vt:lpstr>Wingdings</vt:lpstr>
      <vt:lpstr>Calibri</vt:lpstr>
      <vt:lpstr>Times New Roman</vt:lpstr>
      <vt:lpstr>Сумерки</vt:lpstr>
      <vt:lpstr>Тип Погонофори (Бородоносці)</vt:lpstr>
      <vt:lpstr>Історія відкриття</vt:lpstr>
      <vt:lpstr>Зовнішня будова</vt:lpstr>
      <vt:lpstr>Слайд 4</vt:lpstr>
      <vt:lpstr>Слайд 5</vt:lpstr>
      <vt:lpstr>Внутрішня будова</vt:lpstr>
      <vt:lpstr>Внутрішня будова</vt:lpstr>
      <vt:lpstr>Живлення</vt:lpstr>
      <vt:lpstr>Слайд 9</vt:lpstr>
      <vt:lpstr>Слайд 10</vt:lpstr>
      <vt:lpstr>Розмноження та розвиток</vt:lpstr>
      <vt:lpstr>Значення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Погонофори (Бородоносці)</dc:title>
  <dc:creator>Oleg</dc:creator>
  <cp:lastModifiedBy>Alex</cp:lastModifiedBy>
  <cp:revision>6</cp:revision>
  <dcterms:created xsi:type="dcterms:W3CDTF">2009-01-05T18:20:11Z</dcterms:created>
  <dcterms:modified xsi:type="dcterms:W3CDTF">2012-10-28T19:15:08Z</dcterms:modified>
</cp:coreProperties>
</file>