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98" r:id="rId2"/>
    <p:sldId id="299" r:id="rId3"/>
    <p:sldId id="300" r:id="rId4"/>
    <p:sldId id="310" r:id="rId5"/>
    <p:sldId id="311" r:id="rId6"/>
    <p:sldId id="301" r:id="rId7"/>
    <p:sldId id="302" r:id="rId8"/>
    <p:sldId id="286" r:id="rId9"/>
    <p:sldId id="287" r:id="rId10"/>
    <p:sldId id="289" r:id="rId11"/>
    <p:sldId id="288" r:id="rId12"/>
    <p:sldId id="290" r:id="rId13"/>
    <p:sldId id="303" r:id="rId14"/>
    <p:sldId id="304" r:id="rId15"/>
    <p:sldId id="305" r:id="rId16"/>
    <p:sldId id="306" r:id="rId17"/>
    <p:sldId id="307" r:id="rId18"/>
    <p:sldId id="308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68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67" r:id="rId61"/>
    <p:sldId id="366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D8FB05"/>
    <a:srgbClr val="A8BC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ED46-CC87-4C42-B709-E5FCF0F15E70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CBD9-8633-4CFB-8538-9E3B787AB15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02F4-FD18-4E3C-8313-915A650A0A25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7656-8BCF-4C07-9753-D357A570879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5A1E-8059-4D12-AE69-F6A672E7DC1A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BE25-1603-43A7-9BEF-5315C30656F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26B8-3F94-464C-AAD0-3F4A76DA7CE3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22D9C-88FC-494E-824F-15DCF0D9F09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8108-A8EA-4634-A669-E896B7269E83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BD45E-D6F8-43CF-B26C-0152BBA210C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2007-7CA9-4179-8C00-273A5142ADA6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7555-82E6-4F25-BB93-BBDC2718D41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4BC-330C-4F9E-878D-1CF89BC904F0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9D13-6993-4B37-BF19-6E30811CD5B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99C0-D257-47C5-B63A-82F636AD142A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B799-300C-413A-B1E4-77062B9625F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6771-10D4-441A-98ED-BB4892BBA2B5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7236-2E1F-43F1-A473-2107120DFEB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2E5A4-3FE8-48F9-86C1-EE3A2B98C9C8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44EE-EB7D-4E00-BAD1-27E8D05B355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33BA-8749-42C1-B760-59624195CC46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4DC55-491F-44BC-A228-B305D715E12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3277423-462B-441D-AF79-FB2A236EAFCC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6FF91DE-7EB8-49EA-BAA2-3B4704A088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61" r:id="rId9"/>
    <p:sldLayoutId id="2147483959" r:id="rId10"/>
    <p:sldLayoutId id="21474839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Лекція:</a:t>
            </a:r>
            <a:r>
              <a:rPr lang="en-US" sz="5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928688"/>
            <a:ext cx="4357688" cy="37861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Тема:</a:t>
            </a:r>
            <a:endParaRPr lang="en-US" sz="5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Вірусні гепатити з </a:t>
            </a:r>
            <a:r>
              <a:rPr lang="uk-UA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парентеральним</a:t>
            </a:r>
            <a:r>
              <a:rPr lang="uk-UA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механізмом передачі. Вірусні гепатити В, С.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  <p:pic>
        <p:nvPicPr>
          <p:cNvPr id="3076" name="Содержимое 3" descr="hepatitis-s1-liver-hepatitis-viru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928688"/>
            <a:ext cx="3900487" cy="3509962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5143500"/>
            <a:ext cx="6572250" cy="1052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Зав. кафедри інфекційних хвороб 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та епідеміології,  </a:t>
            </a:r>
            <a:r>
              <a:rPr lang="uk-UA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д.м.н</a:t>
            </a:r>
            <a:r>
              <a:rPr lang="uk-UA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., професор 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2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Пришляк</a:t>
            </a:r>
            <a:r>
              <a:rPr lang="uk-UA" sz="2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О.Я.</a:t>
            </a:r>
            <a:endParaRPr lang="ru-RU" sz="2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3"/>
          <p:cNvSpPr>
            <a:spLocks noGrp="1"/>
          </p:cNvSpPr>
          <p:nvPr>
            <p:ph type="body" idx="2"/>
          </p:nvPr>
        </p:nvSpPr>
        <p:spPr>
          <a:xfrm>
            <a:off x="457200" y="1000125"/>
            <a:ext cx="3686175" cy="1857375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Парентеральне введення наркотиків </a:t>
            </a:r>
          </a:p>
          <a:p>
            <a:pPr eaLnBrk="1" hangingPunct="1"/>
            <a:endParaRPr lang="uk-UA" smtClean="0">
              <a:solidFill>
                <a:srgbClr val="FFC000"/>
              </a:solidFill>
            </a:endParaRPr>
          </a:p>
        </p:txBody>
      </p:sp>
      <p:pic>
        <p:nvPicPr>
          <p:cNvPr id="12291" name="Содержимое 4" descr="peredacha hepatit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500063"/>
            <a:ext cx="3357562" cy="2428875"/>
          </a:xfrm>
        </p:spPr>
      </p:pic>
      <p:pic>
        <p:nvPicPr>
          <p:cNvPr id="12292" name="Picture 2" descr="D:\Taras\лекції през. стом\рисунки\hepatitis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429000"/>
            <a:ext cx="3857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D:\Taras\лекції през. стом\рисунки\hepatitis\imagesCABC3Y7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3500438"/>
            <a:ext cx="36433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3"/>
          <p:cNvSpPr>
            <a:spLocks noGrp="1"/>
          </p:cNvSpPr>
          <p:nvPr>
            <p:ph type="body" idx="2"/>
          </p:nvPr>
        </p:nvSpPr>
        <p:spPr>
          <a:xfrm>
            <a:off x="457200" y="500063"/>
            <a:ext cx="3686175" cy="3071812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rgbClr val="FFC000"/>
                </a:solidFill>
                <a:latin typeface="Arial" charset="0"/>
                <a:cs typeface="Arial" charset="0"/>
              </a:rPr>
              <a:t>При використанні спільних засобів для гоління, манікюр, педікюр, пірсінг, татуювання.</a:t>
            </a:r>
          </a:p>
        </p:txBody>
      </p:sp>
      <p:pic>
        <p:nvPicPr>
          <p:cNvPr id="13315" name="Содержимое 4" descr="hepatitis-s10-person-getting-a-tattoo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214313"/>
            <a:ext cx="4143375" cy="2928937"/>
          </a:xfrm>
        </p:spPr>
      </p:pic>
      <p:pic>
        <p:nvPicPr>
          <p:cNvPr id="13316" name="Picture 2" descr="D:\Taras\лекції през. стом\рисунки\hepatitis\hepatitis-s14-toothbrushes-in-bathr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9813" y="3500438"/>
            <a:ext cx="3865562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D:\Taras\лекції през. стом\рисунки\hepatitis\pirs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857625"/>
            <a:ext cx="30432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3"/>
          <p:cNvSpPr>
            <a:spLocks noGrp="1"/>
          </p:cNvSpPr>
          <p:nvPr>
            <p:ph type="body" idx="2"/>
          </p:nvPr>
        </p:nvSpPr>
        <p:spPr>
          <a:xfrm>
            <a:off x="0" y="642938"/>
            <a:ext cx="4643438" cy="5483225"/>
          </a:xfrm>
        </p:spPr>
        <p:txBody>
          <a:bodyPr/>
          <a:lstStyle/>
          <a:p>
            <a:pPr indent="457200" algn="just" eaLnBrk="1" hangingPunct="1">
              <a:tabLst>
                <a:tab pos="457200" algn="l"/>
              </a:tabLst>
            </a:pPr>
            <a:r>
              <a:rPr lang="uk-UA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Статевий шлях </a:t>
            </a:r>
            <a:r>
              <a:rPr lang="uk-UA" sz="2800" smtClean="0">
                <a:latin typeface="Arial" charset="0"/>
                <a:cs typeface="Arial" charset="0"/>
              </a:rPr>
              <a:t>– </a:t>
            </a:r>
            <a:r>
              <a:rPr lang="uk-UA" sz="2800" smtClean="0">
                <a:solidFill>
                  <a:srgbClr val="FFFF00"/>
                </a:solidFill>
                <a:latin typeface="Arial" charset="0"/>
                <a:cs typeface="Arial" charset="0"/>
              </a:rPr>
              <a:t>25-30%</a:t>
            </a:r>
            <a:r>
              <a:rPr lang="uk-UA" sz="2800" smtClean="0">
                <a:latin typeface="Arial" charset="0"/>
                <a:cs typeface="Arial" charset="0"/>
              </a:rPr>
              <a:t> усіх випадків</a:t>
            </a:r>
          </a:p>
          <a:p>
            <a:pPr indent="457200" algn="just" eaLnBrk="1" hangingPunct="1">
              <a:tabLst>
                <a:tab pos="457200" algn="l"/>
              </a:tabLst>
            </a:pPr>
            <a:endParaRPr lang="ru-RU" sz="2800" smtClean="0">
              <a:latin typeface="Arial" charset="0"/>
              <a:cs typeface="Arial" charset="0"/>
            </a:endParaRPr>
          </a:p>
          <a:p>
            <a:pPr indent="457200" algn="just" eaLnBrk="1" hangingPunct="1">
              <a:tabLst>
                <a:tab pos="457200" algn="l"/>
              </a:tabLst>
            </a:pPr>
            <a:r>
              <a:rPr lang="uk-UA" sz="2800" smtClean="0">
                <a:latin typeface="Arial" charset="0"/>
                <a:cs typeface="Arial" charset="0"/>
              </a:rPr>
              <a:t>	</a:t>
            </a:r>
            <a:endParaRPr lang="en-US" sz="2800" smtClean="0">
              <a:latin typeface="Arial" charset="0"/>
              <a:cs typeface="Arial" charset="0"/>
            </a:endParaRPr>
          </a:p>
          <a:p>
            <a:pPr indent="457200" algn="just" eaLnBrk="1" hangingPunct="1">
              <a:tabLst>
                <a:tab pos="457200" algn="l"/>
              </a:tabLst>
            </a:pPr>
            <a:endParaRPr lang="uk-UA" sz="2800" b="1" smtClean="0">
              <a:latin typeface="Arial" charset="0"/>
              <a:cs typeface="Arial" charset="0"/>
            </a:endParaRPr>
          </a:p>
          <a:p>
            <a:pPr indent="457200" algn="just" eaLnBrk="1" hangingPunct="1">
              <a:tabLst>
                <a:tab pos="457200" algn="l"/>
              </a:tabLst>
            </a:pPr>
            <a:endParaRPr lang="uk-UA" sz="2800" b="1" smtClean="0">
              <a:latin typeface="Arial" charset="0"/>
              <a:cs typeface="Arial" charset="0"/>
            </a:endParaRPr>
          </a:p>
          <a:p>
            <a:pPr indent="457200" algn="just" eaLnBrk="1" hangingPunct="1">
              <a:tabLst>
                <a:tab pos="457200" algn="l"/>
              </a:tabLst>
            </a:pPr>
            <a:endParaRPr lang="uk-UA" sz="2800" b="1" smtClean="0">
              <a:latin typeface="Arial" charset="0"/>
              <a:cs typeface="Arial" charset="0"/>
            </a:endParaRPr>
          </a:p>
          <a:p>
            <a:pPr indent="457200" algn="just" eaLnBrk="1" hangingPunct="1">
              <a:tabLst>
                <a:tab pos="457200" algn="l"/>
              </a:tabLst>
            </a:pPr>
            <a:r>
              <a:rPr lang="uk-UA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Трансплацентарний    </a:t>
            </a:r>
            <a:r>
              <a:rPr lang="uk-UA" sz="2800" smtClean="0">
                <a:latin typeface="Arial" charset="0"/>
                <a:cs typeface="Arial" charset="0"/>
              </a:rPr>
              <a:t>(від матері до дитини)</a:t>
            </a:r>
          </a:p>
        </p:txBody>
      </p:sp>
      <p:pic>
        <p:nvPicPr>
          <p:cNvPr id="14339" name="Содержимое 4" descr="peredacha hepati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285750"/>
            <a:ext cx="3714750" cy="2786063"/>
          </a:xfrm>
        </p:spPr>
      </p:pic>
      <p:pic>
        <p:nvPicPr>
          <p:cNvPr id="14340" name="Picture 2" descr="D:\Taras\лекції през. стом\рисунки\hepatitis\peredacha hepati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786188"/>
            <a:ext cx="33575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FF0000"/>
                </a:solidFill>
              </a:rPr>
              <a:t>Клінічна картина гепатиту В</a:t>
            </a:r>
          </a:p>
        </p:txBody>
      </p:sp>
      <p:pic>
        <p:nvPicPr>
          <p:cNvPr id="15363" name="Содержимое 4" descr="продром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214563"/>
            <a:ext cx="2971800" cy="32146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8" y="1000125"/>
            <a:ext cx="5357812" cy="58578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Інкубаційний період 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від      </a:t>
            </a:r>
            <a:r>
              <a:rPr lang="uk-UA" sz="3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 тижнів до 6 місяців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, інколи може продовжуватись до      1 року.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Продромальний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 період найчастіше перебігає  по </a:t>
            </a:r>
            <a:r>
              <a:rPr lang="uk-UA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артралгічному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 або </a:t>
            </a:r>
            <a:r>
              <a:rPr lang="uk-UA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астено-вегетативному</a:t>
            </a:r>
            <a:r>
              <a:rPr lang="uk-UA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типу.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000" dirty="0" smtClean="0">
                <a:latin typeface="Arial" pitchFamily="34" charset="0"/>
                <a:cs typeface="Arial" pitchFamily="34" charset="0"/>
              </a:rPr>
              <a:t>Тривалість цього періоду від    </a:t>
            </a:r>
            <a:r>
              <a:rPr lang="uk-UA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uk-UA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uk-UA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тижнів.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000" dirty="0" smtClean="0">
                <a:latin typeface="Arial" pitchFamily="34" charset="0"/>
                <a:cs typeface="Arial" pitchFamily="34" charset="0"/>
              </a:rPr>
              <a:t>Закінчується цей період потемнінням сечі, та пожовтінням слизової м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якого піднебіння та вуздечки язика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6429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</a:rPr>
              <a:t>Клінічна картина гепатиту 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214438"/>
            <a:ext cx="4643438" cy="542925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ЖОВТЯНИЧНИЙ ПЕРІОД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000" dirty="0" smtClean="0">
                <a:latin typeface="Arial" pitchFamily="34" charset="0"/>
                <a:cs typeface="Arial" pitchFamily="34" charset="0"/>
              </a:rPr>
              <a:t>Початок  жовтяничного періоду </a:t>
            </a:r>
            <a:r>
              <a:rPr lang="uk-UA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супроводжується покращенням стану 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хворого.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000" dirty="0" smtClean="0">
                <a:latin typeface="Arial" pitchFamily="34" charset="0"/>
                <a:cs typeface="Arial" pitchFamily="34" charset="0"/>
              </a:rPr>
              <a:t>Жовтяниця наростає, симптоматика, яка була в продромальному періоді теж наростає.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  <p:pic>
        <p:nvPicPr>
          <p:cNvPr id="16388" name="Содержимое 4" descr="очі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1857375"/>
            <a:ext cx="3786187" cy="37147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</a:rPr>
              <a:t>Клінічна картина гепатиту В</a:t>
            </a:r>
            <a:endParaRPr lang="uk-UA" dirty="0"/>
          </a:p>
        </p:txBody>
      </p:sp>
      <p:pic>
        <p:nvPicPr>
          <p:cNvPr id="17411" name="Содержимое 4" descr="пальпаці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2714625" cy="3786187"/>
          </a:xfrm>
        </p:spPr>
      </p:pic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>
          <a:xfrm>
            <a:off x="3857625" y="1357313"/>
            <a:ext cx="5286375" cy="4997450"/>
          </a:xfrm>
        </p:spPr>
        <p:txBody>
          <a:bodyPr/>
          <a:lstStyle/>
          <a:p>
            <a:pPr eaLnBrk="1" hangingPunct="1"/>
            <a:r>
              <a:rPr lang="uk-UA" sz="3200" smtClean="0">
                <a:latin typeface="Arial" charset="0"/>
                <a:cs typeface="Arial" charset="0"/>
              </a:rPr>
              <a:t>Збільшуються розміри </a:t>
            </a:r>
            <a:r>
              <a:rPr lang="uk-UA" sz="3200" smtClean="0">
                <a:solidFill>
                  <a:srgbClr val="FFFF00"/>
                </a:solidFill>
                <a:latin typeface="Arial" charset="0"/>
                <a:cs typeface="Arial" charset="0"/>
              </a:rPr>
              <a:t>печінки та селезінки</a:t>
            </a:r>
            <a:r>
              <a:rPr lang="uk-UA" sz="3200" smtClean="0">
                <a:latin typeface="Arial" charset="0"/>
                <a:cs typeface="Arial" charset="0"/>
              </a:rPr>
              <a:t>. Тривалість жовтяничного періоду від </a:t>
            </a:r>
            <a:r>
              <a:rPr lang="uk-UA" sz="3200" smtClean="0">
                <a:solidFill>
                  <a:srgbClr val="FFFF00"/>
                </a:solidFill>
                <a:latin typeface="Arial" charset="0"/>
                <a:cs typeface="Arial" charset="0"/>
              </a:rPr>
              <a:t>2 тижнів до 1 місяця </a:t>
            </a:r>
            <a:r>
              <a:rPr lang="uk-UA" sz="3200" smtClean="0">
                <a:latin typeface="Arial" charset="0"/>
                <a:cs typeface="Arial" charset="0"/>
              </a:rPr>
              <a:t>і більше. </a:t>
            </a:r>
          </a:p>
          <a:p>
            <a:pPr eaLnBrk="1" hangingPunct="1"/>
            <a:r>
              <a:rPr lang="uk-UA" sz="3200" smtClean="0">
                <a:latin typeface="Arial" charset="0"/>
                <a:cs typeface="Arial" charset="0"/>
              </a:rPr>
              <a:t>Гострий гепатит В частіше перебігає в </a:t>
            </a:r>
            <a:r>
              <a:rPr lang="uk-UA" sz="3200" smtClean="0">
                <a:solidFill>
                  <a:srgbClr val="FFFF00"/>
                </a:solidFill>
                <a:latin typeface="Arial" charset="0"/>
                <a:cs typeface="Arial" charset="0"/>
              </a:rPr>
              <a:t>середньотяжкій та тяжкій </a:t>
            </a:r>
            <a:r>
              <a:rPr lang="uk-UA" sz="3200" smtClean="0">
                <a:latin typeface="Arial" charset="0"/>
                <a:cs typeface="Arial" charset="0"/>
              </a:rPr>
              <a:t>формі хвороби.</a:t>
            </a:r>
            <a:endParaRPr lang="ru-RU" sz="3200" smtClean="0">
              <a:latin typeface="Arial" charset="0"/>
              <a:cs typeface="Arial" charset="0"/>
            </a:endParaRPr>
          </a:p>
          <a:p>
            <a:pPr eaLnBrk="1" hangingPunct="1"/>
            <a:endParaRPr lang="uk-UA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571500"/>
          </a:xfrm>
        </p:spPr>
        <p:txBody>
          <a:bodyPr/>
          <a:lstStyle/>
          <a:p>
            <a:pPr algn="ctr" eaLnBrk="1" hangingPunct="1"/>
            <a:r>
              <a:rPr lang="uk-UA" sz="5400" b="1" smtClean="0">
                <a:solidFill>
                  <a:srgbClr val="FF0000"/>
                </a:solidFill>
              </a:rPr>
              <a:t>Легка форма</a:t>
            </a:r>
            <a:endParaRPr lang="uk-UA" smtClean="0">
              <a:solidFill>
                <a:srgbClr val="FF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000125"/>
            <a:ext cx="5715000" cy="5643563"/>
          </a:xfrm>
        </p:spPr>
        <p:txBody>
          <a:bodyPr/>
          <a:lstStyle/>
          <a:p>
            <a:pPr eaLnBrk="1" hangingPunct="1"/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Безжовтянична та жовтянична </a:t>
            </a:r>
            <a:r>
              <a:rPr lang="uk-UA" sz="2800" smtClean="0">
                <a:latin typeface="Arial" charset="0"/>
                <a:cs typeface="Arial" charset="0"/>
              </a:rPr>
              <a:t>форми із слабо вираженою інтоксикацією.</a:t>
            </a:r>
          </a:p>
          <a:p>
            <a:pPr eaLnBrk="1" hangingPunct="1"/>
            <a:r>
              <a:rPr lang="uk-UA" sz="2800" smtClean="0">
                <a:latin typeface="Arial" charset="0"/>
                <a:cs typeface="Arial" charset="0"/>
              </a:rPr>
              <a:t>Незначна загальна слабість, 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нудота</a:t>
            </a:r>
            <a:r>
              <a:rPr lang="uk-UA" sz="2800" smtClean="0">
                <a:latin typeface="Arial" charset="0"/>
                <a:cs typeface="Arial" charset="0"/>
              </a:rPr>
              <a:t> і 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помірно знижений апетит</a:t>
            </a:r>
            <a:r>
              <a:rPr lang="uk-UA" sz="2800" smtClean="0">
                <a:latin typeface="Arial" charset="0"/>
                <a:cs typeface="Arial" charset="0"/>
              </a:rPr>
              <a:t>. Основні показники білкового обміну в межах норми. Рівень 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білірубінемії</a:t>
            </a:r>
            <a:r>
              <a:rPr lang="uk-UA" sz="2800" smtClean="0">
                <a:latin typeface="Arial" charset="0"/>
                <a:cs typeface="Arial" charset="0"/>
              </a:rPr>
              <a:t> не перевищує </a:t>
            </a:r>
            <a:r>
              <a:rPr lang="uk-UA" sz="32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80-100</a:t>
            </a:r>
            <a:r>
              <a:rPr lang="uk-UA" sz="2800" smtClean="0">
                <a:latin typeface="Arial" charset="0"/>
                <a:cs typeface="Arial" charset="0"/>
              </a:rPr>
              <a:t> мкмоль/л, </a:t>
            </a:r>
          </a:p>
          <a:p>
            <a:pPr eaLnBrk="1" hangingPunct="1"/>
            <a:r>
              <a:rPr lang="uk-UA" sz="2800" smtClean="0">
                <a:latin typeface="Arial" charset="0"/>
                <a:cs typeface="Arial" charset="0"/>
              </a:rPr>
              <a:t>Активність амінотрансфераз сироватки крові помірно підвищена  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(до 2 разів</a:t>
            </a:r>
            <a:r>
              <a:rPr lang="uk-UA" sz="2800" smtClean="0">
                <a:latin typeface="Arial" charset="0"/>
                <a:cs typeface="Arial" charset="0"/>
              </a:rPr>
              <a:t>)</a:t>
            </a:r>
            <a:endParaRPr lang="ru-RU" sz="2800" smtClean="0">
              <a:latin typeface="Arial" charset="0"/>
              <a:cs typeface="Arial" charset="0"/>
            </a:endParaRPr>
          </a:p>
          <a:p>
            <a:pPr eaLnBrk="1" hangingPunct="1"/>
            <a:endParaRPr lang="uk-UA" smtClean="0"/>
          </a:p>
        </p:txBody>
      </p:sp>
      <p:pic>
        <p:nvPicPr>
          <p:cNvPr id="18436" name="Содержимое 5" descr="нудот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63" y="1000125"/>
            <a:ext cx="2743200" cy="40005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 eaLnBrk="1" hangingPunct="1"/>
            <a:r>
              <a:rPr lang="uk-UA" sz="5400" b="1" smtClean="0">
                <a:solidFill>
                  <a:srgbClr val="FF0000"/>
                </a:solidFill>
              </a:rPr>
              <a:t>Середня тяжкість</a:t>
            </a:r>
            <a:endParaRPr lang="uk-UA" smtClean="0">
              <a:solidFill>
                <a:srgbClr val="FF0000"/>
              </a:solidFill>
            </a:endParaRPr>
          </a:p>
        </p:txBody>
      </p:sp>
      <p:pic>
        <p:nvPicPr>
          <p:cNvPr id="19459" name="Содержимое 4" descr="середня тяжкіст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71625"/>
            <a:ext cx="2419350" cy="3429000"/>
          </a:xfrm>
        </p:spPr>
      </p:pic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>
          <a:xfrm>
            <a:off x="2857500" y="1071563"/>
            <a:ext cx="6072188" cy="5572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Жовтяничні </a:t>
            </a:r>
            <a:r>
              <a:rPr lang="uk-UA" sz="2800" smtClean="0">
                <a:latin typeface="Arial" charset="0"/>
                <a:cs typeface="Arial" charset="0"/>
              </a:rPr>
              <a:t>форми з 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помірною інтоксикацією</a:t>
            </a:r>
            <a:r>
              <a:rPr lang="uk-UA" sz="2800" smtClean="0">
                <a:latin typeface="Arial" charset="0"/>
                <a:cs typeface="Arial" charset="0"/>
              </a:rPr>
              <a:t>: загальна слабість, періодичний біль голови.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Диспепсичні розлади</a:t>
            </a:r>
            <a:r>
              <a:rPr lang="uk-UA" sz="2800" smtClean="0">
                <a:latin typeface="Arial" charset="0"/>
                <a:cs typeface="Arial" charset="0"/>
              </a:rPr>
              <a:t>: зниження апетиту, нудота, одноразова блювота.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uk-UA" sz="2800" smtClean="0">
                <a:latin typeface="Arial" charset="0"/>
                <a:cs typeface="Arial" charset="0"/>
              </a:rPr>
              <a:t>Рівень 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білірубінемії</a:t>
            </a:r>
            <a:r>
              <a:rPr lang="uk-UA" sz="2800" smtClean="0">
                <a:latin typeface="Arial" charset="0"/>
                <a:cs typeface="Arial" charset="0"/>
              </a:rPr>
              <a:t> від </a:t>
            </a:r>
            <a:r>
              <a:rPr lang="uk-UA" sz="28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100 до 200 </a:t>
            </a:r>
            <a:r>
              <a:rPr lang="uk-UA" sz="2800" smtClean="0">
                <a:latin typeface="Arial" charset="0"/>
                <a:cs typeface="Arial" charset="0"/>
              </a:rPr>
              <a:t>мкмоль/л.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uk-UA" sz="2800" smtClean="0">
                <a:latin typeface="Arial" charset="0"/>
                <a:cs typeface="Arial" charset="0"/>
              </a:rPr>
              <a:t>Активність 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АлАТ в 4-6 разів </a:t>
            </a:r>
            <a:r>
              <a:rPr lang="uk-UA" sz="2800" smtClean="0">
                <a:latin typeface="Arial" charset="0"/>
                <a:cs typeface="Arial" charset="0"/>
              </a:rPr>
              <a:t>вища за норму.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uk-UA" sz="2800" smtClean="0">
                <a:latin typeface="Arial" charset="0"/>
                <a:cs typeface="Arial" charset="0"/>
              </a:rPr>
              <a:t>Помірна гіпергамаглобулінемія, знижується синтез протромбіну</a:t>
            </a:r>
            <a:r>
              <a:rPr lang="uk-UA" smtClean="0">
                <a:latin typeface="Arial" charset="0"/>
                <a:cs typeface="Arial" charset="0"/>
              </a:rPr>
              <a:t>.</a:t>
            </a:r>
            <a:endParaRPr lang="ru-RU" smtClean="0">
              <a:latin typeface="Arial" charset="0"/>
              <a:cs typeface="Arial" charset="0"/>
            </a:endParaRPr>
          </a:p>
          <a:p>
            <a:pPr eaLnBrk="1" hangingPunct="1"/>
            <a:endParaRPr lang="uk-UA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 eaLnBrk="1" hangingPunct="1"/>
            <a:r>
              <a:rPr lang="uk-UA" sz="5400" b="1" smtClean="0">
                <a:solidFill>
                  <a:srgbClr val="FF0000"/>
                </a:solidFill>
              </a:rPr>
              <a:t>Тяжка форма</a:t>
            </a:r>
            <a:endParaRPr lang="uk-UA" smtClean="0">
              <a:solidFill>
                <a:srgbClr val="FF000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071563"/>
            <a:ext cx="5643563" cy="5429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Наростаюча</a:t>
            </a:r>
            <a:r>
              <a:rPr lang="uk-UA" sz="2800" smtClean="0">
                <a:latin typeface="Arial" charset="0"/>
                <a:cs typeface="Arial" charset="0"/>
              </a:rPr>
              <a:t> загальна слабість, біль голови.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latin typeface="Arial" charset="0"/>
                <a:cs typeface="Arial" charset="0"/>
              </a:rPr>
              <a:t>Анорексія, 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багаторазова блювота.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latin typeface="Arial" charset="0"/>
                <a:cs typeface="Arial" charset="0"/>
              </a:rPr>
              <a:t>Безсоння або сонливість.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Геморагічний </a:t>
            </a:r>
            <a:r>
              <a:rPr lang="uk-UA" sz="2800" smtClean="0">
                <a:latin typeface="Arial" charset="0"/>
                <a:cs typeface="Arial" charset="0"/>
              </a:rPr>
              <a:t>синдром.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latin typeface="Arial" charset="0"/>
                <a:cs typeface="Arial" charset="0"/>
              </a:rPr>
              <a:t>Рівень 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білірубіну</a:t>
            </a:r>
            <a:r>
              <a:rPr lang="uk-UA" sz="2800" smtClean="0">
                <a:latin typeface="Arial" charset="0"/>
                <a:cs typeface="Arial" charset="0"/>
              </a:rPr>
              <a:t> звичайно 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перевищує</a:t>
            </a:r>
            <a:r>
              <a:rPr lang="uk-UA" sz="2800" smtClean="0">
                <a:latin typeface="Arial" charset="0"/>
                <a:cs typeface="Arial" charset="0"/>
              </a:rPr>
              <a:t> </a:t>
            </a:r>
            <a:r>
              <a:rPr lang="uk-UA" sz="28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200</a:t>
            </a:r>
            <a:r>
              <a:rPr lang="uk-UA" sz="2800" b="1" smtClean="0">
                <a:latin typeface="Arial" charset="0"/>
                <a:cs typeface="Arial" charset="0"/>
              </a:rPr>
              <a:t> </a:t>
            </a:r>
            <a:r>
              <a:rPr lang="uk-UA" sz="2800" smtClean="0">
                <a:latin typeface="Arial" charset="0"/>
                <a:cs typeface="Arial" charset="0"/>
              </a:rPr>
              <a:t>мкмоль/л.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latin typeface="Arial" charset="0"/>
                <a:cs typeface="Arial" charset="0"/>
              </a:rPr>
              <a:t>Активність 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амінотрансфераз </a:t>
            </a:r>
            <a:r>
              <a:rPr lang="uk-UA" sz="2800" smtClean="0">
                <a:latin typeface="Arial" charset="0"/>
                <a:cs typeface="Arial" charset="0"/>
              </a:rPr>
              <a:t>сироватки крові підвищена у 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десять і більше </a:t>
            </a:r>
            <a:r>
              <a:rPr lang="uk-UA" sz="2800" smtClean="0">
                <a:latin typeface="Arial" charset="0"/>
                <a:cs typeface="Arial" charset="0"/>
              </a:rPr>
              <a:t>разів .</a:t>
            </a:r>
            <a:endParaRPr lang="ru-RU" sz="2800" smtClean="0">
              <a:latin typeface="Arial" charset="0"/>
              <a:cs typeface="Arial" charset="0"/>
            </a:endParaRPr>
          </a:p>
          <a:p>
            <a:pPr eaLnBrk="1" hangingPunct="1"/>
            <a:endParaRPr lang="uk-UA" smtClean="0"/>
          </a:p>
        </p:txBody>
      </p:sp>
      <p:pic>
        <p:nvPicPr>
          <p:cNvPr id="20484" name="Содержимое 4" descr="тяжка форм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4775" y="1214438"/>
            <a:ext cx="3959225" cy="42148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858250" cy="642938"/>
          </a:xfrm>
        </p:spPr>
        <p:txBody>
          <a:bodyPr/>
          <a:lstStyle/>
          <a:p>
            <a:r>
              <a:rPr lang="uk-UA" sz="4000" b="1" smtClean="0">
                <a:solidFill>
                  <a:srgbClr val="C00000"/>
                </a:solidFill>
                <a:cs typeface="Times New Roman" pitchFamily="18" charset="0"/>
              </a:rPr>
              <a:t>Ранні ознаки печінкової енцефалопатії</a:t>
            </a:r>
            <a:endParaRPr lang="uk-UA" b="1" smtClean="0">
              <a:solidFill>
                <a:srgbClr val="C00000"/>
              </a:solidFill>
            </a:endParaRPr>
          </a:p>
        </p:txBody>
      </p:sp>
      <p:pic>
        <p:nvPicPr>
          <p:cNvPr id="21507" name="Содержимое 4" descr="виражена жовтяниця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928813"/>
            <a:ext cx="3048000" cy="26177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63" y="1214438"/>
            <a:ext cx="5643562" cy="5140325"/>
          </a:xfrm>
        </p:spPr>
        <p:txBody>
          <a:bodyPr/>
          <a:lstStyle/>
          <a:p>
            <a:pPr marL="0" indent="228600" algn="just">
              <a:spcBef>
                <a:spcPts val="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Скарги на виражену слабість, провали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пам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яті, інверсію сну, дезорієнтація в часі та просторі, помилки в рахунку, грубий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хлопаючий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тремор рук.</a:t>
            </a:r>
          </a:p>
          <a:p>
            <a:pPr marL="0" indent="228600" algn="just">
              <a:spcBef>
                <a:spcPts val="0"/>
              </a:spcBef>
              <a:buFont typeface="Wingdings 2" pitchFamily="18" charset="2"/>
              <a:buNone/>
              <a:tabLst>
                <a:tab pos="457200" algn="l"/>
              </a:tabLst>
              <a:defRPr/>
            </a:pP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marL="0" indent="228600" algn="just">
              <a:spcBef>
                <a:spcPts val="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Швидке наростання жовтяниці та симптомів інтоксикації (сильна нудота, повторна блювота).</a:t>
            </a:r>
          </a:p>
          <a:p>
            <a:pPr marL="0" indent="228600" algn="just">
              <a:spcBef>
                <a:spcPts val="0"/>
              </a:spcBef>
              <a:buFont typeface="Wingdings 2" pitchFamily="18" charset="2"/>
              <a:buNone/>
              <a:tabLst>
                <a:tab pos="457200" algn="l"/>
              </a:tabLst>
              <a:defRPr/>
            </a:pP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marL="0" indent="228600" algn="just">
              <a:spcBef>
                <a:spcPts val="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Скорочення розмірів печінки.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FF0000"/>
                </a:solidFill>
                <a:latin typeface="Arial" charset="0"/>
                <a:cs typeface="Arial" charset="0"/>
              </a:rPr>
              <a:t>Історичні дані</a:t>
            </a:r>
          </a:p>
        </p:txBody>
      </p:sp>
      <p:pic>
        <p:nvPicPr>
          <p:cNvPr id="4099" name="Содержимое 4" descr="вірус в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3429000" cy="33464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63" y="1357313"/>
            <a:ext cx="5000625" cy="49974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В 1962 –65 роках Б.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Блюмберг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виділив так званий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“австралійський“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антиген з крові хворих, які отримували чисельні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інфузії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крові.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У 1970 році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Дейн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Дж.Камерон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виділили так звану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“частинку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Дейна”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 яка на сьогоднішній день розглядається як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віріон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віруса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гепатиту В.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14375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C00000"/>
                </a:solidFill>
                <a:cs typeface="Times New Roman" pitchFamily="18" charset="0"/>
              </a:rPr>
              <a:t>Ранні ознаки печінкової енцефалопатії</a:t>
            </a:r>
            <a:endParaRPr lang="uk-UA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071563"/>
            <a:ext cx="5500687" cy="5643562"/>
          </a:xfrm>
        </p:spPr>
        <p:txBody>
          <a:bodyPr/>
          <a:lstStyle/>
          <a:p>
            <a:pPr marL="0" algn="just">
              <a:spcBef>
                <a:spcPts val="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Підвищення температури тіла і тахікардія.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Наявність </a:t>
            </a:r>
            <a:r>
              <a:rPr lang="uk-UA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геморагічного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синдрому.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uk-UA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Лейкоцитоз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та збільшення кількості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паличкоядерних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нейтрофільних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гранулоцитів. 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Швидке </a:t>
            </a:r>
            <a:r>
              <a:rPr lang="uk-UA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наростання </a:t>
            </a:r>
            <a:r>
              <a:rPr lang="uk-UA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білірубінемії</a:t>
            </a:r>
            <a:r>
              <a:rPr lang="uk-UA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uk-U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зниження активності </a:t>
            </a:r>
            <a:r>
              <a:rPr lang="uk-UA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АлАТ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АсАТ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Різке падіння показників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зв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язуючої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функції сироваткового альбуміну та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зниження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показника </a:t>
            </a:r>
            <a:r>
              <a:rPr lang="uk-UA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протромбінового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індекса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uk-UA" dirty="0"/>
          </a:p>
        </p:txBody>
      </p:sp>
      <p:pic>
        <p:nvPicPr>
          <p:cNvPr id="22532" name="Содержимое 4" descr="аналізи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29313" y="1357313"/>
            <a:ext cx="3071812" cy="2286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642937"/>
          </a:xfrm>
        </p:spPr>
        <p:txBody>
          <a:bodyPr/>
          <a:lstStyle/>
          <a:p>
            <a:pPr algn="ctr"/>
            <a:r>
              <a:rPr lang="uk-UA" sz="4400" b="1" smtClean="0">
                <a:solidFill>
                  <a:srgbClr val="C00000"/>
                </a:solidFill>
              </a:rPr>
              <a:t>Вірусний гепатит Д (дельта) </a:t>
            </a:r>
            <a:endParaRPr lang="uk-UA" smtClean="0"/>
          </a:p>
        </p:txBody>
      </p:sp>
      <p:pic>
        <p:nvPicPr>
          <p:cNvPr id="23555" name="Содержимое 4" descr="вірус Д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43063"/>
            <a:ext cx="3786188" cy="2786062"/>
          </a:xfrm>
        </p:spPr>
      </p:pic>
      <p:sp>
        <p:nvSpPr>
          <p:cNvPr id="23556" name="Содержимое 3"/>
          <p:cNvSpPr>
            <a:spLocks noGrp="1"/>
          </p:cNvSpPr>
          <p:nvPr>
            <p:ph sz="half" idx="2"/>
          </p:nvPr>
        </p:nvSpPr>
        <p:spPr>
          <a:xfrm>
            <a:off x="3857625" y="857250"/>
            <a:ext cx="5143500" cy="6000750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uk-UA" sz="2400" smtClean="0">
                <a:latin typeface="Arial" charset="0"/>
                <a:cs typeface="Arial" charset="0"/>
              </a:rPr>
              <a:t>Варіанти: гострий гепатит дельта (</a:t>
            </a:r>
            <a:r>
              <a:rPr lang="uk-UA" sz="2400" smtClean="0">
                <a:solidFill>
                  <a:srgbClr val="FFC000"/>
                </a:solidFill>
                <a:latin typeface="Arial" charset="0"/>
                <a:cs typeface="Arial" charset="0"/>
              </a:rPr>
              <a:t>ко – інфекція</a:t>
            </a:r>
            <a:r>
              <a:rPr lang="uk-UA" sz="2400" smtClean="0">
                <a:latin typeface="Arial" charset="0"/>
                <a:cs typeface="Arial" charset="0"/>
              </a:rPr>
              <a:t>) і гостра дельта (</a:t>
            </a:r>
            <a:r>
              <a:rPr lang="uk-UA" sz="2400" smtClean="0">
                <a:solidFill>
                  <a:srgbClr val="FFC000"/>
                </a:solidFill>
                <a:latin typeface="Arial" charset="0"/>
                <a:cs typeface="Arial" charset="0"/>
              </a:rPr>
              <a:t>супер - інфекція</a:t>
            </a:r>
            <a:r>
              <a:rPr lang="uk-UA" sz="2400" smtClean="0">
                <a:latin typeface="Arial" charset="0"/>
                <a:cs typeface="Arial" charset="0"/>
              </a:rPr>
              <a:t>) у вірусоносіїв гепатиту В. </a:t>
            </a:r>
          </a:p>
          <a:p>
            <a:pPr marL="0">
              <a:spcBef>
                <a:spcPct val="0"/>
              </a:spcBef>
            </a:pPr>
            <a:r>
              <a:rPr lang="uk-UA" sz="2400" smtClean="0">
                <a:latin typeface="Arial" charset="0"/>
                <a:cs typeface="Arial" charset="0"/>
              </a:rPr>
              <a:t>Обидва варіанти мають індивідуальну клінічну картину, різні результати одужання і показання до противірусної терапії. </a:t>
            </a:r>
          </a:p>
          <a:p>
            <a:pPr marL="0">
              <a:spcBef>
                <a:spcPct val="0"/>
              </a:spcBef>
            </a:pPr>
            <a:r>
              <a:rPr lang="uk-UA" sz="2400" smtClean="0">
                <a:latin typeface="Arial" charset="0"/>
                <a:cs typeface="Arial" charset="0"/>
              </a:rPr>
              <a:t>Для </a:t>
            </a:r>
            <a:r>
              <a:rPr lang="uk-UA" sz="24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коінфекції</a:t>
            </a:r>
            <a:r>
              <a:rPr lang="uk-UA" sz="2400" smtClean="0">
                <a:latin typeface="Arial" charset="0"/>
                <a:cs typeface="Arial" charset="0"/>
              </a:rPr>
              <a:t> нехарактерним є трансформація в хронічну форму, однак протікання гострого гепатиту може бути крайнє важким і частіше, ніж при гепатиті В, розвивається фульмінантна форма.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pPr algn="ctr"/>
            <a:r>
              <a:rPr lang="uk-UA" sz="4800" b="1" smtClean="0">
                <a:solidFill>
                  <a:srgbClr val="C00000"/>
                </a:solidFill>
              </a:rPr>
              <a:t>Вірусний гепатит Д (дельта) </a:t>
            </a:r>
            <a:endParaRPr lang="uk-UA" sz="480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14438"/>
            <a:ext cx="5357812" cy="5140325"/>
          </a:xfrm>
        </p:spPr>
        <p:txBody>
          <a:bodyPr/>
          <a:lstStyle/>
          <a:p>
            <a:r>
              <a:rPr lang="uk-UA" smtClean="0">
                <a:latin typeface="Arial" charset="0"/>
                <a:cs typeface="Arial" charset="0"/>
              </a:rPr>
              <a:t>Для </a:t>
            </a:r>
            <a:r>
              <a:rPr lang="uk-UA" smtClean="0">
                <a:solidFill>
                  <a:srgbClr val="FFC000"/>
                </a:solidFill>
                <a:latin typeface="Arial" charset="0"/>
                <a:cs typeface="Arial" charset="0"/>
              </a:rPr>
              <a:t>суперінфекці</a:t>
            </a:r>
            <a:r>
              <a:rPr lang="uk-UA" smtClean="0">
                <a:latin typeface="Arial" charset="0"/>
                <a:cs typeface="Arial" charset="0"/>
              </a:rPr>
              <a:t>ї також характерний розвиток тяжких форм перебігу хвороби з можливим розвитком </a:t>
            </a:r>
            <a:r>
              <a:rPr lang="uk-UA" smtClean="0">
                <a:solidFill>
                  <a:srgbClr val="FFC000"/>
                </a:solidFill>
                <a:latin typeface="Arial" charset="0"/>
                <a:cs typeface="Arial" charset="0"/>
              </a:rPr>
              <a:t>підгострої дистрофії печінки </a:t>
            </a:r>
            <a:r>
              <a:rPr lang="uk-UA" smtClean="0">
                <a:latin typeface="Arial" charset="0"/>
                <a:cs typeface="Arial" charset="0"/>
              </a:rPr>
              <a:t>(у 20-27%). </a:t>
            </a:r>
          </a:p>
          <a:p>
            <a:pPr>
              <a:buFont typeface="Wingdings 2" pitchFamily="18" charset="2"/>
              <a:buNone/>
            </a:pPr>
            <a:endParaRPr lang="uk-UA" smtClean="0">
              <a:latin typeface="Arial" charset="0"/>
              <a:cs typeface="Arial" charset="0"/>
            </a:endParaRPr>
          </a:p>
          <a:p>
            <a:r>
              <a:rPr lang="uk-UA" smtClean="0">
                <a:solidFill>
                  <a:srgbClr val="FFC000"/>
                </a:solidFill>
                <a:latin typeface="Arial" charset="0"/>
                <a:cs typeface="Arial" charset="0"/>
              </a:rPr>
              <a:t>Результатом</a:t>
            </a:r>
            <a:r>
              <a:rPr lang="uk-UA" smtClean="0">
                <a:latin typeface="Arial" charset="0"/>
                <a:cs typeface="Arial" charset="0"/>
              </a:rPr>
              <a:t> даної форми захворювання в 90% випадків є </a:t>
            </a:r>
            <a:r>
              <a:rPr lang="uk-UA" smtClean="0">
                <a:solidFill>
                  <a:srgbClr val="FFC000"/>
                </a:solidFill>
                <a:latin typeface="Arial" charset="0"/>
                <a:cs typeface="Arial" charset="0"/>
              </a:rPr>
              <a:t>хронічний гепатит</a:t>
            </a:r>
            <a:r>
              <a:rPr lang="uk-UA" smtClean="0">
                <a:latin typeface="Arial" charset="0"/>
                <a:cs typeface="Arial" charset="0"/>
              </a:rPr>
              <a:t> з прогресуванням і трансформацією в цироз печінки на протязі 10-15 років.</a:t>
            </a:r>
            <a:endParaRPr lang="ru-RU" smtClean="0">
              <a:latin typeface="Arial" charset="0"/>
              <a:cs typeface="Arial" charset="0"/>
            </a:endParaRPr>
          </a:p>
          <a:p>
            <a:endParaRPr lang="uk-UA" smtClean="0"/>
          </a:p>
        </p:txBody>
      </p:sp>
      <p:pic>
        <p:nvPicPr>
          <p:cNvPr id="24580" name="Содержимое 4" descr="печінка гепатит д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63" y="2286000"/>
            <a:ext cx="3262312" cy="2717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1500"/>
          </a:xfrm>
        </p:spPr>
        <p:txBody>
          <a:bodyPr/>
          <a:lstStyle/>
          <a:p>
            <a:pPr algn="ctr"/>
            <a:r>
              <a:rPr lang="uk-UA" sz="4800" b="1" smtClean="0">
                <a:solidFill>
                  <a:srgbClr val="C00000"/>
                </a:solidFill>
                <a:cs typeface="Times New Roman" pitchFamily="18" charset="0"/>
              </a:rPr>
              <a:t>Гепатит  С</a:t>
            </a:r>
            <a:endParaRPr lang="uk-UA" sz="4800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8" y="857250"/>
            <a:ext cx="5643562" cy="5786438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defRPr/>
            </a:pPr>
            <a:r>
              <a:rPr lang="uk-UA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ЕТІОЛОГІЯ</a:t>
            </a:r>
            <a:r>
              <a:rPr lang="uk-UA" sz="2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ЗБУДНИК ГС – ДРІБНИЙ ВІРУС, РНК-ВМІСНИЙ. </a:t>
            </a:r>
          </a:p>
          <a:p>
            <a:pPr marL="0" indent="457200" algn="just">
              <a:spcBef>
                <a:spcPts val="0"/>
              </a:spcBef>
              <a:defRPr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defRPr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ЗА ЄВРОПЕЙСЬКОЮ КЛАСИФІКАЦІЄЮ ВИДІЛЯЮТЬ </a:t>
            </a:r>
            <a:r>
              <a:rPr lang="uk-UA" sz="2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1А, 1В, 1С, 2А, 2В, 2С, 3А, 3В, 4А, 5А, 6А ВАРІАНТИ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ГЕНОМУ НС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defRPr/>
            </a:pPr>
            <a:endParaRPr lang="uk-UA" sz="22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defRPr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ГЕНОТИП </a:t>
            </a:r>
            <a:r>
              <a:rPr lang="uk-UA" sz="2200" dirty="0" err="1" smtClean="0">
                <a:latin typeface="Arial" pitchFamily="34" charset="0"/>
                <a:cs typeface="Arial" pitchFamily="34" charset="0"/>
              </a:rPr>
              <a:t>ВІРУСА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ВИЗНАЧАЄ ТЯЖКІСТЬ ЗАХВОРЮВАННЯ І ЧУТЛИВІСТЬ ДО ІНТЕРФЕРОНОТЕРАПІЇ. </a:t>
            </a:r>
          </a:p>
          <a:p>
            <a:pPr marL="0" indent="457200" algn="just">
              <a:spcBef>
                <a:spcPts val="0"/>
              </a:spcBef>
              <a:defRPr/>
            </a:pPr>
            <a:endParaRPr lang="uk-UA" sz="22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defRPr/>
            </a:pPr>
            <a:r>
              <a:rPr lang="uk-UA" sz="2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ОСОБЛИВІСТЮ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НС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Є ЗДАТНІСТЬ ДО </a:t>
            </a:r>
            <a:r>
              <a:rPr lang="uk-UA" sz="2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ТРИВАЛОЇ ПЕРСИСТЕНЦІЇ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В ОРГАНІЗМІ, ЩО ОБУМОВЛЮЄ ВИСОКИЙ РІВЕНЬ </a:t>
            </a:r>
            <a:r>
              <a:rPr lang="uk-UA" sz="2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ХРОНІЗАЦІЇ.</a:t>
            </a:r>
          </a:p>
          <a:p>
            <a:pPr>
              <a:defRPr/>
            </a:pPr>
            <a:endParaRPr lang="uk-UA" dirty="0"/>
          </a:p>
        </p:txBody>
      </p:sp>
      <p:pic>
        <p:nvPicPr>
          <p:cNvPr id="25604" name="Содержимое 5" descr="viral hep C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928688"/>
            <a:ext cx="3219450" cy="321468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71500"/>
          </a:xfrm>
        </p:spPr>
        <p:txBody>
          <a:bodyPr/>
          <a:lstStyle/>
          <a:p>
            <a:pPr algn="ctr"/>
            <a:r>
              <a:rPr lang="uk-UA" sz="4000" b="1" smtClean="0">
                <a:solidFill>
                  <a:srgbClr val="C00000"/>
                </a:solidFill>
                <a:cs typeface="Times New Roman" pitchFamily="18" charset="0"/>
              </a:rPr>
              <a:t>Гепатит  С. Клінічна картина</a:t>
            </a:r>
            <a:endParaRPr lang="uk-UA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000125"/>
            <a:ext cx="6000750" cy="5354638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defRPr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ІНКУБАЦІЙНИЙ ПЕРІОД ВІД 2 ДО 26 ТИЖНІВ, В СЕРЕДНЬОМУ 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6-8 ТИЖНІВ;</a:t>
            </a:r>
          </a:p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defRPr/>
            </a:pPr>
            <a:endParaRPr lang="uk-UA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defRPr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ЗАХВОРЮВАННЯ РОЗПОЧИНАЄТЬСЯ  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ПОСТУПОВО;</a:t>
            </a:r>
          </a:p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defRPr/>
            </a:pP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defRPr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У 20% ХВОРИХ 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ДОЖОВТЯНИЧНИЙ ПЕРІОД ВІДСУТНІЙ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І ПЕРШОЮ ОЗНАКОЮ ХВОРОБИ Є ЖОВТЯНИЦЯ.</a:t>
            </a:r>
          </a:p>
          <a:p>
            <a:pPr marL="0" indent="457200" algn="just">
              <a:spcBef>
                <a:spcPts val="0"/>
              </a:spcBef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defRPr/>
            </a:pP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КЛІНІЧНІ СИМПТОМИ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ГОСТРОГО ГС 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ПРИНЦИПОВО НЕ ВІДРІЗНЯЮТЬСЯ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ВІД ІНШИХ ПРИ ПАРЕНТЕРАЛЬНИХ ГЕПАТИТАХ. </a:t>
            </a:r>
          </a:p>
          <a:p>
            <a:pPr>
              <a:defRPr/>
            </a:pPr>
            <a:endParaRPr lang="uk-UA" dirty="0"/>
          </a:p>
        </p:txBody>
      </p:sp>
      <p:pic>
        <p:nvPicPr>
          <p:cNvPr id="26628" name="Содержимое 4" descr="viral hep C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1500188"/>
            <a:ext cx="2686050" cy="27559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642938"/>
          </a:xfrm>
        </p:spPr>
        <p:txBody>
          <a:bodyPr/>
          <a:lstStyle/>
          <a:p>
            <a:pPr algn="ctr"/>
            <a:r>
              <a:rPr lang="uk-UA" sz="4800" b="1" smtClean="0">
                <a:solidFill>
                  <a:srgbClr val="C00000"/>
                </a:solidFill>
                <a:cs typeface="Times New Roman" pitchFamily="18" charset="0"/>
              </a:rPr>
              <a:t>Гепатит  С. Клінічна картина</a:t>
            </a:r>
            <a:endParaRPr lang="uk-UA" sz="4800" smtClean="0"/>
          </a:p>
        </p:txBody>
      </p:sp>
      <p:pic>
        <p:nvPicPr>
          <p:cNvPr id="27651" name="Содержимое 4" descr="вірус с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85875"/>
            <a:ext cx="2681287" cy="30003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0" y="1000125"/>
            <a:ext cx="5500688" cy="5354638"/>
          </a:xfrm>
        </p:spPr>
        <p:txBody>
          <a:bodyPr/>
          <a:lstStyle/>
          <a:p>
            <a:pPr indent="457200" algn="just"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Гострий гепатит с перебігає переважно в </a:t>
            </a:r>
            <a:r>
              <a:rPr lang="uk-UA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середньотяжкій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формі, у 33% хворих – в </a:t>
            </a:r>
            <a:r>
              <a:rPr lang="uk-UA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легкій формі.</a:t>
            </a:r>
          </a:p>
          <a:p>
            <a:pPr indent="457200" algn="just"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7200" algn="just"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У 83%-90% ГГС перебігає у </a:t>
            </a:r>
            <a:r>
              <a:rPr lang="uk-UA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безжовтяничних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формах.</a:t>
            </a:r>
          </a:p>
          <a:p>
            <a:pPr indent="457200" algn="just"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Прогноз при ГС серйозний: у </a:t>
            </a:r>
            <a:r>
              <a:rPr lang="uk-UA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80% хворих при </a:t>
            </a:r>
            <a:r>
              <a:rPr lang="uk-UA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безжовтяничній</a:t>
            </a:r>
            <a:r>
              <a:rPr lang="uk-UA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формі і у </a:t>
            </a:r>
            <a:r>
              <a:rPr lang="uk-UA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42% хворих при жовтяничній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формі захворювання переходить в </a:t>
            </a:r>
            <a:r>
              <a:rPr lang="uk-UA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хронічні форми. </a:t>
            </a: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14375"/>
          </a:xfrm>
        </p:spPr>
        <p:txBody>
          <a:bodyPr/>
          <a:lstStyle/>
          <a:p>
            <a:pPr algn="ctr"/>
            <a:r>
              <a:rPr lang="uk-UA" sz="4800" b="1" smtClean="0">
                <a:solidFill>
                  <a:srgbClr val="C00000"/>
                </a:solidFill>
                <a:cs typeface="Times New Roman" pitchFamily="18" charset="0"/>
              </a:rPr>
              <a:t>Гепатит  С. Клінічна картина</a:t>
            </a:r>
            <a:endParaRPr lang="uk-UA" sz="48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14438"/>
            <a:ext cx="5214937" cy="5140325"/>
          </a:xfrm>
        </p:spPr>
        <p:txBody>
          <a:bodyPr/>
          <a:lstStyle/>
          <a:p>
            <a:pPr indent="457200" algn="just">
              <a:defRPr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Певну роль відіграє 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НС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і у виникненні 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первинного раку печінки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особливо при одночасному інфікуванні і 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НВ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>
              <a:defRPr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Важливе місце в клініці ХГС займають </a:t>
            </a:r>
            <a:r>
              <a:rPr lang="uk-UA" sz="2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позапечінкові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прояви, які спостерігаються більше як у 40% хворих: </a:t>
            </a:r>
            <a:r>
              <a:rPr lang="uk-UA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кріоглобулінемія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(42-96%), </a:t>
            </a:r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синдром </a:t>
            </a:r>
            <a:r>
              <a:rPr lang="uk-UA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Рейно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полінейропатія</a:t>
            </a:r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артралгії, пурпура, гіпертонія, ураження нирок, ураження ендокринних, слинних залоз, органів зору, м’язів, нервової системи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uk-UA" dirty="0"/>
          </a:p>
        </p:txBody>
      </p:sp>
      <p:pic>
        <p:nvPicPr>
          <p:cNvPr id="28676" name="Содержимое 4" descr="позапечінкові прояви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63" y="1428750"/>
            <a:ext cx="3243262" cy="28797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500063"/>
          </a:xfrm>
        </p:spPr>
        <p:txBody>
          <a:bodyPr/>
          <a:lstStyle/>
          <a:p>
            <a:r>
              <a:rPr lang="uk-UA" sz="4800" b="1" smtClean="0">
                <a:solidFill>
                  <a:srgbClr val="C00000"/>
                </a:solidFill>
              </a:rPr>
              <a:t>Діагностика вірусних гепатитів</a:t>
            </a:r>
            <a:endParaRPr lang="uk-UA" smtClean="0"/>
          </a:p>
        </p:txBody>
      </p:sp>
      <p:pic>
        <p:nvPicPr>
          <p:cNvPr id="29699" name="Содержимое 4" descr="обстеження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3533775" cy="2870200"/>
          </a:xfrm>
        </p:spPr>
      </p:pic>
      <p:sp>
        <p:nvSpPr>
          <p:cNvPr id="29700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1143000"/>
            <a:ext cx="5143500" cy="54292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2800" smtClean="0">
                <a:solidFill>
                  <a:srgbClr val="FFC000"/>
                </a:solidFill>
              </a:rPr>
              <a:t>Гемограма</a:t>
            </a:r>
            <a:r>
              <a:rPr lang="uk-UA" sz="2800" smtClean="0"/>
              <a:t>: помірна </a:t>
            </a:r>
            <a:r>
              <a:rPr lang="uk-UA" sz="2800" smtClean="0">
                <a:solidFill>
                  <a:srgbClr val="FFC000"/>
                </a:solidFill>
              </a:rPr>
              <a:t>лейкопенія</a:t>
            </a:r>
            <a:r>
              <a:rPr lang="uk-UA" sz="2800" smtClean="0"/>
              <a:t> з лімфо- і моноцитозом; ШОЕ нормальна або знижена. </a:t>
            </a:r>
          </a:p>
          <a:p>
            <a:pPr>
              <a:buFont typeface="Wingdings" pitchFamily="2" charset="2"/>
              <a:buChar char="Ø"/>
            </a:pPr>
            <a:r>
              <a:rPr lang="uk-UA" sz="2800" smtClean="0">
                <a:solidFill>
                  <a:srgbClr val="FFC000"/>
                </a:solidFill>
              </a:rPr>
              <a:t>Біохімічні </a:t>
            </a:r>
            <a:r>
              <a:rPr lang="uk-UA" sz="2800" smtClean="0"/>
              <a:t>показники крові: збільшується вміст </a:t>
            </a:r>
            <a:r>
              <a:rPr lang="uk-UA" sz="2800" smtClean="0">
                <a:solidFill>
                  <a:srgbClr val="FFC000"/>
                </a:solidFill>
              </a:rPr>
              <a:t>білірубіну</a:t>
            </a:r>
            <a:r>
              <a:rPr lang="uk-UA" sz="2800" smtClean="0"/>
              <a:t> за рахунок прямої фракції, підвищується </a:t>
            </a:r>
            <a:r>
              <a:rPr lang="uk-UA" sz="2800" smtClean="0">
                <a:solidFill>
                  <a:srgbClr val="FFC000"/>
                </a:solidFill>
              </a:rPr>
              <a:t>активність АлАТ</a:t>
            </a:r>
            <a:r>
              <a:rPr lang="uk-UA" sz="2800" smtClean="0"/>
              <a:t>,  наростання активності лактатдегідрогенази, сорбітдегідрогенази</a:t>
            </a:r>
            <a:r>
              <a:rPr lang="uk-UA" sz="2400" smtClean="0"/>
              <a:t>. </a:t>
            </a:r>
            <a:endParaRPr lang="ru-RU" sz="2400" smtClean="0"/>
          </a:p>
          <a:p>
            <a:endParaRPr lang="uk-UA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/>
            <a:r>
              <a:rPr lang="uk-UA" sz="4800" b="1" smtClean="0">
                <a:solidFill>
                  <a:srgbClr val="C00000"/>
                </a:solidFill>
              </a:rPr>
              <a:t>Діагностика вірусних гепатитів</a:t>
            </a:r>
            <a:endParaRPr lang="uk-UA" sz="4800" smtClean="0"/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428750"/>
            <a:ext cx="4929188" cy="5214938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uk-UA" sz="2700" smtClean="0">
                <a:latin typeface="Arial" charset="0"/>
                <a:cs typeface="Arial" charset="0"/>
              </a:rPr>
              <a:t>Раннім і чутливим порушенням пігментного обміну є </a:t>
            </a:r>
            <a:r>
              <a:rPr lang="uk-UA" sz="2700" smtClean="0">
                <a:solidFill>
                  <a:srgbClr val="FFC000"/>
                </a:solidFill>
                <a:latin typeface="Arial" charset="0"/>
                <a:cs typeface="Arial" charset="0"/>
              </a:rPr>
              <a:t>уробілінурія.</a:t>
            </a:r>
            <a:r>
              <a:rPr lang="uk-UA" sz="2700" smtClean="0">
                <a:latin typeface="Arial" charset="0"/>
                <a:cs typeface="Arial" charset="0"/>
              </a:rPr>
              <a:t> </a:t>
            </a:r>
            <a:endParaRPr lang="ru-RU" sz="2700" smtClean="0">
              <a:latin typeface="Arial" charset="0"/>
              <a:cs typeface="Arial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uk-UA" sz="2700" smtClean="0">
                <a:latin typeface="Arial" charset="0"/>
                <a:cs typeface="Arial" charset="0"/>
              </a:rPr>
              <a:t>Харктерна </a:t>
            </a:r>
            <a:r>
              <a:rPr lang="uk-UA" sz="2700" smtClean="0">
                <a:solidFill>
                  <a:srgbClr val="FFC000"/>
                </a:solidFill>
                <a:latin typeface="Arial" charset="0"/>
                <a:cs typeface="Arial" charset="0"/>
              </a:rPr>
              <a:t>гіпоальбумінемія і диспротеїнемія</a:t>
            </a:r>
            <a:r>
              <a:rPr lang="uk-UA" sz="2700" smtClean="0"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uk-UA" sz="2700" smtClean="0">
                <a:latin typeface="Arial" charset="0"/>
                <a:cs typeface="Arial" charset="0"/>
              </a:rPr>
              <a:t>Знижується рівень показників </a:t>
            </a:r>
            <a:r>
              <a:rPr lang="uk-UA" sz="2700" smtClean="0">
                <a:solidFill>
                  <a:srgbClr val="FFC000"/>
                </a:solidFill>
                <a:latin typeface="Arial" charset="0"/>
                <a:cs typeface="Arial" charset="0"/>
              </a:rPr>
              <a:t>згортання крові</a:t>
            </a:r>
            <a:r>
              <a:rPr lang="uk-UA" sz="2700" smtClean="0">
                <a:latin typeface="Arial" charset="0"/>
                <a:cs typeface="Arial" charset="0"/>
              </a:rPr>
              <a:t>.</a:t>
            </a:r>
          </a:p>
          <a:p>
            <a:endParaRPr lang="uk-UA" smtClean="0"/>
          </a:p>
        </p:txBody>
      </p:sp>
      <p:pic>
        <p:nvPicPr>
          <p:cNvPr id="5" name="Содержимое 4" descr="hepatitis-s12-blood-analy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1214422"/>
            <a:ext cx="3824286" cy="285752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pPr algn="ctr"/>
            <a:r>
              <a:rPr lang="uk-UA" sz="4800" b="1" smtClean="0">
                <a:solidFill>
                  <a:srgbClr val="C00000"/>
                </a:solidFill>
              </a:rPr>
              <a:t>Діагностика вірусних гепатитів</a:t>
            </a:r>
            <a:endParaRPr lang="uk-UA" sz="4800" smtClean="0"/>
          </a:p>
        </p:txBody>
      </p:sp>
      <p:sp>
        <p:nvSpPr>
          <p:cNvPr id="31747" name="Содержимое 3"/>
          <p:cNvSpPr>
            <a:spLocks noGrp="1"/>
          </p:cNvSpPr>
          <p:nvPr>
            <p:ph sz="half" idx="2"/>
          </p:nvPr>
        </p:nvSpPr>
        <p:spPr>
          <a:xfrm>
            <a:off x="3786188" y="1428750"/>
            <a:ext cx="4900612" cy="4926013"/>
          </a:xfrm>
        </p:spPr>
        <p:txBody>
          <a:bodyPr/>
          <a:lstStyle/>
          <a:p>
            <a:r>
              <a:rPr lang="uk-UA" sz="2800" smtClean="0">
                <a:latin typeface="Arial" charset="0"/>
                <a:cs typeface="Arial" charset="0"/>
              </a:rPr>
              <a:t>УЗД органів черевної порожнини – з метою оцінки структури печінки;</a:t>
            </a:r>
          </a:p>
          <a:p>
            <a:pPr>
              <a:buFont typeface="Wingdings 2" pitchFamily="18" charset="2"/>
              <a:buNone/>
            </a:pPr>
            <a:endParaRPr lang="uk-UA" sz="2800" smtClean="0">
              <a:latin typeface="Arial" charset="0"/>
              <a:cs typeface="Arial" charset="0"/>
            </a:endParaRPr>
          </a:p>
          <a:p>
            <a:r>
              <a:rPr lang="uk-UA" sz="2800" smtClean="0">
                <a:latin typeface="Arial" charset="0"/>
                <a:cs typeface="Arial" charset="0"/>
              </a:rPr>
              <a:t> З метою визначити, який саме вірус викликав захворювання </a:t>
            </a:r>
            <a:r>
              <a:rPr lang="uk-UA" sz="2800" b="1" smtClean="0">
                <a:latin typeface="Arial" charset="0"/>
                <a:cs typeface="Arial" charset="0"/>
              </a:rPr>
              <a:t>використовують методи </a:t>
            </a:r>
            <a:r>
              <a:rPr lang="uk-UA" sz="28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ІФА, радіоімунний та ПЛР.</a:t>
            </a:r>
            <a:endParaRPr lang="uk-UA" sz="280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Содержимое 3" descr="hepatitis-s18-patient-getting-liver-sc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5" y="2571743"/>
            <a:ext cx="3400891" cy="264320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FF0000"/>
                </a:solidFill>
                <a:latin typeface="Arial" charset="0"/>
                <a:cs typeface="Arial" charset="0"/>
              </a:rPr>
              <a:t>Історичні дані</a:t>
            </a:r>
            <a:endParaRPr lang="uk-UA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143000"/>
            <a:ext cx="5357812" cy="5211763"/>
          </a:xfrm>
        </p:spPr>
        <p:txBody>
          <a:bodyPr>
            <a:normAutofit/>
          </a:bodyPr>
          <a:lstStyle/>
          <a:p>
            <a:pPr marL="274320" indent="2286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2286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У 1977 році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Різетто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 відкриває Дельта-вірус. </a:t>
            </a:r>
          </a:p>
          <a:p>
            <a:pPr marL="274320" indent="2286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 В 1982 році відкрито вірус </a:t>
            </a:r>
            <a:r>
              <a:rPr lang="uk-UA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гепатиту С. </a:t>
            </a:r>
          </a:p>
          <a:p>
            <a:pPr marL="274320" indent="2286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2800" b="1" dirty="0" smtClean="0">
              <a:latin typeface="Arial" pitchFamily="34" charset="0"/>
              <a:cs typeface="Arial" pitchFamily="34" charset="0"/>
            </a:endParaRPr>
          </a:p>
          <a:p>
            <a:pPr marL="274320" indent="2286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На сьогоднішній день встановлено роль у розвитку хвороби </a:t>
            </a:r>
            <a:r>
              <a:rPr lang="uk-UA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вірусів 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TTV</a:t>
            </a:r>
            <a:r>
              <a:rPr lang="uk-UA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  <p:pic>
        <p:nvPicPr>
          <p:cNvPr id="5124" name="Содержимое 4" descr="вірус с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29313" y="1500188"/>
            <a:ext cx="3071812" cy="3500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42938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uk-UA" sz="4000" b="1" smtClean="0">
                <a:solidFill>
                  <a:srgbClr val="C00000"/>
                </a:solidFill>
                <a:cs typeface="Times New Roman" pitchFamily="18" charset="0"/>
              </a:rPr>
              <a:t>Діагностичні маркери гепатиту В </a:t>
            </a:r>
            <a:endParaRPr lang="uk-UA" smtClean="0"/>
          </a:p>
        </p:txBody>
      </p:sp>
      <p:sp>
        <p:nvSpPr>
          <p:cNvPr id="32771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143000"/>
            <a:ext cx="5429250" cy="55006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HBsAg</a:t>
            </a:r>
            <a:r>
              <a:rPr lang="uk-UA" sz="2400" b="1" smtClean="0">
                <a:latin typeface="Arial" charset="0"/>
                <a:cs typeface="Arial" charset="0"/>
              </a:rPr>
              <a:t> </a:t>
            </a:r>
            <a:r>
              <a:rPr lang="uk-UA" sz="2400" smtClean="0">
                <a:latin typeface="Arial" charset="0"/>
                <a:cs typeface="Arial" charset="0"/>
              </a:rPr>
              <a:t>- маркер контакту з вірусом гепатиту В, ймовірної наявності ВГВ при гострій або хронічній інфекції або носійства  вірусу</a:t>
            </a:r>
          </a:p>
          <a:p>
            <a:pPr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анти-HBs</a:t>
            </a:r>
            <a:r>
              <a:rPr lang="uk-UA" sz="2400" smtClean="0">
                <a:latin typeface="Arial" charset="0"/>
                <a:cs typeface="Arial" charset="0"/>
              </a:rPr>
              <a:t>- свідчить про раніше перенесену інфекцію або наявність після вакцинальних антитіл</a:t>
            </a:r>
          </a:p>
          <a:p>
            <a:pPr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анти-HBc IgM</a:t>
            </a:r>
            <a:r>
              <a:rPr lang="uk-UA" sz="2400" smtClean="0">
                <a:latin typeface="Arial" charset="0"/>
                <a:cs typeface="Arial" charset="0"/>
              </a:rPr>
              <a:t>-маркер активної реплікації ВГВ</a:t>
            </a:r>
          </a:p>
          <a:p>
            <a:pPr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анти-HВc IgG</a:t>
            </a:r>
            <a:r>
              <a:rPr lang="uk-UA" sz="2400" smtClean="0">
                <a:latin typeface="Arial" charset="0"/>
                <a:cs typeface="Arial" charset="0"/>
              </a:rPr>
              <a:t>-свідчить про попередню зустріч з ВГВ</a:t>
            </a:r>
            <a:endParaRPr lang="ru-RU" sz="2400" smtClean="0">
              <a:latin typeface="Arial" charset="0"/>
              <a:cs typeface="Arial" charset="0"/>
            </a:endParaRPr>
          </a:p>
          <a:p>
            <a:endParaRPr lang="uk-UA" smtClean="0"/>
          </a:p>
        </p:txBody>
      </p:sp>
      <p:pic>
        <p:nvPicPr>
          <p:cNvPr id="32772" name="Содержимое 5" descr="diagnosti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2214563"/>
            <a:ext cx="3119438" cy="245586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71500"/>
          </a:xfrm>
        </p:spPr>
        <p:txBody>
          <a:bodyPr/>
          <a:lstStyle/>
          <a:p>
            <a:r>
              <a:rPr lang="uk-UA" sz="4400" b="1" smtClean="0">
                <a:solidFill>
                  <a:srgbClr val="C00000"/>
                </a:solidFill>
                <a:cs typeface="Times New Roman" pitchFamily="18" charset="0"/>
              </a:rPr>
              <a:t>Діагностичні маркери гепатиту В </a:t>
            </a:r>
            <a:endParaRPr lang="uk-UA" sz="4400" smtClean="0"/>
          </a:p>
        </p:txBody>
      </p:sp>
      <p:pic>
        <p:nvPicPr>
          <p:cNvPr id="33795" name="Содержимое 5" descr="графік маркерів 1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571625"/>
            <a:ext cx="3643313" cy="2770188"/>
          </a:xfrm>
        </p:spPr>
      </p:pic>
      <p:sp>
        <p:nvSpPr>
          <p:cNvPr id="33796" name="Содержимое 3"/>
          <p:cNvSpPr>
            <a:spLocks noGrp="1"/>
          </p:cNvSpPr>
          <p:nvPr>
            <p:ph sz="half" idx="2"/>
          </p:nvPr>
        </p:nvSpPr>
        <p:spPr>
          <a:xfrm>
            <a:off x="3857625" y="1000125"/>
            <a:ext cx="5072063" cy="56435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27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HBeAg</a:t>
            </a:r>
            <a:r>
              <a:rPr lang="uk-UA" sz="2700" smtClean="0">
                <a:latin typeface="Arial" charset="0"/>
                <a:cs typeface="Arial" charset="0"/>
              </a:rPr>
              <a:t>-маркер асоційований з високою інфекційністю сироватки крові, активної реплікації ВГВ, високим ризиком перинатальної передачі ВГВ</a:t>
            </a:r>
          </a:p>
          <a:p>
            <a:pPr>
              <a:buFont typeface="Wingdings" pitchFamily="2" charset="2"/>
              <a:buChar char="ü"/>
            </a:pPr>
            <a:r>
              <a:rPr lang="uk-UA" sz="27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анти-НВе</a:t>
            </a:r>
            <a:r>
              <a:rPr lang="uk-UA" sz="2700" smtClean="0">
                <a:solidFill>
                  <a:srgbClr val="FFC000"/>
                </a:solidFill>
                <a:latin typeface="Arial" charset="0"/>
                <a:cs typeface="Arial" charset="0"/>
              </a:rPr>
              <a:t>-</a:t>
            </a:r>
            <a:r>
              <a:rPr lang="uk-UA" sz="2700" smtClean="0">
                <a:latin typeface="Arial" charset="0"/>
                <a:cs typeface="Arial" charset="0"/>
              </a:rPr>
              <a:t>маркер, який свідчить про можливо завершину реплікацію ВГВ</a:t>
            </a:r>
          </a:p>
          <a:p>
            <a:pPr>
              <a:buFont typeface="Wingdings" pitchFamily="2" charset="2"/>
              <a:buChar char="ü"/>
            </a:pPr>
            <a:r>
              <a:rPr lang="uk-UA" sz="27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ДНК ВГВ</a:t>
            </a:r>
            <a:r>
              <a:rPr lang="uk-UA" sz="2700" smtClean="0">
                <a:latin typeface="Arial" charset="0"/>
                <a:cs typeface="Arial" charset="0"/>
              </a:rPr>
              <a:t>-маркер наявності ВГВ і його активної реплікації</a:t>
            </a:r>
            <a:endParaRPr lang="ru-RU" sz="2700" smtClean="0">
              <a:latin typeface="Arial" charset="0"/>
              <a:cs typeface="Arial" charset="0"/>
            </a:endParaRPr>
          </a:p>
          <a:p>
            <a:endParaRPr lang="uk-UA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14375"/>
          </a:xfrm>
        </p:spPr>
        <p:txBody>
          <a:bodyPr/>
          <a:lstStyle/>
          <a:p>
            <a:r>
              <a:rPr lang="uk-UA" sz="4400" b="1" smtClean="0">
                <a:solidFill>
                  <a:srgbClr val="C00000"/>
                </a:solidFill>
                <a:cs typeface="Times New Roman" pitchFamily="18" charset="0"/>
              </a:rPr>
              <a:t>Діагностичні маркери гепатиту Д</a:t>
            </a:r>
            <a:endParaRPr lang="uk-UA" sz="4400" smtClean="0"/>
          </a:p>
        </p:txBody>
      </p:sp>
      <p:sp>
        <p:nvSpPr>
          <p:cNvPr id="34819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214438"/>
            <a:ext cx="4786313" cy="51403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uk-UA" sz="28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анти-ВГD IgM</a:t>
            </a:r>
            <a:r>
              <a:rPr lang="uk-UA" sz="2800" smtClean="0">
                <a:latin typeface="Arial" charset="0"/>
                <a:cs typeface="Arial" charset="0"/>
              </a:rPr>
              <a:t>-маркер активної реплікації ВГD</a:t>
            </a:r>
          </a:p>
          <a:p>
            <a:pPr>
              <a:buFont typeface="Wingdings" pitchFamily="2" charset="2"/>
              <a:buChar char="§"/>
            </a:pPr>
            <a:r>
              <a:rPr lang="uk-UA" sz="28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анти-ВГD IgG</a:t>
            </a:r>
            <a:r>
              <a:rPr lang="uk-UA" sz="2800" smtClean="0">
                <a:latin typeface="Arial" charset="0"/>
                <a:cs typeface="Arial" charset="0"/>
              </a:rPr>
              <a:t>-маркер, який свідчить про попередню зустріч з ВГD і можливу наявність ВГD</a:t>
            </a:r>
          </a:p>
          <a:p>
            <a:pPr>
              <a:buFont typeface="Wingdings" pitchFamily="2" charset="2"/>
              <a:buChar char="§"/>
            </a:pPr>
            <a:r>
              <a:rPr lang="uk-UA" sz="28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РНК ВГD</a:t>
            </a:r>
            <a:r>
              <a:rPr lang="uk-UA" sz="2800" smtClean="0">
                <a:latin typeface="Arial" charset="0"/>
                <a:cs typeface="Arial" charset="0"/>
              </a:rPr>
              <a:t>-маркер наявності ВГD і його активної реплікації</a:t>
            </a:r>
            <a:endParaRPr lang="ru-RU" sz="2800" smtClean="0">
              <a:latin typeface="Arial" charset="0"/>
              <a:cs typeface="Arial" charset="0"/>
            </a:endParaRPr>
          </a:p>
          <a:p>
            <a:endParaRPr lang="uk-UA" smtClean="0"/>
          </a:p>
        </p:txBody>
      </p:sp>
      <p:pic>
        <p:nvPicPr>
          <p:cNvPr id="34820" name="Содержимое 5" descr="маркери Д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1643063"/>
            <a:ext cx="3857625" cy="292893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500063"/>
          </a:xfrm>
        </p:spPr>
        <p:txBody>
          <a:bodyPr/>
          <a:lstStyle/>
          <a:p>
            <a:r>
              <a:rPr lang="uk-UA" sz="4400" b="1" smtClean="0">
                <a:solidFill>
                  <a:srgbClr val="C00000"/>
                </a:solidFill>
                <a:cs typeface="Times New Roman" pitchFamily="18" charset="0"/>
              </a:rPr>
              <a:t>Діагностичні маркери гепатиту С </a:t>
            </a:r>
            <a:endParaRPr lang="uk-UA" sz="4400" smtClean="0"/>
          </a:p>
        </p:txBody>
      </p:sp>
      <p:pic>
        <p:nvPicPr>
          <p:cNvPr id="35843" name="Содержимое 4" descr="маркери С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500188"/>
            <a:ext cx="3786188" cy="2751137"/>
          </a:xfrm>
        </p:spPr>
      </p:pic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>
          <a:xfrm>
            <a:off x="4071938" y="1143000"/>
            <a:ext cx="4857750" cy="535781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b="1" smtClean="0">
                <a:solidFill>
                  <a:srgbClr val="FFC000"/>
                </a:solidFill>
                <a:latin typeface="Arial" charset="0"/>
                <a:cs typeface="Arial" charset="0"/>
              </a:rPr>
              <a:t>анти-ВГС IgM</a:t>
            </a:r>
            <a:r>
              <a:rPr lang="uk-UA" smtClean="0">
                <a:latin typeface="Arial" charset="0"/>
                <a:cs typeface="Arial" charset="0"/>
              </a:rPr>
              <a:t>-маркер активної реплікації ВГС</a:t>
            </a:r>
          </a:p>
          <a:p>
            <a:pPr>
              <a:buFont typeface="Wingdings" pitchFamily="2" charset="2"/>
              <a:buChar char="ü"/>
            </a:pPr>
            <a:r>
              <a:rPr lang="uk-UA" b="1" smtClean="0">
                <a:solidFill>
                  <a:srgbClr val="FFC000"/>
                </a:solidFill>
                <a:latin typeface="Arial" charset="0"/>
                <a:cs typeface="Arial" charset="0"/>
              </a:rPr>
              <a:t>анти-ВГС IgG </a:t>
            </a:r>
            <a:r>
              <a:rPr lang="uk-UA" smtClean="0">
                <a:latin typeface="Arial" charset="0"/>
                <a:cs typeface="Arial" charset="0"/>
              </a:rPr>
              <a:t>-маркер, який свідчить про можливу наявність ВГС або про попередню зустріч з вірусом</a:t>
            </a:r>
            <a:r>
              <a:rPr lang="uk-UA" b="1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uk-UA" b="1" smtClean="0">
                <a:solidFill>
                  <a:srgbClr val="FFC000"/>
                </a:solidFill>
                <a:latin typeface="Arial" charset="0"/>
                <a:cs typeface="Arial" charset="0"/>
              </a:rPr>
              <a:t>анти-ВГС</a:t>
            </a:r>
            <a:r>
              <a:rPr lang="uk-UA" smtClean="0">
                <a:latin typeface="Arial" charset="0"/>
                <a:cs typeface="Arial" charset="0"/>
              </a:rPr>
              <a:t>-маркер наявності ВГС (при визначенні в тканині печінки)</a:t>
            </a:r>
          </a:p>
          <a:p>
            <a:pPr>
              <a:buFont typeface="Wingdings" pitchFamily="2" charset="2"/>
              <a:buChar char="ü"/>
            </a:pPr>
            <a:r>
              <a:rPr lang="uk-UA" b="1" smtClean="0">
                <a:solidFill>
                  <a:srgbClr val="FFC000"/>
                </a:solidFill>
                <a:latin typeface="Arial" charset="0"/>
                <a:cs typeface="Arial" charset="0"/>
              </a:rPr>
              <a:t>РНК ВГС</a:t>
            </a:r>
            <a:r>
              <a:rPr lang="uk-UA" smtClean="0">
                <a:latin typeface="Arial" charset="0"/>
                <a:cs typeface="Arial" charset="0"/>
              </a:rPr>
              <a:t>-маркер наявності ВГС і його активної реплікації</a:t>
            </a:r>
          </a:p>
          <a:p>
            <a:endParaRPr lang="uk-UA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786813" cy="571500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C00000"/>
                </a:solidFill>
                <a:cs typeface="Times New Roman" pitchFamily="18" charset="0"/>
              </a:rPr>
              <a:t>ЛІКУВАННЯ ХВОРИХ НА ВІРУСНІ ГЕПАТИТИ</a:t>
            </a:r>
            <a:endParaRPr lang="uk-UA" sz="360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000125"/>
            <a:ext cx="6000750" cy="5715000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uk-UA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Режим і дієта  </a:t>
            </a:r>
          </a:p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uk-UA" sz="2400" dirty="0" smtClean="0">
                <a:solidFill>
                  <a:srgbClr val="D8FB05"/>
                </a:solidFill>
                <a:latin typeface="Arial" pitchFamily="34" charset="0"/>
                <a:cs typeface="Arial" pitchFamily="34" charset="0"/>
              </a:rPr>
              <a:t>Ліжковий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режим до пігментної кризи.</a:t>
            </a:r>
          </a:p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uk-UA" sz="2400" dirty="0" smtClean="0">
                <a:solidFill>
                  <a:srgbClr val="D8FB05"/>
                </a:solidFill>
                <a:latin typeface="Arial" pitchFamily="34" charset="0"/>
                <a:cs typeface="Arial" pitchFamily="34" charset="0"/>
              </a:rPr>
              <a:t>Дієта №5а, 5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залежно від періоду і тяжкості хвороби.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uk-UA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Медикаментозна терапія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457200" algn="just">
              <a:spcBef>
                <a:spcPts val="0"/>
              </a:spcBef>
              <a:tabLst>
                <a:tab pos="228600" algn="l"/>
              </a:tabLst>
              <a:defRPr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В розпалі хвороби проводять </a:t>
            </a:r>
            <a:r>
              <a:rPr lang="uk-UA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дезінтоксикаційну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терапію: використовують 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глюкозо-калієво-інсулінову суміш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(50-70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мл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3% розчину калію хлориду на 300-500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мл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5% розчину глюкози з інсуліном), </a:t>
            </a:r>
            <a:r>
              <a:rPr lang="uk-UA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реополіглюкін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(до 400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мл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/добу). </a:t>
            </a:r>
          </a:p>
          <a:p>
            <a:pPr>
              <a:defRPr/>
            </a:pPr>
            <a:r>
              <a:rPr lang="uk-UA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ентеросорбенти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зокрема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ентеросгель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протягом 5-7 днів, ферментативні препарати.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uk-UA" dirty="0"/>
          </a:p>
        </p:txBody>
      </p:sp>
      <p:pic>
        <p:nvPicPr>
          <p:cNvPr id="36868" name="Содержимое 4" descr="глюкоз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75" y="1143000"/>
            <a:ext cx="2514600" cy="349408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715375" cy="785813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C00000"/>
                </a:solidFill>
                <a:cs typeface="Times New Roman" pitchFamily="18" charset="0"/>
              </a:rPr>
              <a:t>ЛІКУВАННЯ ХВОРИХ НА ВІРУСНІ ГЕПАТИТИ</a:t>
            </a:r>
            <a:endParaRPr lang="uk-UA" sz="3600" smtClean="0"/>
          </a:p>
        </p:txBody>
      </p:sp>
      <p:pic>
        <p:nvPicPr>
          <p:cNvPr id="37891" name="Содержимое 4" descr="есенціале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500188"/>
            <a:ext cx="2357438" cy="1928812"/>
          </a:xfrm>
        </p:spPr>
      </p:pic>
      <p:sp>
        <p:nvSpPr>
          <p:cNvPr id="37892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1357313"/>
            <a:ext cx="4257675" cy="4643437"/>
          </a:xfrm>
        </p:spPr>
        <p:txBody>
          <a:bodyPr/>
          <a:lstStyle/>
          <a:p>
            <a:r>
              <a:rPr lang="uk-UA" sz="2800" smtClean="0">
                <a:latin typeface="Arial" charset="0"/>
                <a:cs typeface="Arial" charset="0"/>
              </a:rPr>
              <a:t>Лише </a:t>
            </a:r>
            <a:r>
              <a:rPr lang="uk-UA" sz="3600" smtClean="0">
                <a:solidFill>
                  <a:srgbClr val="FFC000"/>
                </a:solidFill>
                <a:latin typeface="Arial" charset="0"/>
                <a:cs typeface="Arial" charset="0"/>
              </a:rPr>
              <a:t>після пігментної кризи </a:t>
            </a:r>
            <a:r>
              <a:rPr lang="uk-UA" sz="2800" smtClean="0">
                <a:latin typeface="Arial" charset="0"/>
                <a:cs typeface="Arial" charset="0"/>
              </a:rPr>
              <a:t>можна призначати для лікування пацієнтів </a:t>
            </a:r>
            <a:r>
              <a:rPr lang="uk-UA" sz="3600" smtClean="0">
                <a:solidFill>
                  <a:srgbClr val="FFC000"/>
                </a:solidFill>
                <a:latin typeface="Arial" charset="0"/>
                <a:cs typeface="Arial" charset="0"/>
              </a:rPr>
              <a:t>гепатопротектори</a:t>
            </a:r>
            <a:r>
              <a:rPr lang="uk-UA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uk-UA" sz="2800" smtClean="0">
                <a:latin typeface="Arial" charset="0"/>
                <a:cs typeface="Arial" charset="0"/>
              </a:rPr>
              <a:t>та </a:t>
            </a:r>
            <a:r>
              <a:rPr lang="uk-UA" sz="3600" smtClean="0">
                <a:solidFill>
                  <a:srgbClr val="FFC000"/>
                </a:solidFill>
                <a:latin typeface="Arial" charset="0"/>
                <a:cs typeface="Arial" charset="0"/>
              </a:rPr>
              <a:t>жовчегінні</a:t>
            </a:r>
            <a:r>
              <a:rPr lang="uk-UA" sz="3600" smtClean="0">
                <a:latin typeface="Arial" charset="0"/>
                <a:cs typeface="Arial" charset="0"/>
              </a:rPr>
              <a:t> </a:t>
            </a:r>
            <a:r>
              <a:rPr lang="uk-UA" sz="2800" smtClean="0">
                <a:latin typeface="Arial" charset="0"/>
                <a:cs typeface="Arial" charset="0"/>
              </a:rPr>
              <a:t>препарати</a:t>
            </a:r>
          </a:p>
        </p:txBody>
      </p:sp>
      <p:pic>
        <p:nvPicPr>
          <p:cNvPr id="37893" name="Содержимое 4" descr="хофітол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714750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501062" cy="571500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C00000"/>
                </a:solidFill>
                <a:cs typeface="Times New Roman" pitchFamily="18" charset="0"/>
              </a:rPr>
              <a:t>ЛІКУВАННЯ ХВОРИХ НА ВІРУСНІ ГЕПАТИТИ</a:t>
            </a:r>
            <a:endParaRPr lang="uk-UA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000125"/>
            <a:ext cx="5357813" cy="5643563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tabLst>
                <a:tab pos="228600" algn="l"/>
              </a:tabLst>
              <a:defRPr/>
            </a:pPr>
            <a:r>
              <a:rPr lang="uk-UA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Гіпоальбумінемія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- сироватковий </a:t>
            </a:r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альбумін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(5-10% по 100-150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мл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на добу);</a:t>
            </a:r>
          </a:p>
          <a:p>
            <a:pPr marL="0" indent="457200" algn="just">
              <a:spcBef>
                <a:spcPts val="0"/>
              </a:spcBef>
              <a:tabLst>
                <a:tab pos="228600" algn="l"/>
              </a:tabLst>
              <a:defRPr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Загроза 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набряку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головного мозку призначають </a:t>
            </a:r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сечогінні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препарати</a:t>
            </a:r>
          </a:p>
          <a:p>
            <a:pPr marL="0" indent="457200" algn="just">
              <a:spcBef>
                <a:spcPts val="0"/>
              </a:spcBef>
              <a:tabLst>
                <a:tab pos="228600" algn="l"/>
              </a:tabLst>
              <a:defRPr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Загроза гострої печінкової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енцефалопатії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- преднізолон або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дексаметазон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коротким курсом.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tabLst>
                <a:tab pos="228600" algn="l"/>
              </a:tabLst>
              <a:defRPr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Хворих із </a:t>
            </a:r>
            <a:r>
              <a:rPr lang="uk-UA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фульмінантними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формами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ВГ потрібно лікувати в відділенні інтенсивної терапії. </a:t>
            </a:r>
          </a:p>
          <a:p>
            <a:pPr marL="0" indent="457200" algn="just">
              <a:spcBef>
                <a:spcPts val="0"/>
              </a:spcBef>
              <a:tabLst>
                <a:tab pos="228600" algn="l"/>
              </a:tabLst>
              <a:defRPr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В разі необхідності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затосовують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плазмаферез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(1-3 сеанси), 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гіпербаричну </a:t>
            </a:r>
            <a:r>
              <a:rPr lang="uk-UA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оксигенацію</a:t>
            </a: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endParaRPr lang="uk-UA" dirty="0"/>
          </a:p>
        </p:txBody>
      </p:sp>
      <p:pic>
        <p:nvPicPr>
          <p:cNvPr id="38916" name="Содержимое 4" descr="реанімаці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2638" y="2214563"/>
            <a:ext cx="3281362" cy="256063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642938"/>
          </a:xfrm>
        </p:spPr>
        <p:txBody>
          <a:bodyPr/>
          <a:lstStyle/>
          <a:p>
            <a:pPr algn="ctr"/>
            <a:r>
              <a:rPr lang="uk-UA" sz="4000" b="1" smtClean="0">
                <a:solidFill>
                  <a:srgbClr val="C00000"/>
                </a:solidFill>
                <a:cs typeface="Times New Roman" pitchFamily="18" charset="0"/>
              </a:rPr>
              <a:t>ПРОФІЛАКТИКА</a:t>
            </a:r>
            <a:endParaRPr lang="uk-UA" sz="4000" smtClean="0">
              <a:solidFill>
                <a:srgbClr val="C00000"/>
              </a:solidFill>
            </a:endParaRPr>
          </a:p>
        </p:txBody>
      </p:sp>
      <p:pic>
        <p:nvPicPr>
          <p:cNvPr id="39939" name="Содержимое 4" descr="одноразові шприц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071563"/>
            <a:ext cx="2786062" cy="17859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75" y="1071563"/>
            <a:ext cx="5929313" cy="5572125"/>
          </a:xfrm>
        </p:spPr>
        <p:txBody>
          <a:bodyPr/>
          <a:lstStyle/>
          <a:p>
            <a:pPr indent="457200"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uk-UA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Загальна</a:t>
            </a:r>
            <a:endParaRPr lang="uk-UA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indent="457200">
              <a:buFontTx/>
              <a:buChar char="•"/>
              <a:tabLst>
                <a:tab pos="228600" algn="l"/>
              </a:tabLst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Своєчасне виявлення хворих і вірусоносіїв;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7200">
              <a:buFontTx/>
              <a:buChar char="•"/>
              <a:tabLst>
                <a:tab pos="228600" algn="l"/>
              </a:tabLst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Контроль за службою крові, обмеження показань до переливання крові та її препаратів;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7200">
              <a:buFontTx/>
              <a:buChar char="•"/>
              <a:tabLst>
                <a:tab pos="228600" algn="l"/>
              </a:tabLst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Використання одноразових систем для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парентеральних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маніпуляцій;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7200">
              <a:buFontTx/>
              <a:buChar char="•"/>
              <a:tabLst>
                <a:tab pos="228600" algn="l"/>
              </a:tabLst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Використання спеціалістами індивідуальних засобів захисту (рукавички , окуляри).</a:t>
            </a:r>
          </a:p>
          <a:p>
            <a:pPr>
              <a:defRPr/>
            </a:pPr>
            <a:endParaRPr lang="uk-UA" dirty="0"/>
          </a:p>
        </p:txBody>
      </p:sp>
      <p:pic>
        <p:nvPicPr>
          <p:cNvPr id="39941" name="Содержимое 4" descr="рукавичк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071813"/>
            <a:ext cx="1785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algn="ctr"/>
            <a:r>
              <a:rPr lang="uk-UA" sz="4800" b="1" smtClean="0">
                <a:solidFill>
                  <a:srgbClr val="C00000"/>
                </a:solidFill>
                <a:cs typeface="Times New Roman" pitchFamily="18" charset="0"/>
              </a:rPr>
              <a:t>ПРОФІЛАКТИКА</a:t>
            </a:r>
            <a:endParaRPr lang="uk-UA" sz="4800" smtClean="0"/>
          </a:p>
        </p:txBody>
      </p:sp>
      <p:pic>
        <p:nvPicPr>
          <p:cNvPr id="40963" name="Содержимое 4" descr="вакцин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43063"/>
            <a:ext cx="2190750" cy="22145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038600" cy="4926013"/>
          </a:xfrm>
        </p:spPr>
        <p:txBody>
          <a:bodyPr/>
          <a:lstStyle/>
          <a:p>
            <a:pPr indent="457200"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uk-UA" sz="28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СПЕЦИФІЧНА</a:t>
            </a:r>
            <a:endParaRPr lang="uk-UA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indent="457200">
              <a:tabLst>
                <a:tab pos="228600" algn="l"/>
              </a:tabLst>
              <a:defRPr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indent="457200">
              <a:tabLst>
                <a:tab pos="228600" algn="l"/>
              </a:tabLst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АКТИВНА ПРОФІЛАКТИКА  </a:t>
            </a: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ГЕПАТИТУ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ПОЛЯГАЄ У ПРОВЕДЕННІ ВАКЦИНАЦІЇ </a:t>
            </a:r>
          </a:p>
          <a:p>
            <a:pPr>
              <a:defRPr/>
            </a:pPr>
            <a:endParaRPr lang="uk-UA" dirty="0"/>
          </a:p>
        </p:txBody>
      </p:sp>
      <p:pic>
        <p:nvPicPr>
          <p:cNvPr id="40965" name="Содержимое 4" descr="вакцина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4286250"/>
            <a:ext cx="26908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856662" cy="652621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uk-UA" sz="2800" i="1" smtClean="0">
                <a:solidFill>
                  <a:schemeClr val="tx2"/>
                </a:solidFill>
              </a:rPr>
              <a:t>ВИЗНАЧЕННЯ</a:t>
            </a:r>
            <a:r>
              <a:rPr lang="uk-UA" sz="2800" b="1" i="1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uk-UA" b="1" u="sng" smtClean="0">
                <a:solidFill>
                  <a:srgbClr val="FF0000"/>
                </a:solidFill>
              </a:rPr>
              <a:t>ХРОНІЧНИЙ ВІРУСНИЙ ГЕПАТИТ (ХГ)</a:t>
            </a:r>
            <a:r>
              <a:rPr lang="uk-UA" b="1" smtClean="0">
                <a:solidFill>
                  <a:srgbClr val="FF0000"/>
                </a:solidFill>
              </a:rPr>
              <a:t> - </a:t>
            </a:r>
            <a:r>
              <a:rPr lang="uk-UA" b="1" smtClean="0"/>
              <a:t>ПОЛІЕТІОЛОГІЧНИЙ  ВІРУСНИЙ ДИФУЗНИЙ ЗАПАЛЬНИЙ ПРОЦЕС В ПЕЧІНЦІ, ТРИВАЛІСТЮ БІЛЬШЕ ШІСТЬ МІСЯЦІВ БЕЗ ПОКРАЩЕННЯ, ЩО ПРОЯВЛЯЄТЬСЯ ДИСТРОФІЄЮ І НЕКРОЗОМ ГЕПАТОЦИТІВ, МІЖДОЛЬКОВОЮ І ВНУТРІШНЬОДОЛЬКОВОЮ ГІСТІОЛІМФОПЛАЗМОЦИТАРНОЮ ІНФІЛЬТРАЦІЄЮ, ГІПЕРТРОФІЄЮ ЗІРЧАТИХ РЕТИКУЛОЕНДОТЕЛІОЦИТІВ, ПОМІРНИМ ФІБРОЗОМ ПРИ ЗБЕРЕЖЕННІЙ АРХІТЕКТОНІЦІ ПЕЧІНКИ.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14375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FF0000"/>
                </a:solidFill>
              </a:rPr>
              <a:t>Патогенетичні синдроми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071563"/>
            <a:ext cx="5786437" cy="55006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u="sng" smtClean="0">
                <a:solidFill>
                  <a:srgbClr val="FFC000"/>
                </a:solidFill>
                <a:latin typeface="Arial" charset="0"/>
                <a:cs typeface="Arial" charset="0"/>
              </a:rPr>
              <a:t>СИНДРОМ ЦИТОЛІЗУ</a:t>
            </a:r>
            <a:r>
              <a:rPr lang="uk-UA" smtClean="0">
                <a:solidFill>
                  <a:srgbClr val="FFC000"/>
                </a:solidFill>
                <a:latin typeface="Arial" charset="0"/>
                <a:cs typeface="Arial" charset="0"/>
              </a:rPr>
              <a:t> : </a:t>
            </a:r>
          </a:p>
          <a:p>
            <a:r>
              <a:rPr lang="uk-UA" b="1" smtClean="0">
                <a:solidFill>
                  <a:srgbClr val="FFFF00"/>
                </a:solidFill>
                <a:latin typeface="Arial" charset="0"/>
                <a:cs typeface="Arial" charset="0"/>
              </a:rPr>
              <a:t>Біохімічно</a:t>
            </a:r>
            <a:r>
              <a:rPr lang="uk-UA" smtClean="0">
                <a:latin typeface="Arial" charset="0"/>
                <a:cs typeface="Arial" charset="0"/>
              </a:rPr>
              <a:t> проявляється виходом в кров вмісту печінкової клітини:</a:t>
            </a:r>
            <a:endParaRPr lang="ru-RU" smtClean="0">
              <a:latin typeface="Arial" charset="0"/>
              <a:cs typeface="Arial" charset="0"/>
            </a:endParaRPr>
          </a:p>
          <a:p>
            <a:r>
              <a:rPr lang="uk-UA" smtClean="0">
                <a:latin typeface="Arial" charset="0"/>
                <a:cs typeface="Arial" charset="0"/>
              </a:rPr>
              <a:t>А) ферментів, в першу чергу індикаторних – альдолаза, </a:t>
            </a:r>
            <a:r>
              <a:rPr lang="uk-UA" smtClean="0">
                <a:solidFill>
                  <a:srgbClr val="FFFF00"/>
                </a:solidFill>
                <a:latin typeface="Arial" charset="0"/>
                <a:cs typeface="Arial" charset="0"/>
              </a:rPr>
              <a:t>аланінаміно</a:t>
            </a:r>
            <a:r>
              <a:rPr lang="uk-UA" smtClean="0">
                <a:latin typeface="Arial" charset="0"/>
                <a:cs typeface="Arial" charset="0"/>
              </a:rPr>
              <a:t>- та аспартатамінотрансферази.</a:t>
            </a:r>
            <a:endParaRPr lang="ru-RU" smtClean="0">
              <a:latin typeface="Arial" charset="0"/>
              <a:cs typeface="Arial" charset="0"/>
            </a:endParaRPr>
          </a:p>
          <a:p>
            <a:r>
              <a:rPr lang="uk-UA" smtClean="0">
                <a:latin typeface="Arial" charset="0"/>
                <a:cs typeface="Arial" charset="0"/>
              </a:rPr>
              <a:t>Б) мікроелементи, зокрема </a:t>
            </a:r>
            <a:r>
              <a:rPr lang="uk-UA" smtClean="0">
                <a:solidFill>
                  <a:srgbClr val="FFFF00"/>
                </a:solidFill>
                <a:latin typeface="Arial" charset="0"/>
                <a:cs typeface="Arial" charset="0"/>
              </a:rPr>
              <a:t>залізо</a:t>
            </a:r>
            <a:endParaRPr lang="ru-RU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r>
              <a:rPr lang="uk-UA" b="1" smtClean="0">
                <a:solidFill>
                  <a:srgbClr val="FFFF00"/>
                </a:solidFill>
                <a:latin typeface="Arial" charset="0"/>
                <a:cs typeface="Arial" charset="0"/>
              </a:rPr>
              <a:t>Гістологічно</a:t>
            </a:r>
            <a:r>
              <a:rPr lang="uk-UA" smtClean="0">
                <a:latin typeface="Arial" charset="0"/>
                <a:cs typeface="Arial" charset="0"/>
              </a:rPr>
              <a:t> виявляються різні стадії дистрофії та некрозу гепатоцитів.</a:t>
            </a:r>
          </a:p>
          <a:p>
            <a:endParaRPr lang="uk-UA" smtClean="0"/>
          </a:p>
        </p:txBody>
      </p:sp>
      <p:pic>
        <p:nvPicPr>
          <p:cNvPr id="6148" name="Содержимое 5" descr="гепатоцит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72188" y="1285875"/>
            <a:ext cx="3071812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3"/>
          <p:cNvSpPr>
            <a:spLocks noGrp="1"/>
          </p:cNvSpPr>
          <p:nvPr>
            <p:ph type="title"/>
          </p:nvPr>
        </p:nvSpPr>
        <p:spPr>
          <a:xfrm>
            <a:off x="214313" y="1000125"/>
            <a:ext cx="4757737" cy="5572125"/>
          </a:xfrm>
        </p:spPr>
        <p:txBody>
          <a:bodyPr/>
          <a:lstStyle/>
          <a:p>
            <a:r>
              <a:rPr lang="uk-UA" sz="3400" smtClean="0"/>
              <a:t>В даний час вірусом гепатиту С (НС</a:t>
            </a:r>
            <a:r>
              <a:rPr lang="en-US" sz="3400" smtClean="0"/>
              <a:t>V</a:t>
            </a:r>
            <a:r>
              <a:rPr lang="uk-UA" sz="3400" smtClean="0"/>
              <a:t>) інфіковано приблизно 170 млн. людей. Хронічна НС</a:t>
            </a:r>
            <a:r>
              <a:rPr lang="en-US" sz="3400" smtClean="0"/>
              <a:t>V</a:t>
            </a:r>
            <a:r>
              <a:rPr lang="uk-UA" sz="3400" smtClean="0"/>
              <a:t>-інфекція веде до розвитку цирозу і гепатоцелюлярної карциноми. Є причиною летальності більше 300 000 випадків в рік.</a:t>
            </a:r>
            <a:endParaRPr lang="ru-RU" sz="3400" smtClean="0"/>
          </a:p>
        </p:txBody>
      </p:sp>
      <p:pic>
        <p:nvPicPr>
          <p:cNvPr id="43011" name="Місце для вмісту 3" descr="Малю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285875"/>
            <a:ext cx="428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86812" cy="64293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uk-UA" sz="3600" b="1" dirty="0" smtClean="0">
                <a:solidFill>
                  <a:srgbClr val="FF0000"/>
                </a:solidFill>
              </a:rPr>
              <a:t>Особливості вірусного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3600" b="1" dirty="0" smtClean="0">
                <a:solidFill>
                  <a:srgbClr val="FF0000"/>
                </a:solidFill>
              </a:rPr>
              <a:t>цирозу печінки</a:t>
            </a:r>
          </a:p>
          <a:p>
            <a:pPr marL="450850" indent="-450850" algn="just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uk-UA" sz="3600" dirty="0" smtClean="0"/>
              <a:t>цироз печінки розвивається у 30-40% хворих на хронічний гепатит </a:t>
            </a:r>
            <a:r>
              <a:rPr lang="ru-RU" sz="3600" dirty="0" smtClean="0"/>
              <a:t>С </a:t>
            </a:r>
            <a:r>
              <a:rPr lang="uk-UA" sz="3600" dirty="0" smtClean="0"/>
              <a:t>чи В;</a:t>
            </a:r>
          </a:p>
          <a:p>
            <a:pPr marL="450850" indent="-450850" algn="just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uk-UA" sz="3600" dirty="0" smtClean="0"/>
              <a:t>процес повільний, з поступовим початком і триває 8-15 років;</a:t>
            </a:r>
          </a:p>
          <a:p>
            <a:pPr marL="450850" indent="-450850" algn="just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uk-UA" sz="3600" dirty="0" smtClean="0"/>
              <a:t>часто виявляється лише при морфологічному дослідженні;</a:t>
            </a:r>
          </a:p>
          <a:p>
            <a:pPr marL="450850" indent="-450850" algn="just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uk-UA" sz="3600" dirty="0" smtClean="0"/>
              <a:t>портальна гіпертензія переважно встановлюється пізно.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8786813" cy="6429375"/>
          </a:xfrm>
        </p:spPr>
        <p:txBody>
          <a:bodyPr/>
          <a:lstStyle/>
          <a:p>
            <a:pPr marL="0" indent="442913">
              <a:buFont typeface="Wingdings" pitchFamily="2" charset="2"/>
              <a:buNone/>
              <a:defRPr/>
            </a:pPr>
            <a:r>
              <a:rPr lang="uk-UA" sz="4000" b="1" dirty="0" smtClean="0">
                <a:solidFill>
                  <a:srgbClr val="FF0000"/>
                </a:solidFill>
              </a:rPr>
              <a:t>Вірусний  цироз печінки: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uk-UA" sz="800" b="1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uk-UA" sz="4000" b="1" dirty="0" smtClean="0">
                <a:solidFill>
                  <a:srgbClr val="FF0000"/>
                </a:solidFill>
              </a:rPr>
              <a:t>Ранній</a:t>
            </a:r>
            <a:r>
              <a:rPr lang="uk-UA" sz="4000" b="1" dirty="0" smtClean="0"/>
              <a:t> - після </a:t>
            </a:r>
            <a:r>
              <a:rPr lang="uk-UA" sz="4000" b="1" dirty="0" err="1" smtClean="0"/>
              <a:t>ГВГ</a:t>
            </a:r>
            <a:endParaRPr lang="uk-UA" sz="40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uk-UA" sz="4000" b="1" dirty="0" smtClean="0">
                <a:solidFill>
                  <a:srgbClr val="FF0000"/>
                </a:solidFill>
              </a:rPr>
              <a:t>Пізній</a:t>
            </a:r>
            <a:r>
              <a:rPr lang="uk-UA" sz="4000" b="1" dirty="0" smtClean="0"/>
              <a:t> - після тривалого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sz="4000" b="1" dirty="0" smtClean="0"/>
              <a:t>латентного періоду</a:t>
            </a:r>
            <a:endParaRPr lang="ru-RU" sz="40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uk-UA" sz="4000" b="1" dirty="0" smtClean="0">
                <a:solidFill>
                  <a:srgbClr val="FF0000"/>
                </a:solidFill>
              </a:rPr>
              <a:t>Проміжний варіант</a:t>
            </a:r>
            <a:r>
              <a:rPr lang="uk-UA" sz="4000" b="1" dirty="0" smtClean="0"/>
              <a:t>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sz="4000" b="1" dirty="0" smtClean="0"/>
              <a:t>цироз печінки після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sz="4000" b="1" dirty="0" smtClean="0"/>
              <a:t>тривалого ХГС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sz="4000" b="1" dirty="0" smtClean="0"/>
              <a:t>або ХГВ.</a:t>
            </a:r>
            <a:endParaRPr lang="ru-RU" sz="4000" b="1" dirty="0" smtClean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45059" name="Місце для вмісту 3" descr="2.jpg"/>
          <p:cNvPicPr>
            <a:picLocks noChangeAspect="1"/>
          </p:cNvPicPr>
          <p:nvPr/>
        </p:nvPicPr>
        <p:blipFill>
          <a:blip r:embed="rId2"/>
          <a:srcRect l="3522" t="4178" r="54227" b="14345"/>
          <a:stretch>
            <a:fillRect/>
          </a:stretch>
        </p:blipFill>
        <p:spPr bwMode="auto">
          <a:xfrm>
            <a:off x="5929313" y="2428875"/>
            <a:ext cx="32146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429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3600" smtClean="0"/>
              <a:t>Швидке прогресування в ЦП: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uk-UA" sz="3600" smtClean="0"/>
              <a:t> </a:t>
            </a:r>
            <a:r>
              <a:rPr lang="en-US" sz="3600" smtClean="0"/>
              <a:t>VHB + VHD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uk-UA" sz="3600" smtClean="0"/>
              <a:t> </a:t>
            </a:r>
            <a:r>
              <a:rPr lang="en-US" sz="3600" smtClean="0"/>
              <a:t>VHB + VHC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uk-UA" sz="3600" smtClean="0"/>
              <a:t> </a:t>
            </a:r>
            <a:r>
              <a:rPr lang="en-US" sz="3600" smtClean="0"/>
              <a:t>VHC</a:t>
            </a:r>
            <a:r>
              <a:rPr lang="uk-UA" sz="3600" smtClean="0"/>
              <a:t>, генотип 1</a:t>
            </a:r>
            <a:r>
              <a:rPr lang="en-US" sz="3600" smtClean="0"/>
              <a:t>b</a:t>
            </a:r>
            <a:r>
              <a:rPr lang="uk-UA" sz="3600" smtClean="0"/>
              <a:t> 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uk-UA" sz="3600" smtClean="0"/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uk-UA" sz="3600" smtClean="0"/>
              <a:t>Сприяючі фактори 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uk-UA" sz="3600" smtClean="0"/>
              <a:t>прогресування: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uk-UA" sz="3600" smtClean="0"/>
              <a:t> вік більше 50 років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uk-UA" sz="3600" smtClean="0"/>
              <a:t> висока активність вірусного гепатиту</a:t>
            </a:r>
          </a:p>
        </p:txBody>
      </p:sp>
      <p:pic>
        <p:nvPicPr>
          <p:cNvPr id="46083" name="Місце для вмісту 4" descr="cirroz-pechen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143000"/>
            <a:ext cx="4214812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858250" cy="65722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b="1" smtClean="0"/>
              <a:t>Розвиток вірусного цирозу печінки (формується протягом багатьох років</a:t>
            </a:r>
            <a:r>
              <a:rPr lang="uk-UA" smtClean="0"/>
              <a:t>)</a:t>
            </a:r>
          </a:p>
          <a:p>
            <a:pPr algn="ctr">
              <a:buFont typeface="Wingdings" pitchFamily="2" charset="2"/>
              <a:buNone/>
            </a:pPr>
            <a:endParaRPr lang="uk-UA" smtClean="0"/>
          </a:p>
          <a:p>
            <a:pPr algn="just">
              <a:buFont typeface="Wingdings" pitchFamily="2" charset="2"/>
              <a:buNone/>
            </a:pPr>
            <a:endParaRPr lang="uk-UA" smtClean="0"/>
          </a:p>
          <a:p>
            <a:pPr algn="just">
              <a:buFont typeface="Wingdings" pitchFamily="2" charset="2"/>
              <a:buNone/>
            </a:pPr>
            <a:endParaRPr lang="uk-UA" smtClean="0"/>
          </a:p>
          <a:p>
            <a:pPr algn="just">
              <a:buFont typeface="Wingdings" pitchFamily="2" charset="2"/>
              <a:buNone/>
            </a:pPr>
            <a:endParaRPr lang="uk-UA" smtClean="0"/>
          </a:p>
          <a:p>
            <a:pPr algn="ctr">
              <a:buFont typeface="Wingdings" pitchFamily="2" charset="2"/>
              <a:buNone/>
            </a:pPr>
            <a:endParaRPr lang="uk-UA" smtClean="0"/>
          </a:p>
          <a:p>
            <a:pPr>
              <a:buFont typeface="Wingdings" pitchFamily="2" charset="2"/>
              <a:buNone/>
            </a:pPr>
            <a:r>
              <a:rPr lang="uk-UA" sz="2800" b="1" smtClean="0"/>
              <a:t>імунозапальний </a:t>
            </a:r>
          </a:p>
          <a:p>
            <a:pPr>
              <a:buFont typeface="Wingdings" pitchFamily="2" charset="2"/>
              <a:buNone/>
            </a:pPr>
            <a:r>
              <a:rPr lang="uk-UA" sz="2800" b="1" smtClean="0"/>
              <a:t>процес</a:t>
            </a:r>
            <a:endParaRPr lang="uk-UA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57375"/>
          <a:ext cx="9144000" cy="2225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3173"/>
                <a:gridCol w="3000397"/>
                <a:gridCol w="3500430"/>
              </a:tblGrid>
              <a:tr h="2071702">
                <a:tc>
                  <a:txBody>
                    <a:bodyPr/>
                    <a:lstStyle/>
                    <a:p>
                      <a:r>
                        <a:rPr lang="uk-UA" sz="2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персистування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вірусної інфекції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гепатотоксична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дія вірусів</a:t>
                      </a: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latin typeface="Arial" pitchFamily="34" charset="0"/>
                          <a:cs typeface="Arial" pitchFamily="34" charset="0"/>
                        </a:rPr>
                        <a:t>розвиток </a:t>
                      </a:r>
                      <a:r>
                        <a:rPr lang="uk-UA" sz="2800" b="1" dirty="0" err="1" smtClean="0">
                          <a:latin typeface="Arial" pitchFamily="34" charset="0"/>
                          <a:cs typeface="Arial" pitchFamily="34" charset="0"/>
                        </a:rPr>
                        <a:t>аутоімунних</a:t>
                      </a:r>
                      <a:r>
                        <a:rPr lang="uk-UA" sz="2800" b="1" dirty="0" smtClean="0">
                          <a:latin typeface="Arial" pitchFamily="34" charset="0"/>
                          <a:cs typeface="Arial" pitchFamily="34" charset="0"/>
                        </a:rPr>
                        <a:t> реакцій (печінковий </a:t>
                      </a:r>
                      <a:r>
                        <a:rPr lang="uk-UA" sz="2800" b="1" dirty="0" err="1" smtClean="0">
                          <a:latin typeface="Arial" pitchFamily="34" charset="0"/>
                          <a:cs typeface="Arial" pitchFamily="34" charset="0"/>
                        </a:rPr>
                        <a:t>ліпопротеїд</a:t>
                      </a:r>
                      <a:r>
                        <a:rPr lang="uk-UA" sz="2800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1286646" y="1643050"/>
            <a:ext cx="570710" cy="79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857625" y="1571625"/>
            <a:ext cx="5715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751637" y="1535113"/>
            <a:ext cx="500063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861" y="3606801"/>
            <a:ext cx="500066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071563" y="5429250"/>
            <a:ext cx="857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571875" y="5429250"/>
            <a:ext cx="857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715125" y="5429250"/>
            <a:ext cx="857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0" y="5851525"/>
          <a:ext cx="9144000" cy="1006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0"/>
              </a:tblGrid>
              <a:tr h="10001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3000" b="1" dirty="0" err="1" smtClean="0"/>
                        <a:t>самопрогресування</a:t>
                      </a:r>
                      <a:r>
                        <a:rPr lang="uk-UA" sz="3000" b="1" dirty="0" smtClean="0"/>
                        <a:t> цирозу печінки</a:t>
                      </a:r>
                    </a:p>
                    <a:p>
                      <a:pPr algn="ctr">
                        <a:buNone/>
                      </a:pPr>
                      <a:r>
                        <a:rPr lang="uk-UA" sz="3000" b="1" dirty="0" smtClean="0"/>
                        <a:t>стимуляція утворення сполучної тканини</a:t>
                      </a:r>
                      <a:endParaRPr lang="ru-RU" sz="3000" b="1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>
            <a:off x="2071670" y="2571744"/>
            <a:ext cx="571504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59166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uk-UA" sz="3600" b="1" dirty="0" smtClean="0"/>
              <a:t>При огляді хворого на ЦП характерні ознаки: </a:t>
            </a:r>
          </a:p>
          <a:p>
            <a:pPr marL="358775" indent="-358775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3600" b="1" dirty="0" smtClean="0"/>
              <a:t>змарніле обличчя;</a:t>
            </a:r>
            <a:endParaRPr lang="ru-RU" sz="3600" b="1" dirty="0" smtClean="0"/>
          </a:p>
          <a:p>
            <a:pPr marL="358775" indent="-358775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3600" b="1" dirty="0" smtClean="0"/>
              <a:t>нездоровий </a:t>
            </a:r>
          </a:p>
          <a:p>
            <a:pPr marL="358775" indent="-358775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uk-UA" sz="3600" b="1" dirty="0" err="1" smtClean="0"/>
              <a:t>субіктеричний</a:t>
            </a:r>
            <a:r>
              <a:rPr lang="uk-UA" sz="3600" b="1" dirty="0" smtClean="0"/>
              <a:t> </a:t>
            </a:r>
          </a:p>
          <a:p>
            <a:pPr marL="358775" indent="-358775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uk-UA" sz="3600" b="1" dirty="0" smtClean="0"/>
              <a:t>колір шкіри; </a:t>
            </a:r>
            <a:endParaRPr lang="ru-RU" sz="3600" b="1" dirty="0" smtClean="0"/>
          </a:p>
          <a:p>
            <a:pPr marL="358775" indent="-358775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3600" b="1" dirty="0" smtClean="0"/>
              <a:t>яскраві губи;</a:t>
            </a:r>
            <a:endParaRPr lang="ru-RU" sz="3600" b="1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48131" name="Місце для вмісту 3" descr="1.jpg"/>
          <p:cNvPicPr>
            <a:picLocks noChangeAspect="1"/>
          </p:cNvPicPr>
          <p:nvPr/>
        </p:nvPicPr>
        <p:blipFill>
          <a:blip r:embed="rId2"/>
          <a:srcRect l="4311" t="34647" r="53448" b="14401"/>
          <a:stretch>
            <a:fillRect/>
          </a:stretch>
        </p:blipFill>
        <p:spPr bwMode="auto">
          <a:xfrm>
            <a:off x="5000625" y="1571625"/>
            <a:ext cx="41433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929687" cy="6357937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uk-UA" sz="4800" dirty="0" smtClean="0"/>
              <a:t>розширення </a:t>
            </a:r>
          </a:p>
          <a:p>
            <a:pPr indent="104775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uk-UA" sz="4800" dirty="0" smtClean="0"/>
              <a:t>капілярів </a:t>
            </a:r>
          </a:p>
          <a:p>
            <a:pPr indent="104775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uk-UA" sz="4800" dirty="0" smtClean="0"/>
              <a:t>обличчя </a:t>
            </a:r>
          </a:p>
          <a:p>
            <a:pPr>
              <a:buFont typeface="Wingdings" pitchFamily="2" charset="2"/>
              <a:buNone/>
              <a:defRPr/>
            </a:pPr>
            <a:endParaRPr lang="ru-RU" sz="4800" dirty="0"/>
          </a:p>
        </p:txBody>
      </p:sp>
      <p:pic>
        <p:nvPicPr>
          <p:cNvPr id="49155" name="Місце для вмісту 8" descr="Коричневая кожа при гемохроматоз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428625"/>
            <a:ext cx="3643312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7151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uk-UA" sz="40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4000" b="1" dirty="0" smtClean="0"/>
              <a:t>збільшений живіт </a:t>
            </a:r>
          </a:p>
          <a:p>
            <a:pPr indent="15875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uk-UA" sz="4000" b="1" dirty="0" smtClean="0"/>
              <a:t>(внаслідок асциту);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4000" b="1" dirty="0" smtClean="0"/>
              <a:t>розширення вен </a:t>
            </a:r>
          </a:p>
          <a:p>
            <a:pPr indent="15875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uk-UA" sz="4000" b="1" dirty="0" smtClean="0"/>
              <a:t>черевної і </a:t>
            </a:r>
          </a:p>
          <a:p>
            <a:pPr indent="15875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uk-UA" sz="4000" b="1" dirty="0" smtClean="0"/>
              <a:t>грудної стінок;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4000" b="1" dirty="0" smtClean="0"/>
              <a:t>атрофія </a:t>
            </a:r>
          </a:p>
          <a:p>
            <a:pPr indent="104775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uk-UA" sz="4000" b="1" dirty="0" smtClean="0"/>
              <a:t>мускулатури </a:t>
            </a:r>
          </a:p>
          <a:p>
            <a:pPr indent="15875">
              <a:buClr>
                <a:srgbClr val="FF0000"/>
              </a:buClr>
              <a:buFont typeface="Wingdings" pitchFamily="2" charset="2"/>
              <a:buNone/>
              <a:defRPr/>
            </a:pPr>
            <a:endParaRPr lang="uk-UA" sz="44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uk-UA" dirty="0" smtClean="0"/>
          </a:p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501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71450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9144000" cy="6500812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uk-UA" sz="4400" b="1" dirty="0" smtClean="0"/>
              <a:t>судинні </a:t>
            </a:r>
          </a:p>
          <a:p>
            <a:pPr indent="15875">
              <a:buClr>
                <a:srgbClr val="C00000"/>
              </a:buClr>
              <a:buFont typeface="Wingdings" pitchFamily="2" charset="2"/>
              <a:buNone/>
              <a:defRPr/>
            </a:pPr>
            <a:r>
              <a:rPr lang="uk-UA" sz="4400" b="1" dirty="0" smtClean="0"/>
              <a:t>зірочки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uk-UA" sz="4400" b="1" dirty="0" smtClean="0"/>
          </a:p>
          <a:p>
            <a:pPr>
              <a:buClr>
                <a:srgbClr val="C00000"/>
              </a:buClr>
              <a:buFont typeface="Wingdings" pitchFamily="2" charset="2"/>
              <a:buNone/>
              <a:defRPr/>
            </a:pPr>
            <a:endParaRPr lang="uk-UA" sz="4400" b="1" dirty="0" smtClean="0"/>
          </a:p>
          <a:p>
            <a:pPr>
              <a:buClr>
                <a:srgbClr val="C00000"/>
              </a:buClr>
              <a:buFont typeface="Wingdings" pitchFamily="2" charset="2"/>
              <a:buNone/>
              <a:defRPr/>
            </a:pPr>
            <a:endParaRPr lang="ru-RU" sz="4400" b="1" dirty="0"/>
          </a:p>
        </p:txBody>
      </p:sp>
      <p:pic>
        <p:nvPicPr>
          <p:cNvPr id="51203" name="Місце для вмісту 4" descr="016_prizna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0"/>
            <a:ext cx="6429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85813"/>
          </a:xfrm>
        </p:spPr>
        <p:txBody>
          <a:bodyPr/>
          <a:lstStyle/>
          <a:p>
            <a:r>
              <a:rPr lang="uk-UA" sz="3200" b="1" smtClean="0"/>
              <a:t>Схема критеріїв Чайльда-П'ю</a:t>
            </a:r>
            <a:endParaRPr lang="ru-RU" sz="32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88"/>
          <a:ext cx="9144000" cy="5927725"/>
        </p:xfrm>
        <a:graphic>
          <a:graphicData uri="http://schemas.openxmlformats.org/drawingml/2006/table">
            <a:tbl>
              <a:tblPr/>
              <a:tblGrid>
                <a:gridCol w="3022600"/>
                <a:gridCol w="1284288"/>
                <a:gridCol w="2493962"/>
                <a:gridCol w="2343150"/>
              </a:tblGrid>
              <a:tr h="614363">
                <a:tc rowSpan="2">
                  <a:txBody>
                    <a:bodyPr/>
                    <a:lstStyle/>
                    <a:p>
                      <a:pPr marL="3286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Ознака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13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Різні прогностичні групи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Гіпербілірубінемія,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мкмоль/л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&lt;34,2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34,2-51,3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більше 51,3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Гіпоальбумінемія,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г/л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&gt;35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30-35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менше 30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Протромбіновий індекс,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&gt;80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60-80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менше 60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Асцит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немає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легко контрольований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важко контрольований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Енцефалопатія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немає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мінімальна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виражена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14375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FF0000"/>
                </a:solidFill>
              </a:rPr>
              <a:t>Патогенетичні синдроми</a:t>
            </a:r>
            <a:endParaRPr lang="uk-UA" smtClean="0"/>
          </a:p>
        </p:txBody>
      </p:sp>
      <p:pic>
        <p:nvPicPr>
          <p:cNvPr id="7171" name="Содержимое 4" descr="холестаз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357313"/>
            <a:ext cx="3643313" cy="2603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63" y="1071563"/>
            <a:ext cx="5000625" cy="5500687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uk-UA" sz="28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ХОЛЕСТАТИЧНИЙ СИНДРОМ: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порушення утворення та екскреції жовчі: </a:t>
            </a:r>
            <a:r>
              <a:rPr lang="uk-UA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гіпербілірубінемія</a:t>
            </a:r>
            <a:r>
              <a:rPr lang="uk-U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гіперфосфатаземія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гіперхолестеринемія</a:t>
            </a:r>
            <a:r>
              <a:rPr lang="uk-U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свербіння шкіри.</a:t>
            </a:r>
          </a:p>
          <a:p>
            <a:pPr marL="0">
              <a:spcBef>
                <a:spcPts val="0"/>
              </a:spcBef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defRPr/>
            </a:pPr>
            <a:r>
              <a:rPr lang="uk-UA" sz="28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МЕЗЕНХІМАЛЬНО-ЗАПАЛЬНИЙ СИНДРОМ:</a:t>
            </a:r>
            <a:r>
              <a:rPr lang="uk-UA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гіпергамаглобулінемія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 зміна білкових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осадкових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проб.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9001125" cy="6715125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sz="2800" i="1" dirty="0" smtClean="0"/>
              <a:t> </a:t>
            </a:r>
            <a:r>
              <a:rPr lang="ru-RU" sz="2800" i="1" dirty="0" err="1" smtClean="0"/>
              <a:t>Цифрові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еквіваленти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показників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підсумовуються</a:t>
            </a:r>
            <a:r>
              <a:rPr lang="ru-RU" sz="2800" i="1" dirty="0" smtClean="0"/>
              <a:t>, сума </a:t>
            </a:r>
            <a:r>
              <a:rPr lang="ru-RU" sz="2800" i="1" dirty="0" err="1" smtClean="0"/>
              <a:t>балів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дозволяє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віднести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пацієнтів</a:t>
            </a:r>
            <a:r>
              <a:rPr lang="ru-RU" sz="2800" i="1" dirty="0" smtClean="0"/>
              <a:t> до одного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класів</a:t>
            </a:r>
            <a:r>
              <a:rPr lang="ru-RU" sz="2800" i="1" dirty="0" smtClean="0"/>
              <a:t> (А, В </a:t>
            </a:r>
            <a:r>
              <a:rPr lang="ru-RU" sz="2800" i="1" dirty="0" err="1" smtClean="0"/>
              <a:t>або</a:t>
            </a:r>
            <a:r>
              <a:rPr lang="ru-RU" sz="2800" i="1" dirty="0" smtClean="0"/>
              <a:t> С) :</a:t>
            </a:r>
            <a:endParaRPr lang="ru-RU" sz="2800" dirty="0" smtClean="0"/>
          </a:p>
          <a:p>
            <a:pPr indent="192088">
              <a:buFont typeface="Wingdings" pitchFamily="2" charset="2"/>
              <a:buNone/>
              <a:defRPr/>
            </a:pPr>
            <a:r>
              <a:rPr lang="ru-RU" sz="2800" dirty="0" smtClean="0"/>
              <a:t>-	</a:t>
            </a:r>
            <a:r>
              <a:rPr lang="ru-RU" sz="2800" dirty="0" err="1" smtClean="0"/>
              <a:t>клас</a:t>
            </a:r>
            <a:r>
              <a:rPr lang="ru-RU" sz="2800" dirty="0" smtClean="0"/>
              <a:t> А - 5-6 </a:t>
            </a:r>
            <a:r>
              <a:rPr lang="ru-RU" sz="2800" dirty="0" err="1" smtClean="0"/>
              <a:t>балів</a:t>
            </a:r>
            <a:endParaRPr lang="ru-RU" sz="2800" dirty="0" smtClean="0"/>
          </a:p>
          <a:p>
            <a:pPr indent="192088">
              <a:buFont typeface="Wingdings" pitchFamily="2" charset="2"/>
              <a:buNone/>
              <a:defRPr/>
            </a:pPr>
            <a:r>
              <a:rPr lang="ru-RU" sz="2800" dirty="0" smtClean="0"/>
              <a:t>-	</a:t>
            </a:r>
            <a:r>
              <a:rPr lang="ru-RU" sz="2800" dirty="0" err="1" smtClean="0"/>
              <a:t>клас</a:t>
            </a:r>
            <a:r>
              <a:rPr lang="ru-RU" sz="2800" dirty="0" smtClean="0"/>
              <a:t> В - 7-9 </a:t>
            </a:r>
            <a:r>
              <a:rPr lang="ru-RU" sz="2800" dirty="0" err="1" smtClean="0"/>
              <a:t>балів</a:t>
            </a:r>
            <a:endParaRPr lang="ru-RU" sz="2800" dirty="0" smtClean="0"/>
          </a:p>
          <a:p>
            <a:pPr indent="192088">
              <a:buFont typeface="Wingdings" pitchFamily="2" charset="2"/>
              <a:buNone/>
              <a:defRPr/>
            </a:pPr>
            <a:r>
              <a:rPr lang="ru-RU" sz="2800" dirty="0" smtClean="0"/>
              <a:t>-  </a:t>
            </a:r>
            <a:r>
              <a:rPr lang="uk-UA" sz="2800" dirty="0" smtClean="0"/>
              <a:t>к</a:t>
            </a:r>
            <a:r>
              <a:rPr lang="ru-RU" sz="2800" dirty="0" smtClean="0"/>
              <a:t>лас </a:t>
            </a:r>
            <a:r>
              <a:rPr lang="en-US" sz="2800" dirty="0" smtClean="0"/>
              <a:t>C</a:t>
            </a:r>
            <a:r>
              <a:rPr lang="ru-RU" sz="2800" dirty="0" smtClean="0"/>
              <a:t> - 10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балів</a:t>
            </a:r>
            <a:r>
              <a:rPr lang="ru-RU" sz="2800" dirty="0" smtClean="0"/>
              <a:t>. 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err="1" smtClean="0"/>
              <a:t>Клас</a:t>
            </a:r>
            <a:r>
              <a:rPr lang="ru-RU" sz="2800" dirty="0" smtClean="0"/>
              <a:t> А </a:t>
            </a:r>
            <a:r>
              <a:rPr lang="ru-RU" sz="2800" dirty="0" err="1" smtClean="0"/>
              <a:t>відповідає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поняттю</a:t>
            </a:r>
            <a:r>
              <a:rPr lang="ru-RU" sz="2800" dirty="0" smtClean="0"/>
              <a:t> "</a:t>
            </a:r>
            <a:r>
              <a:rPr lang="ru-RU" sz="2800" dirty="0" err="1" smtClean="0"/>
              <a:t>Компенсований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цироз</a:t>
            </a:r>
            <a:r>
              <a:rPr lang="ru-RU" sz="2800" dirty="0" smtClean="0"/>
              <a:t>".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err="1" smtClean="0"/>
              <a:t>Клас</a:t>
            </a:r>
            <a:r>
              <a:rPr lang="ru-RU" sz="2800" dirty="0" smtClean="0"/>
              <a:t> В </a:t>
            </a:r>
            <a:r>
              <a:rPr lang="ru-RU" sz="2800" dirty="0" err="1" smtClean="0"/>
              <a:t>відповідає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поняттю</a:t>
            </a:r>
            <a:r>
              <a:rPr lang="ru-RU" sz="2800" dirty="0" smtClean="0"/>
              <a:t> "</a:t>
            </a:r>
            <a:r>
              <a:rPr lang="ru-RU" sz="2800" dirty="0" err="1" smtClean="0"/>
              <a:t>Субкомпенсований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цироз</a:t>
            </a:r>
            <a:r>
              <a:rPr lang="ru-RU" sz="2800" dirty="0" smtClean="0"/>
              <a:t>".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err="1" smtClean="0"/>
              <a:t>Клас</a:t>
            </a:r>
            <a:r>
              <a:rPr lang="ru-RU" sz="2800" dirty="0" smtClean="0"/>
              <a:t> С </a:t>
            </a:r>
            <a:r>
              <a:rPr lang="ru-RU" sz="2800" dirty="0" err="1" smtClean="0"/>
              <a:t>відповідає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поняттю</a:t>
            </a:r>
            <a:r>
              <a:rPr lang="ru-RU" sz="2800" dirty="0" smtClean="0"/>
              <a:t> "</a:t>
            </a:r>
            <a:r>
              <a:rPr lang="ru-RU" sz="2800" dirty="0" err="1" smtClean="0"/>
              <a:t>Декомпенсований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цироз</a:t>
            </a:r>
            <a:r>
              <a:rPr lang="ru-RU" sz="2800" dirty="0" smtClean="0"/>
              <a:t>".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uk-UA" sz="2000" b="1" dirty="0" smtClean="0"/>
              <a:t>Для цирозу печінки вірусної етіології характерні системні </a:t>
            </a:r>
            <a:r>
              <a:rPr lang="uk-UA" sz="2000" b="1" dirty="0" err="1" smtClean="0"/>
              <a:t>позапечінкові</a:t>
            </a:r>
            <a:r>
              <a:rPr lang="uk-UA" sz="2000" b="1" dirty="0" smtClean="0"/>
              <a:t> прояви:</a:t>
            </a:r>
          </a:p>
          <a:p>
            <a:pPr marL="0" indent="263525">
              <a:buFont typeface="Wingdings" pitchFamily="2" charset="2"/>
              <a:buChar char="ü"/>
              <a:defRPr/>
            </a:pPr>
            <a:r>
              <a:rPr lang="uk-UA" sz="1900" dirty="0" smtClean="0">
                <a:solidFill>
                  <a:srgbClr val="32FA53"/>
                </a:solidFill>
              </a:rPr>
              <a:t>Дистрофія міокарда</a:t>
            </a:r>
            <a:r>
              <a:rPr lang="uk-UA" sz="1900" dirty="0" smtClean="0"/>
              <a:t>;</a:t>
            </a:r>
          </a:p>
          <a:p>
            <a:pPr marL="265113" indent="-265113">
              <a:buFont typeface="Wingdings" pitchFamily="2" charset="2"/>
              <a:buChar char="ü"/>
              <a:defRPr/>
            </a:pPr>
            <a:r>
              <a:rPr lang="uk-UA" sz="1900" dirty="0" smtClean="0"/>
              <a:t>Значні зміни можуть відбуватися в </a:t>
            </a:r>
            <a:r>
              <a:rPr lang="uk-UA" sz="1900" dirty="0" smtClean="0">
                <a:solidFill>
                  <a:srgbClr val="32FA53"/>
                </a:solidFill>
              </a:rPr>
              <a:t>нирках</a:t>
            </a:r>
            <a:r>
              <a:rPr lang="uk-UA" sz="1900" dirty="0" smtClean="0"/>
              <a:t> (</a:t>
            </a:r>
            <a:r>
              <a:rPr lang="uk-UA" sz="1900" dirty="0" err="1" smtClean="0"/>
              <a:t>гепаторенальний</a:t>
            </a:r>
            <a:r>
              <a:rPr lang="uk-UA" sz="1900" dirty="0" smtClean="0"/>
              <a:t> синдром); </a:t>
            </a:r>
          </a:p>
          <a:p>
            <a:pPr marL="265113" indent="-265113">
              <a:buFont typeface="Wingdings" pitchFamily="2" charset="2"/>
              <a:buChar char="ü"/>
              <a:defRPr/>
            </a:pPr>
            <a:r>
              <a:rPr lang="uk-UA" sz="1900" dirty="0" smtClean="0"/>
              <a:t>Збільшення селезінки і </a:t>
            </a:r>
            <a:r>
              <a:rPr lang="uk-UA" sz="1900" dirty="0" err="1" smtClean="0">
                <a:solidFill>
                  <a:srgbClr val="32FA53"/>
                </a:solidFill>
              </a:rPr>
              <a:t>гіперспленізм</a:t>
            </a:r>
            <a:r>
              <a:rPr lang="uk-UA" sz="1900" dirty="0" smtClean="0"/>
              <a:t>, які проявляються </a:t>
            </a:r>
            <a:r>
              <a:rPr lang="uk-UA" sz="1900" dirty="0" smtClean="0">
                <a:solidFill>
                  <a:srgbClr val="32FA53"/>
                </a:solidFill>
              </a:rPr>
              <a:t>синдромом </a:t>
            </a:r>
            <a:r>
              <a:rPr lang="uk-UA" sz="1900" dirty="0" err="1" smtClean="0">
                <a:solidFill>
                  <a:srgbClr val="32FA53"/>
                </a:solidFill>
              </a:rPr>
              <a:t>панцитопенії</a:t>
            </a:r>
            <a:r>
              <a:rPr lang="uk-UA" sz="1900" dirty="0" smtClean="0">
                <a:solidFill>
                  <a:srgbClr val="32FA53"/>
                </a:solidFill>
              </a:rPr>
              <a:t> </a:t>
            </a:r>
            <a:r>
              <a:rPr lang="uk-UA" sz="1900" dirty="0" smtClean="0"/>
              <a:t>(анемія, лейкопенія, </a:t>
            </a:r>
            <a:r>
              <a:rPr lang="uk-UA" sz="1900" dirty="0" err="1" smtClean="0"/>
              <a:t>тромбоцитопенія</a:t>
            </a:r>
            <a:r>
              <a:rPr lang="uk-UA" sz="1900" dirty="0" smtClean="0"/>
              <a:t>);</a:t>
            </a:r>
          </a:p>
          <a:p>
            <a:pPr marL="265113" indent="-265113">
              <a:buFont typeface="Wingdings" pitchFamily="2" charset="2"/>
              <a:buChar char="ü"/>
              <a:defRPr/>
            </a:pPr>
            <a:r>
              <a:rPr lang="uk-UA" sz="1900" b="1" dirty="0" smtClean="0">
                <a:solidFill>
                  <a:srgbClr val="F7C843"/>
                </a:solidFill>
              </a:rPr>
              <a:t>Синдром </a:t>
            </a:r>
            <a:r>
              <a:rPr lang="uk-UA" sz="1900" b="1" dirty="0" err="1" smtClean="0">
                <a:solidFill>
                  <a:srgbClr val="F7C843"/>
                </a:solidFill>
              </a:rPr>
              <a:t>гіперсппенізму</a:t>
            </a:r>
            <a:r>
              <a:rPr lang="uk-UA" sz="1900" b="1" dirty="0" smtClean="0">
                <a:solidFill>
                  <a:srgbClr val="F7C843"/>
                </a:solidFill>
              </a:rPr>
              <a:t> проявляється не лише </a:t>
            </a:r>
            <a:r>
              <a:rPr lang="uk-UA" sz="1900" b="1" dirty="0" err="1" smtClean="0">
                <a:solidFill>
                  <a:srgbClr val="F7C843"/>
                </a:solidFill>
              </a:rPr>
              <a:t>панцитопенією</a:t>
            </a:r>
            <a:r>
              <a:rPr lang="uk-UA" sz="1900" b="1" dirty="0" smtClean="0">
                <a:solidFill>
                  <a:srgbClr val="F7C843"/>
                </a:solidFill>
              </a:rPr>
              <a:t> у периферичній крові, але і зниженням </a:t>
            </a:r>
            <a:r>
              <a:rPr lang="uk-UA" sz="1900" b="1" cap="small" dirty="0" smtClean="0">
                <a:solidFill>
                  <a:srgbClr val="F7C843"/>
                </a:solidFill>
              </a:rPr>
              <a:t>кількості </a:t>
            </a:r>
            <a:r>
              <a:rPr lang="uk-UA" sz="1900" b="1" dirty="0" smtClean="0">
                <a:solidFill>
                  <a:srgbClr val="F7C843"/>
                </a:solidFill>
              </a:rPr>
              <a:t>мієлоїдних клітин у кістковому мозку</a:t>
            </a:r>
            <a:r>
              <a:rPr lang="uk-UA" sz="1900" b="1" dirty="0" smtClean="0">
                <a:solidFill>
                  <a:srgbClr val="E2FD3D"/>
                </a:solidFill>
              </a:rPr>
              <a:t>;</a:t>
            </a:r>
          </a:p>
          <a:p>
            <a:pPr marL="0" indent="263525">
              <a:buFont typeface="Wingdings" pitchFamily="2" charset="2"/>
              <a:buChar char="ü"/>
              <a:defRPr/>
            </a:pPr>
            <a:r>
              <a:rPr lang="uk-UA" sz="1900" dirty="0" smtClean="0"/>
              <a:t>Розвивається </a:t>
            </a:r>
            <a:r>
              <a:rPr lang="uk-UA" sz="1900" dirty="0" err="1" smtClean="0"/>
              <a:t>рефлюкс-езофагіт</a:t>
            </a:r>
            <a:r>
              <a:rPr lang="uk-UA" sz="1900" dirty="0" smtClean="0"/>
              <a:t>;</a:t>
            </a:r>
          </a:p>
          <a:p>
            <a:pPr marL="0" indent="360363" algn="just">
              <a:buFont typeface="Wingdings" pitchFamily="2" charset="2"/>
              <a:buChar char="ü"/>
              <a:defRPr/>
            </a:pPr>
            <a:r>
              <a:rPr lang="uk-UA" sz="1900" dirty="0" smtClean="0"/>
              <a:t>У 10-20% хворих на цироз печінки виявляються виразки </a:t>
            </a:r>
            <a:r>
              <a:rPr lang="uk-UA" sz="1900" dirty="0" smtClean="0">
                <a:solidFill>
                  <a:srgbClr val="32FA53"/>
                </a:solidFill>
              </a:rPr>
              <a:t>шлунка і дванадцятипалої кишки</a:t>
            </a:r>
            <a:r>
              <a:rPr lang="uk-UA" sz="1900" dirty="0" smtClean="0"/>
              <a:t>;</a:t>
            </a:r>
          </a:p>
          <a:p>
            <a:pPr marL="0" indent="360363" algn="just">
              <a:buFont typeface="Wingdings" pitchFamily="2" charset="2"/>
              <a:buChar char="ü"/>
              <a:defRPr/>
            </a:pPr>
            <a:r>
              <a:rPr lang="uk-UA" sz="1900" dirty="0" smtClean="0"/>
              <a:t> Ураження </a:t>
            </a:r>
            <a:r>
              <a:rPr lang="uk-UA" sz="1900" dirty="0" smtClean="0">
                <a:solidFill>
                  <a:srgbClr val="32FA53"/>
                </a:solidFill>
              </a:rPr>
              <a:t>підшлункової залози </a:t>
            </a:r>
            <a:r>
              <a:rPr lang="uk-UA" sz="1900" dirty="0" smtClean="0"/>
              <a:t>проявляється клінікою хронічного панкреатиту;</a:t>
            </a:r>
          </a:p>
          <a:p>
            <a:pPr marL="0" indent="360363" algn="just">
              <a:buFont typeface="Wingdings" pitchFamily="2" charset="2"/>
              <a:buChar char="ü"/>
              <a:defRPr/>
            </a:pPr>
            <a:r>
              <a:rPr lang="uk-UA" sz="1900" dirty="0" smtClean="0"/>
              <a:t> Ураження </a:t>
            </a:r>
            <a:r>
              <a:rPr lang="uk-UA" sz="1900" dirty="0" smtClean="0">
                <a:solidFill>
                  <a:srgbClr val="32FA53"/>
                </a:solidFill>
              </a:rPr>
              <a:t>кишечнику</a:t>
            </a:r>
            <a:r>
              <a:rPr lang="uk-UA" sz="1900" dirty="0" smtClean="0"/>
              <a:t> - симптоми </a:t>
            </a:r>
            <a:r>
              <a:rPr lang="uk-UA" sz="1900" dirty="0" smtClean="0">
                <a:solidFill>
                  <a:srgbClr val="32FA53"/>
                </a:solidFill>
              </a:rPr>
              <a:t>хронічного ентериту </a:t>
            </a:r>
            <a:r>
              <a:rPr lang="uk-UA" sz="1900" dirty="0" smtClean="0"/>
              <a:t>з порушенням всмоктувальної здатності (синдром </a:t>
            </a:r>
            <a:r>
              <a:rPr lang="uk-UA" sz="1900" dirty="0" err="1" smtClean="0"/>
              <a:t>мальабсорбції</a:t>
            </a:r>
            <a:r>
              <a:rPr lang="uk-UA" sz="1900" dirty="0" smtClean="0"/>
              <a:t>);</a:t>
            </a:r>
          </a:p>
          <a:p>
            <a:pPr marL="0" indent="360363" algn="just">
              <a:buFont typeface="Wingdings" pitchFamily="2" charset="2"/>
              <a:buChar char="ü"/>
              <a:defRPr/>
            </a:pPr>
            <a:r>
              <a:rPr lang="uk-UA" sz="1900" dirty="0" smtClean="0"/>
              <a:t>Майже у 50% хворих виявляються порушення </a:t>
            </a:r>
            <a:r>
              <a:rPr lang="uk-UA" sz="1900" dirty="0" smtClean="0">
                <a:solidFill>
                  <a:srgbClr val="32FA53"/>
                </a:solidFill>
              </a:rPr>
              <a:t>вуглеводного обміну</a:t>
            </a:r>
            <a:r>
              <a:rPr lang="uk-UA" sz="1900" dirty="0" smtClean="0"/>
              <a:t>;</a:t>
            </a:r>
          </a:p>
          <a:p>
            <a:pPr marL="0" indent="360363" algn="just">
              <a:buFont typeface="Wingdings" pitchFamily="2" charset="2"/>
              <a:buChar char="ü"/>
              <a:defRPr/>
            </a:pPr>
            <a:r>
              <a:rPr lang="uk-UA" sz="1900" dirty="0" smtClean="0"/>
              <a:t>При </a:t>
            </a:r>
            <a:r>
              <a:rPr lang="uk-UA" sz="1900" dirty="0" err="1" smtClean="0"/>
              <a:t>декомпенсованому</a:t>
            </a:r>
            <a:r>
              <a:rPr lang="uk-UA" sz="1900" dirty="0" smtClean="0"/>
              <a:t> цирозі печінки порушується функціональний стан </a:t>
            </a:r>
            <a:r>
              <a:rPr lang="uk-UA" sz="1900" dirty="0" smtClean="0">
                <a:solidFill>
                  <a:srgbClr val="32FA53"/>
                </a:solidFill>
              </a:rPr>
              <a:t>статевих залоз у чоловіків</a:t>
            </a:r>
            <a:r>
              <a:rPr lang="uk-UA" sz="1900" dirty="0" smtClean="0"/>
              <a:t>;</a:t>
            </a:r>
          </a:p>
          <a:p>
            <a:pPr marL="0" indent="360363" algn="just">
              <a:buFont typeface="Wingdings" pitchFamily="2" charset="2"/>
              <a:buChar char="ü"/>
              <a:defRPr/>
            </a:pPr>
            <a:r>
              <a:rPr lang="uk-UA" sz="1900" dirty="0" smtClean="0">
                <a:solidFill>
                  <a:srgbClr val="32FA53"/>
                </a:solidFill>
              </a:rPr>
              <a:t>У жінок патологія статевої системи </a:t>
            </a:r>
            <a:r>
              <a:rPr lang="uk-UA" sz="1900" dirty="0" smtClean="0"/>
              <a:t>виражається у порушенні менструального циклу, атрофії грудних залоз, зниженні статевого потягу.</a:t>
            </a:r>
            <a:endParaRPr lang="ru-RU" sz="1900" dirty="0" smtClean="0"/>
          </a:p>
          <a:p>
            <a:pPr marL="265113" indent="-265113">
              <a:buFont typeface="Wingdings" pitchFamily="2" charset="2"/>
              <a:buNone/>
              <a:defRPr/>
            </a:pPr>
            <a:endParaRPr lang="uk-UA" sz="1800" b="1" dirty="0" smtClean="0">
              <a:solidFill>
                <a:srgbClr val="E2FD3D"/>
              </a:solidFill>
            </a:endParaRPr>
          </a:p>
          <a:p>
            <a:pPr marL="265113" indent="-265113">
              <a:buFont typeface="Wingdings" pitchFamily="2" charset="2"/>
              <a:buChar char="ü"/>
              <a:defRPr/>
            </a:pPr>
            <a:endParaRPr lang="ru-RU" sz="1800" b="1" dirty="0" smtClean="0">
              <a:solidFill>
                <a:srgbClr val="E2FD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786813" cy="6572250"/>
          </a:xfrm>
        </p:spPr>
        <p:txBody>
          <a:bodyPr/>
          <a:lstStyle/>
          <a:p>
            <a:pPr marL="0" indent="442913">
              <a:buFont typeface="Wingdings" pitchFamily="2" charset="2"/>
              <a:buNone/>
            </a:pPr>
            <a:r>
              <a:rPr lang="uk-UA" smtClean="0"/>
              <a:t>Ураження центральної нервової системи (токсична енцефалопатія)</a:t>
            </a:r>
          </a:p>
          <a:p>
            <a:pPr marL="0" indent="442913">
              <a:buFont typeface="Wingdings" pitchFamily="2" charset="2"/>
              <a:buChar char="Ø"/>
            </a:pPr>
            <a:r>
              <a:rPr lang="uk-UA" smtClean="0"/>
              <a:t>астенія;</a:t>
            </a:r>
          </a:p>
          <a:p>
            <a:pPr marL="0" indent="442913">
              <a:buFont typeface="Wingdings" pitchFamily="2" charset="2"/>
              <a:buChar char="Ø"/>
            </a:pPr>
            <a:r>
              <a:rPr lang="uk-UA" smtClean="0"/>
              <a:t>порушення сну;</a:t>
            </a:r>
          </a:p>
          <a:p>
            <a:pPr marL="0" indent="442913">
              <a:buFont typeface="Wingdings" pitchFamily="2" charset="2"/>
              <a:buChar char="Ø"/>
            </a:pPr>
            <a:r>
              <a:rPr lang="uk-UA" smtClean="0"/>
              <a:t>зниження пам'яті;</a:t>
            </a:r>
          </a:p>
          <a:p>
            <a:pPr marL="0" indent="442913">
              <a:buFont typeface="Wingdings" pitchFamily="2" charset="2"/>
              <a:buChar char="Ø"/>
            </a:pPr>
            <a:r>
              <a:rPr lang="uk-UA" smtClean="0"/>
              <a:t>біль голови;</a:t>
            </a:r>
          </a:p>
          <a:p>
            <a:pPr marL="0" indent="442913">
              <a:buFont typeface="Wingdings" pitchFamily="2" charset="2"/>
              <a:buChar char="Ø"/>
            </a:pPr>
            <a:r>
              <a:rPr lang="uk-UA" smtClean="0"/>
              <a:t>парестезії в руках і ногах;</a:t>
            </a:r>
          </a:p>
          <a:p>
            <a:pPr marL="0" indent="442913">
              <a:buFont typeface="Wingdings" pitchFamily="2" charset="2"/>
              <a:buChar char="Ø"/>
            </a:pPr>
            <a:r>
              <a:rPr lang="uk-UA" smtClean="0"/>
              <a:t>тремтіння пальців рук;</a:t>
            </a:r>
          </a:p>
          <a:p>
            <a:pPr marL="0" indent="442913">
              <a:buFont typeface="Wingdings" pitchFamily="2" charset="2"/>
              <a:buChar char="Ø"/>
            </a:pPr>
            <a:r>
              <a:rPr lang="uk-UA" smtClean="0"/>
              <a:t>апатія;</a:t>
            </a:r>
          </a:p>
          <a:p>
            <a:pPr marL="0" indent="442913">
              <a:buFont typeface="Wingdings" pitchFamily="2" charset="2"/>
              <a:buChar char="Ø"/>
            </a:pPr>
            <a:r>
              <a:rPr lang="uk-UA" smtClean="0"/>
              <a:t>крайній прояв печінкової енцефалопатії - печінкова кома</a:t>
            </a:r>
            <a:endParaRPr lang="ru-RU" smtClean="0"/>
          </a:p>
        </p:txBody>
      </p:sp>
      <p:pic>
        <p:nvPicPr>
          <p:cNvPr id="4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286000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858250" cy="6715125"/>
          </a:xfrm>
        </p:spPr>
        <p:txBody>
          <a:bodyPr/>
          <a:lstStyle/>
          <a:p>
            <a:pPr marL="0" indent="360363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32FA53"/>
                </a:solidFill>
              </a:rPr>
              <a:t>При компенсованому</a:t>
            </a:r>
            <a:r>
              <a:rPr lang="uk-UA" dirty="0" smtClean="0"/>
              <a:t> цирозі печінки вірусної етіології біохімічні показники можуть бути в межах норми або виявляється незначне збільшення активності </a:t>
            </a:r>
            <a:r>
              <a:rPr lang="uk-UA" dirty="0" err="1" smtClean="0"/>
              <a:t>АлАТ</a:t>
            </a:r>
            <a:r>
              <a:rPr lang="uk-UA" dirty="0" smtClean="0"/>
              <a:t>, </a:t>
            </a:r>
            <a:r>
              <a:rPr lang="uk-UA" dirty="0" err="1" smtClean="0"/>
              <a:t>АсАТ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360363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32FA53"/>
                </a:solidFill>
              </a:rPr>
              <a:t>Активний процес у печінці: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dirty="0" smtClean="0"/>
              <a:t>↑ білірубіну,↑ </a:t>
            </a:r>
            <a:r>
              <a:rPr lang="el-GR" dirty="0" smtClean="0"/>
              <a:t>γ</a:t>
            </a:r>
            <a:r>
              <a:rPr lang="uk-UA" dirty="0" err="1" smtClean="0"/>
              <a:t>-глобулінів</a:t>
            </a:r>
            <a:r>
              <a:rPr lang="uk-UA" dirty="0" smtClean="0"/>
              <a:t>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dirty="0" smtClean="0"/>
              <a:t>↑ активності </a:t>
            </a:r>
            <a:r>
              <a:rPr lang="uk-UA" dirty="0" err="1" smtClean="0"/>
              <a:t>АлАТ</a:t>
            </a:r>
            <a:r>
              <a:rPr lang="uk-UA" dirty="0" smtClean="0"/>
              <a:t>, </a:t>
            </a:r>
            <a:r>
              <a:rPr lang="uk-UA" dirty="0" err="1" smtClean="0"/>
              <a:t>АсАТ</a:t>
            </a:r>
            <a:r>
              <a:rPr lang="uk-UA" dirty="0" smtClean="0"/>
              <a:t>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dirty="0" smtClean="0"/>
              <a:t>↑ лужної фосфатази,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dirty="0" smtClean="0"/>
              <a:t>↓ альбумінів,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dirty="0" smtClean="0"/>
              <a:t>↓ протромбіну,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dirty="0" smtClean="0"/>
              <a:t>↓ </a:t>
            </a:r>
            <a:r>
              <a:rPr lang="uk-UA" dirty="0" err="1" smtClean="0"/>
              <a:t>проконвертину</a:t>
            </a:r>
            <a:r>
              <a:rPr lang="uk-UA" dirty="0" smtClean="0"/>
              <a:t> в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dirty="0" smtClean="0"/>
              <a:t>   сироватці крові.</a:t>
            </a:r>
            <a:endParaRPr lang="ru-RU" dirty="0"/>
          </a:p>
        </p:txBody>
      </p:sp>
      <p:pic>
        <p:nvPicPr>
          <p:cNvPr id="4" name="Picture 22" descr="340x24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714625"/>
            <a:ext cx="37861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25" cy="59293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6000" b="1" smtClean="0">
                <a:solidFill>
                  <a:srgbClr val="FF0000"/>
                </a:solidFill>
              </a:rPr>
              <a:t>План лікування</a:t>
            </a:r>
          </a:p>
          <a:p>
            <a:pPr>
              <a:buFont typeface="Wingdings" pitchFamily="2" charset="2"/>
              <a:buNone/>
            </a:pPr>
            <a:endParaRPr lang="uk-UA" sz="4800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4800" smtClean="0"/>
              <a:t>                  → фізичний</a:t>
            </a:r>
          </a:p>
          <a:p>
            <a:pPr>
              <a:buFont typeface="Wingdings" pitchFamily="2" charset="2"/>
              <a:buNone/>
            </a:pPr>
            <a:r>
              <a:rPr lang="uk-UA" sz="4800" smtClean="0"/>
              <a:t>                  → психоемоційний</a:t>
            </a:r>
          </a:p>
          <a:p>
            <a:pPr>
              <a:buFont typeface="Wingdings" pitchFamily="2" charset="2"/>
              <a:buNone/>
            </a:pPr>
            <a:r>
              <a:rPr lang="uk-UA" sz="4800" smtClean="0"/>
              <a:t>                  → харчовий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2286000"/>
            <a:ext cx="2214563" cy="1857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СПОКІЙ</a:t>
            </a:r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372475" cy="685800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uk-UA" smtClean="0"/>
              <a:t>Вплив на етіотропний чинник ЦП (ПВТ, пробіотики).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uk-UA" smtClean="0"/>
              <a:t>Патогенетична та симптоматична терапія</a:t>
            </a:r>
          </a:p>
          <a:p>
            <a:pPr marL="514350" indent="-514350">
              <a:buFontTx/>
              <a:buChar char="-"/>
            </a:pPr>
            <a:r>
              <a:rPr lang="uk-UA" smtClean="0"/>
              <a:t>зменшення запально-некротичних виявів;</a:t>
            </a:r>
          </a:p>
          <a:p>
            <a:pPr marL="514350" indent="-514350">
              <a:buFontTx/>
              <a:buChar char="-"/>
            </a:pPr>
            <a:r>
              <a:rPr lang="uk-UA" smtClean="0"/>
              <a:t>боротьба з гіпоальбулінемією;</a:t>
            </a:r>
          </a:p>
          <a:p>
            <a:pPr marL="514350" indent="-514350">
              <a:buFontTx/>
              <a:buChar char="-"/>
            </a:pPr>
            <a:r>
              <a:rPr lang="uk-UA" smtClean="0"/>
              <a:t>профілактика кровотеч;</a:t>
            </a:r>
          </a:p>
          <a:p>
            <a:pPr marL="514350" indent="-514350">
              <a:buFontTx/>
              <a:buChar char="-"/>
            </a:pPr>
            <a:r>
              <a:rPr lang="uk-UA" smtClean="0"/>
              <a:t>зменшення асциту;</a:t>
            </a:r>
          </a:p>
          <a:p>
            <a:pPr marL="514350" indent="-514350">
              <a:buFontTx/>
              <a:buChar char="-"/>
            </a:pPr>
            <a:r>
              <a:rPr lang="uk-UA" smtClean="0"/>
              <a:t>детоксикація, боротьба з енцефалопатією;</a:t>
            </a:r>
          </a:p>
          <a:p>
            <a:pPr marL="514350" indent="-514350">
              <a:buFontTx/>
              <a:buChar char="-"/>
            </a:pPr>
            <a:r>
              <a:rPr lang="uk-UA" smtClean="0"/>
              <a:t>зменшення ПГ.</a:t>
            </a:r>
            <a:endParaRPr lang="ru-RU" smtClean="0"/>
          </a:p>
        </p:txBody>
      </p:sp>
      <p:pic>
        <p:nvPicPr>
          <p:cNvPr id="58371" name="Содержимое 3" descr="1300108058_0029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214688"/>
            <a:ext cx="2857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uk-UA" sz="3600" b="1" dirty="0" smtClean="0">
                <a:solidFill>
                  <a:srgbClr val="FF1DB4"/>
                </a:solidFill>
              </a:rPr>
              <a:t>ПВТ </a:t>
            </a:r>
          </a:p>
          <a:p>
            <a:pPr marL="0" indent="360363">
              <a:buFont typeface="Arial" pitchFamily="34" charset="0"/>
              <a:buChar char="•"/>
              <a:defRPr/>
            </a:pPr>
            <a:r>
              <a:rPr lang="uk-UA" sz="3400" dirty="0" smtClean="0"/>
              <a:t>зменшує </a:t>
            </a:r>
            <a:r>
              <a:rPr lang="uk-UA" sz="3400" dirty="0" err="1" smtClean="0"/>
              <a:t>фіброзування</a:t>
            </a:r>
            <a:r>
              <a:rPr lang="uk-UA" sz="3400" dirty="0" smtClean="0"/>
              <a:t>;</a:t>
            </a:r>
          </a:p>
          <a:p>
            <a:pPr marL="0" indent="360363">
              <a:buFont typeface="Arial" pitchFamily="34" charset="0"/>
              <a:buChar char="•"/>
              <a:defRPr/>
            </a:pPr>
            <a:r>
              <a:rPr lang="uk-UA" sz="3400" dirty="0" smtClean="0"/>
              <a:t>уповільнює прогресування хвороби;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uk-UA" sz="3400" dirty="0" smtClean="0"/>
              <a:t>знижує ризик декомпенсації цирозу печінки і розвитку ускладнень:</a:t>
            </a:r>
          </a:p>
          <a:p>
            <a:pPr marL="355600" indent="273050">
              <a:buFont typeface="Wingdings" pitchFamily="2" charset="2"/>
              <a:buChar char="ü"/>
              <a:defRPr/>
            </a:pPr>
            <a:r>
              <a:rPr lang="uk-UA" sz="3400" dirty="0" smtClean="0"/>
              <a:t> </a:t>
            </a:r>
            <a:r>
              <a:rPr lang="uk-UA" sz="3400" dirty="0" err="1" smtClean="0"/>
              <a:t>гепатоцелюлярної</a:t>
            </a:r>
            <a:r>
              <a:rPr lang="uk-UA" sz="3400" dirty="0" smtClean="0"/>
              <a:t> карциноми;</a:t>
            </a:r>
          </a:p>
          <a:p>
            <a:pPr marL="355600" indent="273050">
              <a:buFont typeface="Wingdings" pitchFamily="2" charset="2"/>
              <a:buChar char="ü"/>
              <a:defRPr/>
            </a:pPr>
            <a:r>
              <a:rPr lang="uk-UA" sz="3400" dirty="0" smtClean="0"/>
              <a:t> </a:t>
            </a:r>
            <a:r>
              <a:rPr lang="el-GR" sz="3400" dirty="0" smtClean="0"/>
              <a:t>α</a:t>
            </a:r>
            <a:r>
              <a:rPr lang="uk-UA" sz="3400" dirty="0" smtClean="0"/>
              <a:t>- клітинної лімфоми;</a:t>
            </a:r>
          </a:p>
          <a:p>
            <a:pPr marL="355600" indent="273050">
              <a:buFont typeface="Wingdings" pitchFamily="2" charset="2"/>
              <a:buChar char="ü"/>
              <a:defRPr/>
            </a:pPr>
            <a:r>
              <a:rPr lang="uk-UA" sz="3400" dirty="0" smtClean="0"/>
              <a:t> </a:t>
            </a:r>
            <a:r>
              <a:rPr lang="uk-UA" sz="3400" dirty="0" err="1" smtClean="0"/>
              <a:t>кріоглобулінемії</a:t>
            </a:r>
            <a:r>
              <a:rPr lang="uk-UA" sz="3400" dirty="0" smtClean="0"/>
              <a:t>;</a:t>
            </a:r>
          </a:p>
          <a:p>
            <a:pPr marL="355600" indent="273050">
              <a:buFont typeface="Wingdings" pitchFamily="2" charset="2"/>
              <a:buChar char="ü"/>
              <a:defRPr/>
            </a:pPr>
            <a:r>
              <a:rPr lang="uk-UA" sz="3400" dirty="0" smtClean="0"/>
              <a:t> </a:t>
            </a:r>
            <a:r>
              <a:rPr lang="uk-UA" sz="3400" dirty="0" err="1" smtClean="0"/>
              <a:t>позапечінкових</a:t>
            </a:r>
            <a:r>
              <a:rPr lang="uk-UA" sz="3400" dirty="0" smtClean="0"/>
              <a:t> проявів;</a:t>
            </a:r>
          </a:p>
          <a:p>
            <a:pPr marL="355600" indent="273050">
              <a:buFont typeface="Wingdings" pitchFamily="2" charset="2"/>
              <a:buChar char="ü"/>
              <a:defRPr/>
            </a:pPr>
            <a:r>
              <a:rPr lang="uk-UA" sz="3400" dirty="0" err="1" smtClean="0"/>
              <a:t>ПГ</a:t>
            </a:r>
            <a:r>
              <a:rPr lang="uk-UA" sz="3400" dirty="0" smtClean="0"/>
              <a:t>;</a:t>
            </a:r>
          </a:p>
          <a:p>
            <a:pPr marL="355600" indent="273050">
              <a:buFont typeface="Wingdings" pitchFamily="2" charset="2"/>
              <a:buChar char="ü"/>
              <a:defRPr/>
            </a:pPr>
            <a:r>
              <a:rPr lang="uk-UA" sz="3400" dirty="0" err="1" smtClean="0"/>
              <a:t>печінковоклітинної</a:t>
            </a:r>
            <a:r>
              <a:rPr lang="uk-UA" sz="3400" dirty="0" smtClean="0"/>
              <a:t> недостатності.</a:t>
            </a:r>
            <a:endParaRPr lang="ru-RU" sz="3400" dirty="0" smtClean="0"/>
          </a:p>
          <a:p>
            <a:pPr>
              <a:defRPr/>
            </a:pPr>
            <a:endParaRPr lang="ru-RU" sz="3400" dirty="0"/>
          </a:p>
        </p:txBody>
      </p:sp>
      <p:pic>
        <p:nvPicPr>
          <p:cNvPr id="4" name="Picture 12" descr="image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643313"/>
            <a:ext cx="24288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643687"/>
          </a:xfrm>
        </p:spPr>
        <p:txBody>
          <a:bodyPr/>
          <a:lstStyle/>
          <a:p>
            <a:pPr marL="0" indent="442913">
              <a:buFont typeface="Wingdings" pitchFamily="2" charset="2"/>
              <a:buNone/>
              <a:defRPr/>
            </a:pPr>
            <a:r>
              <a:rPr lang="uk-UA" sz="2800" dirty="0" smtClean="0"/>
              <a:t>При цирозі печінки середнього ступеня активності рекомендують препарати, що поліпшують обмін печінкових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sz="2800" dirty="0" smtClean="0"/>
              <a:t>клітин і містять вітаміни В</a:t>
            </a:r>
            <a:r>
              <a:rPr lang="uk-UA" sz="2800" baseline="-25000" dirty="0" smtClean="0"/>
              <a:t>6</a:t>
            </a:r>
            <a:r>
              <a:rPr lang="uk-UA" sz="2800" dirty="0" smtClean="0"/>
              <a:t>, В</a:t>
            </a:r>
            <a:r>
              <a:rPr lang="uk-UA" sz="2800" baseline="-25000" dirty="0" smtClean="0"/>
              <a:t>12</a:t>
            </a:r>
            <a:r>
              <a:rPr lang="uk-UA" sz="2800" dirty="0" smtClean="0"/>
              <a:t>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sz="2800" dirty="0" err="1" smtClean="0"/>
              <a:t>кокарбоксилаза</a:t>
            </a:r>
            <a:r>
              <a:rPr lang="uk-UA" sz="2800" dirty="0" smtClean="0"/>
              <a:t>, рутин,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sz="2800" dirty="0" smtClean="0"/>
              <a:t>рибофлавін, аскорбінова і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sz="2800" dirty="0" err="1" smtClean="0"/>
              <a:t>фолієва</a:t>
            </a:r>
            <a:r>
              <a:rPr lang="uk-UA" sz="2800" dirty="0" smtClean="0"/>
              <a:t> кислоти, </a:t>
            </a:r>
            <a:r>
              <a:rPr lang="uk-UA" sz="2800" dirty="0" err="1" smtClean="0"/>
              <a:t>ліпоєву</a:t>
            </a:r>
            <a:r>
              <a:rPr lang="uk-UA" sz="2800" dirty="0" smtClean="0"/>
              <a:t> кислоту,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sz="2800" dirty="0" err="1" smtClean="0"/>
              <a:t>пробіотики</a:t>
            </a:r>
            <a:r>
              <a:rPr lang="uk-UA" sz="2800" dirty="0" smtClean="0"/>
              <a:t>, </a:t>
            </a:r>
            <a:r>
              <a:rPr lang="uk-UA" sz="2800" dirty="0" err="1" smtClean="0"/>
              <a:t>есенціальні</a:t>
            </a:r>
            <a:r>
              <a:rPr lang="uk-UA" sz="2800" dirty="0" smtClean="0"/>
              <a:t> фосфоліпіди.</a:t>
            </a:r>
          </a:p>
          <a:p>
            <a:pPr marL="0" indent="450850">
              <a:buFont typeface="Wingdings" pitchFamily="2" charset="2"/>
              <a:buNone/>
              <a:defRPr/>
            </a:pPr>
            <a:r>
              <a:rPr lang="uk-UA" sz="2800" dirty="0" smtClean="0"/>
              <a:t>При вираженій </a:t>
            </a:r>
            <a:r>
              <a:rPr lang="uk-UA" sz="2800" dirty="0" err="1" smtClean="0"/>
              <a:t>цитопенії</a:t>
            </a:r>
            <a:r>
              <a:rPr lang="uk-UA" sz="2800" dirty="0" smtClean="0"/>
              <a:t> показане застосування преднізолону в дозі 30 мг/добу, через місяць дозу преднізолону поступово знижують по 2,5 мг кожні 2 тижні. </a:t>
            </a:r>
            <a:endParaRPr lang="ru-RU" sz="2800" dirty="0"/>
          </a:p>
        </p:txBody>
      </p:sp>
      <p:pic>
        <p:nvPicPr>
          <p:cNvPr id="60419" name="Picture 5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1143000"/>
            <a:ext cx="2555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4929188" cy="6500813"/>
          </a:xfrm>
        </p:spPr>
        <p:txBody>
          <a:bodyPr/>
          <a:lstStyle/>
          <a:p>
            <a:pPr marL="0" indent="442913">
              <a:buFont typeface="Wingdings" pitchFamily="2" charset="2"/>
              <a:buNone/>
              <a:defRPr/>
            </a:pPr>
            <a:r>
              <a:rPr lang="uk-UA" sz="2500" dirty="0" smtClean="0"/>
              <a:t>Хворим із високим ступенем активності і швидко прогресуючим перебігом цирозу печінки призначають преднізолон у добовій дозі      40-60 мг. Застосування кортикостероїдів при </a:t>
            </a:r>
            <a:r>
              <a:rPr lang="uk-UA" sz="2500" dirty="0" err="1" smtClean="0"/>
              <a:t>декомпенсованій</a:t>
            </a:r>
            <a:r>
              <a:rPr lang="uk-UA" sz="2500" dirty="0" smtClean="0"/>
              <a:t> стадії цирозу печінки вірусної етіології не показане, оскільки вони сприяють розвитку інфекційних ускладнень і сепсису, виразок шлунково-кишкового тракту, остеопорозу. </a:t>
            </a:r>
            <a:r>
              <a:rPr lang="uk-UA" sz="2500" dirty="0" err="1" smtClean="0"/>
              <a:t>катаболічних</a:t>
            </a:r>
            <a:r>
              <a:rPr lang="uk-UA" sz="2500" dirty="0" smtClean="0"/>
              <a:t> реакцій, що призводять до ниркової недостатності і печінкової </a:t>
            </a:r>
            <a:r>
              <a:rPr lang="uk-UA" sz="2500" dirty="0" err="1" smtClean="0"/>
              <a:t>енцефалопатії</a:t>
            </a:r>
            <a:r>
              <a:rPr lang="uk-UA" sz="2500" dirty="0" smtClean="0"/>
              <a:t>.</a:t>
            </a:r>
            <a:endParaRPr lang="ru-RU" sz="2500" dirty="0" smtClean="0"/>
          </a:p>
          <a:p>
            <a:pPr>
              <a:buFont typeface="Wingdings" pitchFamily="2" charset="2"/>
              <a:buNone/>
              <a:defRPr/>
            </a:pPr>
            <a:endParaRPr lang="ru-RU" sz="2500" dirty="0"/>
          </a:p>
        </p:txBody>
      </p:sp>
      <p:pic>
        <p:nvPicPr>
          <p:cNvPr id="6144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785813"/>
            <a:ext cx="3857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8858250" cy="6500812"/>
          </a:xfrm>
        </p:spPr>
        <p:txBody>
          <a:bodyPr/>
          <a:lstStyle/>
          <a:p>
            <a:pPr marL="0" indent="442913">
              <a:buFont typeface="Wingdings" pitchFamily="2" charset="2"/>
              <a:buNone/>
            </a:pPr>
            <a:r>
              <a:rPr lang="uk-UA" sz="2900" smtClean="0"/>
              <a:t>Лікування хворих на асцит здійснюють на тлі дієти з низьким умістом натрію. Щодня визначають діурез (він повинен становити не менше 0,5-1 л/добу); часто зважують пацієнтів і проводять лабораторний контроль електролітних показників. Якщо щоденний діурез не перевищує 300 мл, призначають сечогінні препарати. Найефективнішим діуретиком у хворих на цироз печінки і асцит є антагоніст альдостерону - спіронолактон (калійзберігаючий препарат), який призначають у дозі 150-200 мг/добу, через 7-10 днів дозу знижують до</a:t>
            </a:r>
            <a:r>
              <a:rPr lang="es-ES_tradnl" sz="2900" smtClean="0"/>
              <a:t> </a:t>
            </a:r>
            <a:r>
              <a:rPr lang="uk-UA" sz="2900" smtClean="0"/>
              <a:t>100 мг/добу з подальшим переходом на підтримуючу дозу (50-75 мг). яку приймають протягом місяців, років. </a:t>
            </a:r>
            <a:endParaRPr lang="ru-RU" sz="2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71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rgbClr val="FF0000"/>
                </a:solidFill>
                <a:cs typeface="Times New Roman" pitchFamily="18" charset="0"/>
              </a:rPr>
              <a:t>Гепатит В (Етіологія)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857250"/>
            <a:ext cx="4929188" cy="5786438"/>
          </a:xfrm>
        </p:spPr>
        <p:txBody>
          <a:bodyPr>
            <a:normAutofit fontScale="85000" lnSpcReduction="20000"/>
          </a:bodyPr>
          <a:lstStyle/>
          <a:p>
            <a:pPr marL="0" indent="2286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457200" algn="l"/>
              </a:tabLst>
              <a:defRPr/>
            </a:pPr>
            <a:r>
              <a:rPr lang="uk-UA" sz="3000" dirty="0" smtClean="0">
                <a:latin typeface="Arial" pitchFamily="34" charset="0"/>
                <a:cs typeface="Arial" pitchFamily="34" charset="0"/>
              </a:rPr>
              <a:t>Вірус гепатиту В - </a:t>
            </a:r>
            <a:r>
              <a:rPr lang="uk-UA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ДНК-вмісний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 вірус, відноситься до сімейства </a:t>
            </a:r>
            <a:r>
              <a:rPr lang="uk-UA" sz="3000" dirty="0" err="1" smtClean="0">
                <a:latin typeface="Arial" pitchFamily="34" charset="0"/>
                <a:cs typeface="Arial" pitchFamily="34" charset="0"/>
              </a:rPr>
              <a:t>гепадновірусів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. Антигенна структура </a:t>
            </a:r>
            <a:r>
              <a:rPr lang="uk-UA" sz="3000" dirty="0" err="1" smtClean="0">
                <a:latin typeface="Arial" pitchFamily="34" charset="0"/>
                <a:cs typeface="Arial" pitchFamily="34" charset="0"/>
              </a:rPr>
              <a:t>віруса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 гепатиту В є неоднорідною і включає 3 антигени: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marL="0" indent="2286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uk-UA" sz="3000" dirty="0" smtClean="0">
                <a:latin typeface="Arial" pitchFamily="34" charset="0"/>
                <a:cs typeface="Arial" pitchFamily="34" charset="0"/>
              </a:rPr>
              <a:t>Поверхневий  антиген - </a:t>
            </a:r>
            <a:r>
              <a:rPr lang="en-US" sz="33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HbsAg</a:t>
            </a:r>
            <a:r>
              <a:rPr lang="ru-RU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2286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uk-UA" sz="3000" dirty="0" smtClean="0">
                <a:latin typeface="Arial" pitchFamily="34" charset="0"/>
                <a:cs typeface="Arial" pitchFamily="34" charset="0"/>
              </a:rPr>
              <a:t>Антиген </a:t>
            </a:r>
            <a:r>
              <a:rPr lang="uk-UA" sz="3000" dirty="0" err="1" smtClean="0">
                <a:latin typeface="Arial" pitchFamily="34" charset="0"/>
                <a:cs typeface="Arial" pitchFamily="34" charset="0"/>
              </a:rPr>
              <a:t>нуклеокапсида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, ядерний або серцевинний </a:t>
            </a:r>
            <a:r>
              <a:rPr lang="en-US" sz="33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HbcAg</a:t>
            </a:r>
            <a:r>
              <a:rPr lang="ru-RU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2286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uk-UA" sz="3000" dirty="0" smtClean="0">
                <a:latin typeface="Arial" pitchFamily="34" charset="0"/>
                <a:cs typeface="Arial" pitchFamily="34" charset="0"/>
              </a:rPr>
              <a:t>Антиген </a:t>
            </a:r>
            <a:r>
              <a:rPr lang="uk-UA" sz="3000" dirty="0" err="1" smtClean="0">
                <a:latin typeface="Arial" pitchFamily="34" charset="0"/>
                <a:cs typeface="Arial" pitchFamily="34" charset="0"/>
              </a:rPr>
              <a:t>інфекційності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HbeAg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входить до складу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HbcAg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  <p:pic>
        <p:nvPicPr>
          <p:cNvPr id="8196" name="Содержимое 5" descr="imagesCAD1UL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500188"/>
            <a:ext cx="3467100" cy="371475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539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</a:rPr>
              <a:t>Література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38"/>
            <a:ext cx="9144000" cy="6215062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 smtClean="0"/>
              <a:t>Інфекційні хвороби: підручник / за ред. О.А. </a:t>
            </a:r>
            <a:r>
              <a:rPr lang="uk-UA" sz="2800" dirty="0" err="1" smtClean="0"/>
              <a:t>Голубовської</a:t>
            </a:r>
            <a:r>
              <a:rPr lang="uk-UA" sz="2800" dirty="0" smtClean="0"/>
              <a:t>. – Київ: ВСВ «Медицина», 2012. </a:t>
            </a:r>
            <a:endParaRPr lang="ru-RU" sz="2800" dirty="0" smtClean="0"/>
          </a:p>
          <a:p>
            <a:pPr marL="457200" indent="-45720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 smtClean="0"/>
              <a:t>Б.М. Дикий, З.М. Митник, О.Я. </a:t>
            </a:r>
            <a:r>
              <a:rPr lang="uk-UA" sz="2800" dirty="0" err="1" smtClean="0"/>
              <a:t>Пришляк</a:t>
            </a:r>
            <a:r>
              <a:rPr lang="uk-UA" sz="2800" dirty="0" smtClean="0"/>
              <a:t>, І.Г. </a:t>
            </a:r>
            <a:r>
              <a:rPr lang="uk-UA" sz="2800" dirty="0" err="1" smtClean="0"/>
              <a:t>Грижак</a:t>
            </a:r>
            <a:r>
              <a:rPr lang="uk-UA" sz="2800" dirty="0" smtClean="0"/>
              <a:t>, О.Є. </a:t>
            </a:r>
            <a:r>
              <a:rPr lang="uk-UA" sz="2800" dirty="0" err="1" smtClean="0"/>
              <a:t>Кондрин</a:t>
            </a:r>
            <a:r>
              <a:rPr lang="uk-UA" sz="2800" dirty="0" smtClean="0"/>
              <a:t>. Практична </a:t>
            </a:r>
            <a:r>
              <a:rPr lang="uk-UA" sz="2800" dirty="0" err="1" smtClean="0"/>
              <a:t>інфектологія</a:t>
            </a:r>
            <a:r>
              <a:rPr lang="uk-UA" sz="2800" dirty="0" smtClean="0"/>
              <a:t>. – Івано-Франківськ, 2010.   </a:t>
            </a:r>
            <a:endParaRPr lang="ru-RU" sz="2800" dirty="0" smtClean="0"/>
          </a:p>
          <a:p>
            <a:pPr marL="457200" indent="-45720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 err="1" smtClean="0"/>
              <a:t>Возіанова</a:t>
            </a:r>
            <a:r>
              <a:rPr lang="uk-UA" sz="2800" dirty="0" smtClean="0"/>
              <a:t> Ж.І. Інфекційні і паразитарні хвороби – Київ: </a:t>
            </a:r>
            <a:r>
              <a:rPr lang="uk-UA" sz="2800" dirty="0" err="1" smtClean="0"/>
              <a:t>Здоров”я</a:t>
            </a:r>
            <a:r>
              <a:rPr lang="uk-UA" sz="2800" dirty="0" smtClean="0"/>
              <a:t>, 2001. – Т.1 - 3.                    </a:t>
            </a:r>
          </a:p>
          <a:p>
            <a:pPr marL="457200" indent="-45720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 smtClean="0"/>
              <a:t>Інфекційні хвороби у загальній практиці та сімейній медицині/За ред. </a:t>
            </a:r>
            <a:r>
              <a:rPr lang="uk-UA" sz="2800" dirty="0" err="1" smtClean="0"/>
              <a:t>Андрейчина</a:t>
            </a:r>
            <a:r>
              <a:rPr lang="uk-UA" sz="2800" dirty="0" smtClean="0"/>
              <a:t> М.А. – Тернопіль: «</a:t>
            </a:r>
            <a:r>
              <a:rPr lang="uk-UA" sz="2800" dirty="0" err="1" smtClean="0"/>
              <a:t>Укрмедкнига</a:t>
            </a:r>
            <a:r>
              <a:rPr lang="uk-UA" sz="2800" dirty="0" smtClean="0"/>
              <a:t>», 2007. </a:t>
            </a:r>
            <a:endParaRPr lang="ru-RU" sz="2800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Verdana" pitchFamily="34" charset="0"/>
              <a:buAutoNum type="arabicPeriod"/>
              <a:defRPr/>
            </a:pPr>
            <a:r>
              <a:rPr lang="ru-RU" sz="2800" dirty="0" err="1" smtClean="0"/>
              <a:t>Інфекційні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хвороби</a:t>
            </a:r>
            <a:r>
              <a:rPr lang="ru-RU" sz="2800" dirty="0" smtClean="0"/>
              <a:t> / за ред. </a:t>
            </a:r>
            <a:r>
              <a:rPr lang="ru-RU" sz="2800" dirty="0" err="1" smtClean="0"/>
              <a:t>М.Б.Тітова</a:t>
            </a:r>
            <a:r>
              <a:rPr lang="ru-RU" sz="2800" dirty="0" smtClean="0"/>
              <a:t>.- К.: </a:t>
            </a:r>
            <a:r>
              <a:rPr lang="ru-RU" sz="2800" dirty="0" err="1" smtClean="0"/>
              <a:t>Вища</a:t>
            </a:r>
            <a:r>
              <a:rPr lang="ru-RU" sz="2800" dirty="0" smtClean="0"/>
              <a:t> </a:t>
            </a:r>
            <a:r>
              <a:rPr lang="ru-RU" sz="2800" dirty="0" err="1" smtClean="0"/>
              <a:t>шк</a:t>
            </a:r>
            <a:r>
              <a:rPr lang="ru-RU" sz="2800" dirty="0" smtClean="0"/>
              <a:t>., 1995.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WordArt 4"/>
          <p:cNvSpPr>
            <a:spLocks noChangeArrowheads="1" noChangeShapeType="1" noTextEdit="1"/>
          </p:cNvSpPr>
          <p:nvPr/>
        </p:nvSpPr>
        <p:spPr bwMode="auto">
          <a:xfrm>
            <a:off x="1547813" y="4678363"/>
            <a:ext cx="5940425" cy="21796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Дякую за увагу!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 eaLnBrk="1" hangingPunct="1"/>
            <a:r>
              <a:rPr lang="uk-UA" sz="4800" b="1" smtClean="0">
                <a:solidFill>
                  <a:srgbClr val="FF0000"/>
                </a:solidFill>
                <a:cs typeface="Times New Roman" pitchFamily="18" charset="0"/>
              </a:rPr>
              <a:t>Гепатит В (Етіологія)</a:t>
            </a:r>
            <a:endParaRPr lang="uk-UA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214438"/>
            <a:ext cx="5286375" cy="5286375"/>
          </a:xfrm>
        </p:spPr>
        <p:txBody>
          <a:bodyPr>
            <a:normAutofit/>
          </a:bodyPr>
          <a:lstStyle/>
          <a:p>
            <a:pPr marL="0" indent="22860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457200" algn="l"/>
              </a:tabLst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В умовах кімнатної температури вірус зберігається </a:t>
            </a:r>
            <a:r>
              <a:rPr lang="uk-U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 місяці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 в холодильнику – </a:t>
            </a:r>
            <a:r>
              <a:rPr lang="uk-U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 місяців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 в замороженому вигляді –      </a:t>
            </a:r>
            <a:r>
              <a:rPr lang="uk-U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15-20 років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 у висушеній плазмі –   </a:t>
            </a:r>
            <a:r>
              <a:rPr lang="uk-U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25 років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228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457200" algn="l"/>
              </a:tabLst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При кип’ятінні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інактивується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через </a:t>
            </a:r>
            <a:r>
              <a:rPr lang="uk-U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15-30 хвилин. </a:t>
            </a:r>
          </a:p>
          <a:p>
            <a:pPr marL="0" indent="22860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457200" algn="l"/>
              </a:tabLst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УФ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випромінення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на вірус не діє.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  <p:pic>
        <p:nvPicPr>
          <p:cNvPr id="9220" name="Содержимое 4" descr="imagesCA0A3K8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38" y="1643063"/>
            <a:ext cx="3143250" cy="35718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00188" y="273050"/>
            <a:ext cx="6643687" cy="941388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МЕХАНІЗМИ ПЕРЕДАЧІ</a:t>
            </a:r>
            <a:endParaRPr lang="uk-UA" sz="3200" smtClean="0">
              <a:latin typeface="Arial" charset="0"/>
              <a:cs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50" y="1435100"/>
            <a:ext cx="4572000" cy="4691063"/>
          </a:xfrm>
        </p:spPr>
        <p:txBody>
          <a:bodyPr>
            <a:normAutofit/>
          </a:bodyPr>
          <a:lstStyle/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457200" algn="l"/>
              </a:tabLst>
              <a:defRPr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Основним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біологічним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субстратом, в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якому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вірус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гепатиту В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кров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достатньо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0,0005-0,001 мл).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457200" algn="l"/>
              </a:tabLst>
              <a:defRPr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Переливання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крові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препаратів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dirty="0"/>
          </a:p>
        </p:txBody>
      </p:sp>
      <p:pic>
        <p:nvPicPr>
          <p:cNvPr id="10244" name="Содержимое 4" descr="peredacha hepatit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1857375"/>
            <a:ext cx="2786063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3"/>
          <p:cNvSpPr>
            <a:spLocks noGrp="1"/>
          </p:cNvSpPr>
          <p:nvPr>
            <p:ph type="body" idx="2"/>
          </p:nvPr>
        </p:nvSpPr>
        <p:spPr>
          <a:xfrm>
            <a:off x="214313" y="428625"/>
            <a:ext cx="4500562" cy="6072188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err="1" smtClean="0">
                <a:latin typeface="Arial" charset="0"/>
                <a:cs typeface="Arial" charset="0"/>
              </a:rPr>
              <a:t>Будь-які</a:t>
            </a:r>
            <a:r>
              <a:rPr lang="ru-RU" sz="3200" dirty="0" smtClean="0"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latin typeface="Arial" charset="0"/>
                <a:cs typeface="Arial" charset="0"/>
              </a:rPr>
              <a:t>медичні</a:t>
            </a:r>
            <a:r>
              <a:rPr lang="ru-RU" sz="3200" dirty="0" smtClean="0"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latin typeface="Arial" charset="0"/>
                <a:cs typeface="Arial" charset="0"/>
              </a:rPr>
              <a:t>маніпуляції</a:t>
            </a:r>
            <a:r>
              <a:rPr lang="ru-RU" sz="3200" dirty="0" smtClean="0">
                <a:latin typeface="Arial" charset="0"/>
                <a:cs typeface="Arial" charset="0"/>
              </a:rPr>
              <a:t>, </a:t>
            </a:r>
            <a:r>
              <a:rPr lang="ru-RU" sz="3200" dirty="0" err="1" smtClean="0">
                <a:latin typeface="Arial" charset="0"/>
                <a:cs typeface="Arial" charset="0"/>
              </a:rPr>
              <a:t>які</a:t>
            </a:r>
            <a:r>
              <a:rPr lang="ru-RU" sz="3200" dirty="0" smtClean="0"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latin typeface="Arial" charset="0"/>
                <a:cs typeface="Arial" charset="0"/>
              </a:rPr>
              <a:t>супроводжуються</a:t>
            </a:r>
            <a:r>
              <a:rPr lang="ru-RU" sz="3200" dirty="0" smtClean="0"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порушенням</a:t>
            </a:r>
            <a:r>
              <a:rPr lang="ru-RU" sz="32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цілосності</a:t>
            </a:r>
            <a:r>
              <a:rPr lang="ru-RU" sz="32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шкіри</a:t>
            </a:r>
            <a:r>
              <a:rPr lang="ru-RU" sz="32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чи</a:t>
            </a:r>
            <a:r>
              <a:rPr lang="ru-RU" sz="32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слизових</a:t>
            </a:r>
            <a:r>
              <a:rPr lang="ru-RU" sz="32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при </a:t>
            </a:r>
            <a:r>
              <a:rPr lang="ru-RU" sz="3200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застосуванні</a:t>
            </a:r>
            <a:r>
              <a:rPr lang="ru-RU" sz="32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інструментів</a:t>
            </a:r>
            <a:r>
              <a:rPr lang="ru-RU" sz="32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багаторазового</a:t>
            </a:r>
            <a:r>
              <a:rPr lang="ru-RU" sz="32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використання</a:t>
            </a:r>
            <a:r>
              <a:rPr lang="ru-RU" sz="32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ru-RU" sz="3200" dirty="0" smtClean="0">
                <a:latin typeface="Arial" charset="0"/>
                <a:cs typeface="Arial" charset="0"/>
              </a:rPr>
              <a:t>– </a:t>
            </a:r>
            <a:r>
              <a:rPr lang="ru-RU" sz="3200" dirty="0" err="1" smtClean="0">
                <a:latin typeface="Arial" charset="0"/>
                <a:cs typeface="Arial" charset="0"/>
              </a:rPr>
              <a:t>оперативні</a:t>
            </a:r>
            <a:r>
              <a:rPr lang="ru-RU" sz="3200" dirty="0" smtClean="0"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latin typeface="Arial" charset="0"/>
                <a:cs typeface="Arial" charset="0"/>
              </a:rPr>
              <a:t>втручання</a:t>
            </a:r>
            <a:r>
              <a:rPr lang="ru-RU" sz="3200" dirty="0" smtClean="0">
                <a:latin typeface="Arial" charset="0"/>
                <a:cs typeface="Arial" charset="0"/>
              </a:rPr>
              <a:t>, </a:t>
            </a:r>
            <a:r>
              <a:rPr lang="ru-RU" sz="3200" dirty="0" err="1" smtClean="0">
                <a:latin typeface="Arial" charset="0"/>
                <a:cs typeface="Arial" charset="0"/>
              </a:rPr>
              <a:t>інвазивні</a:t>
            </a:r>
            <a:r>
              <a:rPr lang="ru-RU" sz="3200" dirty="0" smtClean="0"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latin typeface="Arial" charset="0"/>
                <a:cs typeface="Arial" charset="0"/>
              </a:rPr>
              <a:t>дослідження</a:t>
            </a:r>
            <a:r>
              <a:rPr lang="ru-RU" sz="3200" dirty="0" smtClean="0">
                <a:latin typeface="Arial" charset="0"/>
                <a:cs typeface="Arial" charset="0"/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будь-які</a:t>
            </a:r>
            <a:r>
              <a:rPr lang="ru-RU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стоматологічні</a:t>
            </a:r>
            <a:r>
              <a:rPr lang="ru-RU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втручання</a:t>
            </a:r>
            <a:r>
              <a:rPr lang="ru-RU" sz="3200" dirty="0" smtClean="0">
                <a:latin typeface="Arial" charset="0"/>
                <a:cs typeface="Arial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dirty="0" smtClean="0"/>
          </a:p>
        </p:txBody>
      </p:sp>
      <p:pic>
        <p:nvPicPr>
          <p:cNvPr id="11267" name="Содержимое 6" descr="300px-Operating_theatr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071563"/>
            <a:ext cx="3786188" cy="3890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676</TotalTime>
  <Words>2522</Words>
  <Application>Microsoft Office PowerPoint</Application>
  <PresentationFormat>Екран (4:3)</PresentationFormat>
  <Paragraphs>342</Paragraphs>
  <Slides>61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61</vt:i4>
      </vt:variant>
    </vt:vector>
  </HeadingPairs>
  <TitlesOfParts>
    <vt:vector size="69" baseType="lpstr">
      <vt:lpstr>Arial</vt:lpstr>
      <vt:lpstr>Calibri</vt:lpstr>
      <vt:lpstr>Constantia</vt:lpstr>
      <vt:lpstr>Wingdings 2</vt:lpstr>
      <vt:lpstr>Wingdings</vt:lpstr>
      <vt:lpstr>Times New Roman</vt:lpstr>
      <vt:lpstr>Verdana</vt:lpstr>
      <vt:lpstr>Поток</vt:lpstr>
      <vt:lpstr>Лекція: </vt:lpstr>
      <vt:lpstr>Історичні дані</vt:lpstr>
      <vt:lpstr>Історичні дані</vt:lpstr>
      <vt:lpstr>Патогенетичні синдроми</vt:lpstr>
      <vt:lpstr>Патогенетичні синдроми</vt:lpstr>
      <vt:lpstr>Гепатит В (Етіологія)</vt:lpstr>
      <vt:lpstr>Гепатит В (Етіологія)</vt:lpstr>
      <vt:lpstr>МЕХАНІЗМИ ПЕРЕДАЧІ</vt:lpstr>
      <vt:lpstr>Слайд 9</vt:lpstr>
      <vt:lpstr>Слайд 10</vt:lpstr>
      <vt:lpstr>Слайд 11</vt:lpstr>
      <vt:lpstr>Слайд 12</vt:lpstr>
      <vt:lpstr>Клінічна картина гепатиту В</vt:lpstr>
      <vt:lpstr>Клінічна картина гепатиту В</vt:lpstr>
      <vt:lpstr>Клінічна картина гепатиту В</vt:lpstr>
      <vt:lpstr>Легка форма</vt:lpstr>
      <vt:lpstr>Середня тяжкість</vt:lpstr>
      <vt:lpstr>Тяжка форма</vt:lpstr>
      <vt:lpstr>Ранні ознаки печінкової енцефалопатії</vt:lpstr>
      <vt:lpstr>Ранні ознаки печінкової енцефалопатії</vt:lpstr>
      <vt:lpstr>Вірусний гепатит Д (дельта) </vt:lpstr>
      <vt:lpstr>Вірусний гепатит Д (дельта) </vt:lpstr>
      <vt:lpstr>Гепатит  С</vt:lpstr>
      <vt:lpstr>Гепатит  С. Клінічна картина</vt:lpstr>
      <vt:lpstr>Гепатит  С. Клінічна картина</vt:lpstr>
      <vt:lpstr>Гепатит  С. Клінічна картина</vt:lpstr>
      <vt:lpstr>Діагностика вірусних гепатитів</vt:lpstr>
      <vt:lpstr>Діагностика вірусних гепатитів</vt:lpstr>
      <vt:lpstr>Діагностика вірусних гепатитів</vt:lpstr>
      <vt:lpstr>Діагностичні маркери гепатиту В </vt:lpstr>
      <vt:lpstr>Діагностичні маркери гепатиту В </vt:lpstr>
      <vt:lpstr>Діагностичні маркери гепатиту Д</vt:lpstr>
      <vt:lpstr>Діагностичні маркери гепатиту С </vt:lpstr>
      <vt:lpstr>ЛІКУВАННЯ ХВОРИХ НА ВІРУСНІ ГЕПАТИТИ</vt:lpstr>
      <vt:lpstr>ЛІКУВАННЯ ХВОРИХ НА ВІРУСНІ ГЕПАТИТИ</vt:lpstr>
      <vt:lpstr>ЛІКУВАННЯ ХВОРИХ НА ВІРУСНІ ГЕПАТИТИ</vt:lpstr>
      <vt:lpstr>ПРОФІЛАКТИКА</vt:lpstr>
      <vt:lpstr>ПРОФІЛАКТИКА</vt:lpstr>
      <vt:lpstr>Слайд 39</vt:lpstr>
      <vt:lpstr>В даний час вірусом гепатиту С (НСV) інфіковано приблизно 170 млн. людей. Хронічна НСV-інфекція веде до розвитку цирозу і гепатоцелюлярної карциноми. Є причиною летальності більше 300 000 випадків в рік.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Схема критеріїв Чайльда-П'ю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Література </vt:lpstr>
      <vt:lpstr>Слайд 61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№4. Тема: “Вірусні гепатити”</dc:title>
  <dc:creator>1</dc:creator>
  <cp:lastModifiedBy>Black.User</cp:lastModifiedBy>
  <cp:revision>114</cp:revision>
  <dcterms:created xsi:type="dcterms:W3CDTF">2008-11-09T10:38:48Z</dcterms:created>
  <dcterms:modified xsi:type="dcterms:W3CDTF">2014-02-10T08:00:04Z</dcterms:modified>
</cp:coreProperties>
</file>