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234" autoAdjust="0"/>
    <p:restoredTop sz="94660"/>
  </p:normalViewPr>
  <p:slideViewPr>
    <p:cSldViewPr>
      <p:cViewPr varScale="1">
        <p:scale>
          <a:sx n="69" d="100"/>
          <a:sy n="69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419600" cy="1447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Тип Губки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5105400"/>
            <a:ext cx="3276600" cy="1752600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uk-UA" dirty="0" smtClean="0"/>
              <a:t>Екологія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502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Головною причиною,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перешкоджає</a:t>
            </a:r>
            <a:r>
              <a:rPr lang="ru-RU" dirty="0" smtClean="0"/>
              <a:t> </a:t>
            </a:r>
            <a:r>
              <a:rPr lang="ru-RU" dirty="0" err="1" smtClean="0"/>
              <a:t>масовому</a:t>
            </a:r>
            <a:r>
              <a:rPr lang="ru-RU" dirty="0" smtClean="0"/>
              <a:t> </a:t>
            </a:r>
            <a:r>
              <a:rPr lang="ru-RU" dirty="0" err="1" smtClean="0"/>
              <a:t>розмноженню</a:t>
            </a:r>
            <a:r>
              <a:rPr lang="ru-RU" dirty="0" smtClean="0"/>
              <a:t> губок,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субстрату. </a:t>
            </a:r>
            <a:r>
              <a:rPr lang="ru-RU" dirty="0" err="1" smtClean="0"/>
              <a:t>Більшість</a:t>
            </a:r>
            <a:r>
              <a:rPr lang="ru-RU" dirty="0" smtClean="0"/>
              <a:t> губок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на </a:t>
            </a:r>
            <a:r>
              <a:rPr lang="ru-RU" dirty="0" err="1" smtClean="0"/>
              <a:t>мулистому</a:t>
            </a:r>
            <a:r>
              <a:rPr lang="ru-RU" dirty="0" smtClean="0"/>
              <a:t> </a:t>
            </a:r>
            <a:r>
              <a:rPr lang="ru-RU" dirty="0" err="1" smtClean="0"/>
              <a:t>дні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 мулу </a:t>
            </a:r>
            <a:r>
              <a:rPr lang="ru-RU" dirty="0" err="1" smtClean="0"/>
              <a:t>закупорюють</a:t>
            </a:r>
            <a:r>
              <a:rPr lang="ru-RU" dirty="0" smtClean="0"/>
              <a:t> пори,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.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солоність</a:t>
            </a:r>
            <a:r>
              <a:rPr lang="ru-RU" dirty="0" smtClean="0"/>
              <a:t>, </a:t>
            </a:r>
            <a:r>
              <a:rPr lang="ru-RU" dirty="0" err="1" smtClean="0"/>
              <a:t>рухливість</a:t>
            </a:r>
            <a:r>
              <a:rPr lang="ru-RU" dirty="0" smtClean="0"/>
              <a:t> води та температура.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981200" cy="12192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Г</a:t>
            </a:r>
            <a:r>
              <a:rPr lang="uk-UA" sz="6000" dirty="0" smtClean="0">
                <a:solidFill>
                  <a:srgbClr val="FFC000"/>
                </a:solidFill>
              </a:rPr>
              <a:t>у</a:t>
            </a:r>
            <a:r>
              <a:rPr lang="uk-UA" sz="6000" dirty="0" smtClean="0">
                <a:solidFill>
                  <a:srgbClr val="92D050"/>
                </a:solidFill>
              </a:rPr>
              <a:t>б</a:t>
            </a:r>
            <a:r>
              <a:rPr lang="uk-UA" sz="6000" dirty="0" smtClean="0">
                <a:solidFill>
                  <a:srgbClr val="00B050"/>
                </a:solidFill>
              </a:rPr>
              <a:t>к</a:t>
            </a:r>
            <a:r>
              <a:rPr lang="uk-UA" sz="6000" dirty="0" smtClean="0">
                <a:solidFill>
                  <a:srgbClr val="00B0F0"/>
                </a:solidFill>
              </a:rPr>
              <a:t>и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23554" name="Picture 2" descr="http://www.livt.net/Clt/Ani/Por/por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2514600" cy="2058104"/>
          </a:xfrm>
          <a:prstGeom prst="rect">
            <a:avLst/>
          </a:prstGeom>
          <a:noFill/>
        </p:spPr>
      </p:pic>
      <p:pic>
        <p:nvPicPr>
          <p:cNvPr id="23556" name="Picture 4" descr="http://d1.endata.cx/data/games/29596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04800"/>
            <a:ext cx="3962400" cy="3302000"/>
          </a:xfrm>
          <a:prstGeom prst="rect">
            <a:avLst/>
          </a:prstGeom>
          <a:noFill/>
        </p:spPr>
      </p:pic>
      <p:pic>
        <p:nvPicPr>
          <p:cNvPr id="23558" name="Picture 6" descr="http://www.korabli.eu/images/oboi/podvodnyy-mir/korallovye-polipy/big/korally_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2209800" cy="1767840"/>
          </a:xfrm>
          <a:prstGeom prst="rect">
            <a:avLst/>
          </a:prstGeom>
          <a:noFill/>
        </p:spPr>
      </p:pic>
      <p:pic>
        <p:nvPicPr>
          <p:cNvPr id="23560" name="Picture 8" descr="http://newmusic.ru/uploads/images/497/bf3e27b01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638800"/>
            <a:ext cx="1422400" cy="1066800"/>
          </a:xfrm>
          <a:prstGeom prst="rect">
            <a:avLst/>
          </a:prstGeom>
          <a:noFill/>
        </p:spPr>
      </p:pic>
      <p:pic>
        <p:nvPicPr>
          <p:cNvPr id="23562" name="Picture 10" descr="http://lyc.zelenogorsk.ru/project/2007/lavrel/gybki/spon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3733800"/>
            <a:ext cx="2362200" cy="1752600"/>
          </a:xfrm>
          <a:prstGeom prst="rect">
            <a:avLst/>
          </a:prstGeom>
          <a:noFill/>
        </p:spPr>
      </p:pic>
      <p:pic>
        <p:nvPicPr>
          <p:cNvPr id="23564" name="Picture 12" descr="http://img.photobucket.com/albums/v153/rodaballo/Weblog/bonaire-purple-tube-spon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04800"/>
            <a:ext cx="1600200" cy="2305764"/>
          </a:xfrm>
          <a:prstGeom prst="rect">
            <a:avLst/>
          </a:prstGeom>
          <a:noFill/>
        </p:spPr>
      </p:pic>
      <p:pic>
        <p:nvPicPr>
          <p:cNvPr id="23566" name="Picture 14" descr="http://gubky.ru/spanc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953000"/>
            <a:ext cx="2336799" cy="1752600"/>
          </a:xfrm>
          <a:prstGeom prst="rect">
            <a:avLst/>
          </a:prstGeom>
          <a:noFill/>
        </p:spPr>
      </p:pic>
      <p:pic>
        <p:nvPicPr>
          <p:cNvPr id="23568" name="Picture 16" descr="http://krasota4ever.ru/wp-content/uploads/2012/06/bodyaga-dlya-lic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5638799"/>
            <a:ext cx="1524000" cy="1040525"/>
          </a:xfrm>
          <a:prstGeom prst="rect">
            <a:avLst/>
          </a:prstGeom>
          <a:noFill/>
        </p:spPr>
      </p:pic>
      <p:pic>
        <p:nvPicPr>
          <p:cNvPr id="23570" name="Picture 18" descr="http://naturewall.ru/_ph/83/1540652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5638800"/>
            <a:ext cx="1422400" cy="1066800"/>
          </a:xfrm>
          <a:prstGeom prst="rect">
            <a:avLst/>
          </a:prstGeom>
          <a:noFill/>
        </p:spPr>
      </p:pic>
      <p:pic>
        <p:nvPicPr>
          <p:cNvPr id="23572" name="Picture 20" descr="http://banana.by/uploads/posts/1220005530_15078247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2743200"/>
            <a:ext cx="1600200" cy="838200"/>
          </a:xfrm>
          <a:prstGeom prst="rect">
            <a:avLst/>
          </a:prstGeom>
          <a:noFill/>
        </p:spPr>
      </p:pic>
      <p:pic>
        <p:nvPicPr>
          <p:cNvPr id="23574" name="Picture 22" descr="http://www.blogster.com/media/albums/users/4/b/l/4bliss/post-photos/.view/lrg-879-tube-sponge-247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05600" y="3733800"/>
            <a:ext cx="1905000" cy="1085850"/>
          </a:xfrm>
          <a:prstGeom prst="rect">
            <a:avLst/>
          </a:prstGeom>
          <a:noFill/>
        </p:spPr>
      </p:pic>
      <p:pic>
        <p:nvPicPr>
          <p:cNvPr id="23576" name="Picture 24" descr="http://irecommend.ru/sites/default/files/product-images/10063/spongillidae.full_.length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3733800"/>
            <a:ext cx="1422400" cy="1066800"/>
          </a:xfrm>
          <a:prstGeom prst="rect">
            <a:avLst/>
          </a:prstGeom>
          <a:noFill/>
        </p:spPr>
      </p:pic>
      <p:pic>
        <p:nvPicPr>
          <p:cNvPr id="23578" name="Picture 26" descr="http://pug1.ru/images/pugachev-550x81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4952999"/>
            <a:ext cx="1066800" cy="1752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uk-UA" dirty="0" smtClean="0"/>
              <a:t>Поняття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vi-VN" dirty="0" smtClean="0"/>
              <a:t>Гу́бки</a:t>
            </a:r>
            <a:r>
              <a:rPr lang="en-US" dirty="0" smtClean="0"/>
              <a:t> — </a:t>
            </a:r>
            <a:r>
              <a:rPr lang="vi-VN" dirty="0" smtClean="0"/>
              <a:t>тип примітивних багатоклітинних тварин, які ведуть прикріплений спосіб життя.</a:t>
            </a:r>
            <a:endParaRPr lang="ru-RU" dirty="0"/>
          </a:p>
        </p:txBody>
      </p:sp>
      <p:pic>
        <p:nvPicPr>
          <p:cNvPr id="9218" name="Picture 2" descr="http://twojobraz.pl/images/product_images/popup_images/515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33800"/>
            <a:ext cx="4038600" cy="2761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uk-UA" dirty="0" smtClean="0"/>
              <a:t>Загальні відомості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5029200"/>
          </a:xfrm>
        </p:spPr>
        <p:txBody>
          <a:bodyPr/>
          <a:lstStyle/>
          <a:p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типу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впротерозойську</a:t>
            </a:r>
            <a:r>
              <a:rPr lang="ru-RU" dirty="0" smtClean="0"/>
              <a:t> еру.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З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губок.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варіюють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 см до 2 м. Губки </a:t>
            </a:r>
            <a:r>
              <a:rPr lang="ru-RU" dirty="0" err="1" smtClean="0"/>
              <a:t>поширені</a:t>
            </a:r>
            <a:r>
              <a:rPr lang="ru-RU" dirty="0" smtClean="0"/>
              <a:t> в </a:t>
            </a:r>
            <a:r>
              <a:rPr lang="ru-RU" dirty="0" err="1" smtClean="0"/>
              <a:t>прісних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солоних</a:t>
            </a:r>
            <a:r>
              <a:rPr lang="ru-RU" dirty="0" smtClean="0"/>
              <a:t> водах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кліматичних</a:t>
            </a:r>
            <a:r>
              <a:rPr lang="ru-RU" dirty="0" smtClean="0"/>
              <a:t> зон, </a:t>
            </a:r>
            <a:r>
              <a:rPr lang="ru-RU" dirty="0" err="1" smtClean="0"/>
              <a:t>представлені</a:t>
            </a:r>
            <a:r>
              <a:rPr lang="ru-RU" dirty="0" smtClean="0"/>
              <a:t> як </a:t>
            </a:r>
            <a:r>
              <a:rPr lang="ru-RU" dirty="0" err="1" smtClean="0"/>
              <a:t>поодинокими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колоніальними</a:t>
            </a:r>
            <a:r>
              <a:rPr lang="ru-RU" dirty="0" smtClean="0"/>
              <a:t> формами.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762000"/>
            <a:ext cx="7010400" cy="5364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губки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диференційовані</a:t>
            </a:r>
            <a:r>
              <a:rPr lang="ru-RU" dirty="0" smtClean="0"/>
              <a:t> та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тенденцію</a:t>
            </a:r>
            <a:r>
              <a:rPr lang="ru-RU" dirty="0" smtClean="0"/>
              <a:t> до </a:t>
            </a:r>
            <a:r>
              <a:rPr lang="ru-RU" dirty="0" err="1" smtClean="0"/>
              <a:t>утворення</a:t>
            </a:r>
            <a:r>
              <a:rPr lang="ru-RU" dirty="0" smtClean="0"/>
              <a:t> тканин;</a:t>
            </a:r>
          </a:p>
          <a:p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 — </a:t>
            </a:r>
            <a:r>
              <a:rPr lang="ru-RU" dirty="0" err="1" smtClean="0"/>
              <a:t>ектодерми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ентодерми</a:t>
            </a:r>
            <a:r>
              <a:rPr lang="ru-RU" dirty="0" smtClean="0"/>
              <a:t>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драглиста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 —мезоглея;</a:t>
            </a:r>
          </a:p>
          <a:p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внутрішній</a:t>
            </a:r>
            <a:r>
              <a:rPr lang="ru-RU" dirty="0" smtClean="0"/>
              <a:t> скелет (</a:t>
            </a:r>
            <a:r>
              <a:rPr lang="ru-RU" dirty="0" err="1" smtClean="0"/>
              <a:t>вапняковий</a:t>
            </a:r>
            <a:r>
              <a:rPr lang="ru-RU" dirty="0" smtClean="0"/>
              <a:t> </a:t>
            </a:r>
            <a:r>
              <a:rPr lang="ru-RU" dirty="0" err="1" smtClean="0"/>
              <a:t>чи</a:t>
            </a:r>
            <a:r>
              <a:rPr lang="ru-RU" dirty="0" smtClean="0"/>
              <a:t> </a:t>
            </a:r>
            <a:r>
              <a:rPr lang="ru-RU" dirty="0" err="1" smtClean="0"/>
              <a:t>кремнієвий</a:t>
            </a:r>
            <a:r>
              <a:rPr lang="ru-RU" dirty="0" smtClean="0"/>
              <a:t>), </a:t>
            </a:r>
            <a:r>
              <a:rPr lang="ru-RU" dirty="0" err="1" smtClean="0"/>
              <a:t>утворений</a:t>
            </a:r>
            <a:r>
              <a:rPr lang="ru-RU" dirty="0" smtClean="0"/>
              <a:t> </a:t>
            </a:r>
            <a:r>
              <a:rPr lang="ru-RU" dirty="0" err="1" smtClean="0"/>
              <a:t>спікулами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опорну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Будова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багатьох</a:t>
            </a:r>
            <a:r>
              <a:rPr lang="ru-RU" dirty="0" smtClean="0"/>
              <a:t> губок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вид </a:t>
            </a:r>
            <a:r>
              <a:rPr lang="ru-RU" dirty="0" err="1" smtClean="0"/>
              <a:t>келиха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м'язового</a:t>
            </a:r>
            <a:r>
              <a:rPr lang="ru-RU" dirty="0" smtClean="0"/>
              <a:t> </a:t>
            </a:r>
            <a:r>
              <a:rPr lang="ru-RU" dirty="0" err="1" smtClean="0"/>
              <a:t>мішечка</a:t>
            </a:r>
            <a:r>
              <a:rPr lang="ru-RU" dirty="0" smtClean="0"/>
              <a:t>, </a:t>
            </a:r>
            <a:r>
              <a:rPr lang="ru-RU" dirty="0" err="1" smtClean="0"/>
              <a:t>прикріпленого</a:t>
            </a:r>
            <a:r>
              <a:rPr lang="ru-RU" dirty="0" smtClean="0"/>
              <a:t> до субстрату (дна, </a:t>
            </a:r>
            <a:r>
              <a:rPr lang="ru-RU" dirty="0" err="1" smtClean="0"/>
              <a:t>каменів</a:t>
            </a:r>
            <a:r>
              <a:rPr lang="ru-RU" dirty="0" smtClean="0"/>
              <a:t>, </a:t>
            </a:r>
            <a:r>
              <a:rPr lang="ru-RU" dirty="0" err="1" smtClean="0"/>
              <a:t>черепашок</a:t>
            </a:r>
            <a:r>
              <a:rPr lang="ru-RU" dirty="0" smtClean="0"/>
              <a:t>).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r>
              <a:rPr lang="ru-RU" dirty="0" smtClean="0"/>
              <a:t> —</a:t>
            </a:r>
            <a:r>
              <a:rPr lang="ru-RU" dirty="0" err="1" smtClean="0"/>
              <a:t>устя</a:t>
            </a:r>
            <a:r>
              <a:rPr lang="ru-RU" dirty="0" smtClean="0"/>
              <a:t> (</a:t>
            </a:r>
            <a:r>
              <a:rPr lang="ru-RU" dirty="0" err="1" smtClean="0"/>
              <a:t>оскулум</a:t>
            </a:r>
            <a:r>
              <a:rPr lang="ru-RU" dirty="0" smtClean="0"/>
              <a:t>), через яке центральна </a:t>
            </a:r>
            <a:r>
              <a:rPr lang="ru-RU" dirty="0" err="1" smtClean="0"/>
              <a:t>порожнина</a:t>
            </a:r>
            <a:r>
              <a:rPr lang="ru-RU" dirty="0" smtClean="0"/>
              <a:t> губки (</a:t>
            </a:r>
            <a:r>
              <a:rPr lang="ru-RU" dirty="0" err="1" smtClean="0"/>
              <a:t>атріальна</a:t>
            </a:r>
            <a:r>
              <a:rPr lang="ru-RU" dirty="0" smtClean="0"/>
              <a:t> </a:t>
            </a:r>
            <a:r>
              <a:rPr lang="ru-RU" dirty="0" err="1" smtClean="0"/>
              <a:t>порожнина</a:t>
            </a:r>
            <a:r>
              <a:rPr lang="ru-RU" dirty="0" smtClean="0"/>
              <a:t>) </a:t>
            </a:r>
            <a:r>
              <a:rPr lang="ru-RU" dirty="0" err="1" smtClean="0"/>
              <a:t>сполучається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навколишнім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dirty="0" smtClean="0"/>
              <a:t>Будова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ru-RU" dirty="0" err="1" smtClean="0"/>
              <a:t>Стінка</a:t>
            </a:r>
            <a:r>
              <a:rPr lang="ru-RU" dirty="0" smtClean="0"/>
              <a:t> губки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 — </a:t>
            </a:r>
            <a:r>
              <a:rPr lang="ru-RU" dirty="0" err="1" smtClean="0"/>
              <a:t>екто</a:t>
            </a:r>
            <a:r>
              <a:rPr lang="ru-RU" dirty="0" smtClean="0"/>
              <a:t>- </a:t>
            </a:r>
            <a:r>
              <a:rPr lang="ru-RU" dirty="0" err="1" smtClean="0"/>
              <a:t>й</a:t>
            </a:r>
            <a:r>
              <a:rPr lang="ru-RU" dirty="0" smtClean="0"/>
              <a:t> [</a:t>
            </a:r>
            <a:r>
              <a:rPr lang="ru-RU" dirty="0" err="1" smtClean="0"/>
              <a:t>ентодерми</a:t>
            </a:r>
            <a:r>
              <a:rPr lang="ru-RU" dirty="0" smtClean="0"/>
              <a:t>. В </a:t>
            </a:r>
            <a:r>
              <a:rPr lang="ru-RU" dirty="0" err="1" smtClean="0"/>
              <a:t>ектодермі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плоскі</a:t>
            </a:r>
            <a:r>
              <a:rPr lang="ru-RU" dirty="0" smtClean="0"/>
              <a:t> </a:t>
            </a:r>
            <a:r>
              <a:rPr lang="ru-RU" dirty="0" err="1" smtClean="0"/>
              <a:t>епітеліально-мускульні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покривний</a:t>
            </a:r>
            <a:r>
              <a:rPr lang="ru-RU" dirty="0" smtClean="0"/>
              <a:t> </a:t>
            </a:r>
            <a:r>
              <a:rPr lang="ru-RU" dirty="0" err="1" smtClean="0"/>
              <a:t>епітелій</a:t>
            </a:r>
            <a:r>
              <a:rPr lang="ru-RU" dirty="0" smtClean="0"/>
              <a:t>. </a:t>
            </a:r>
            <a:r>
              <a:rPr lang="ru-RU" dirty="0" err="1" smtClean="0"/>
              <a:t>Ентодерма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травних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 </a:t>
            </a:r>
            <a:r>
              <a:rPr lang="ru-RU" dirty="0" err="1" smtClean="0"/>
              <a:t>джгутик</a:t>
            </a:r>
            <a:r>
              <a:rPr lang="ru-RU" dirty="0" smtClean="0"/>
              <a:t> —</a:t>
            </a:r>
            <a:r>
              <a:rPr lang="ru-RU" dirty="0" err="1" smtClean="0"/>
              <a:t>хоаноцитів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Життєдіяльність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ru-RU" dirty="0" err="1" smtClean="0"/>
              <a:t>Живлення</a:t>
            </a:r>
            <a:r>
              <a:rPr lang="ru-RU" dirty="0" smtClean="0"/>
              <a:t>, </a:t>
            </a:r>
            <a:r>
              <a:rPr lang="ru-RU" dirty="0" err="1" smtClean="0"/>
              <a:t>дихання</a:t>
            </a:r>
            <a:r>
              <a:rPr lang="ru-RU" dirty="0" smtClean="0"/>
              <a:t> та </a:t>
            </a:r>
            <a:r>
              <a:rPr lang="ru-RU" dirty="0" err="1" smtClean="0"/>
              <a:t>виділення</a:t>
            </a:r>
            <a:r>
              <a:rPr lang="ru-RU" dirty="0" smtClean="0"/>
              <a:t> у губок </a:t>
            </a:r>
            <a:r>
              <a:rPr lang="ru-RU" dirty="0" err="1" smtClean="0"/>
              <a:t>здійснюються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безперервного</a:t>
            </a:r>
            <a:r>
              <a:rPr lang="ru-RU" dirty="0" smtClean="0"/>
              <a:t> потоку води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ритмічній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джгутиків</a:t>
            </a:r>
            <a:r>
              <a:rPr lang="ru-RU" dirty="0" smtClean="0"/>
              <a:t> </a:t>
            </a:r>
            <a:r>
              <a:rPr lang="ru-RU" dirty="0" err="1" smtClean="0"/>
              <a:t>хоаноцитів</a:t>
            </a:r>
            <a:r>
              <a:rPr lang="ru-RU" dirty="0" smtClean="0"/>
              <a:t> вода </a:t>
            </a:r>
            <a:r>
              <a:rPr lang="ru-RU" dirty="0" err="1" smtClean="0"/>
              <a:t>нагнітається</a:t>
            </a:r>
            <a:r>
              <a:rPr lang="ru-RU" dirty="0" smtClean="0"/>
              <a:t> в пори, </a:t>
            </a:r>
            <a:r>
              <a:rPr lang="ru-RU" dirty="0" err="1" smtClean="0"/>
              <a:t>потрапляє</a:t>
            </a:r>
            <a:r>
              <a:rPr lang="ru-RU" dirty="0" smtClean="0"/>
              <a:t> в </a:t>
            </a:r>
            <a:r>
              <a:rPr lang="ru-RU" dirty="0" err="1" smtClean="0"/>
              <a:t>атріальну</a:t>
            </a:r>
            <a:r>
              <a:rPr lang="ru-RU" dirty="0" smtClean="0"/>
              <a:t> </a:t>
            </a:r>
            <a:r>
              <a:rPr lang="ru-RU" dirty="0" err="1" smtClean="0"/>
              <a:t>порожнину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устя</a:t>
            </a:r>
            <a:r>
              <a:rPr lang="ru-RU" dirty="0" smtClean="0"/>
              <a:t> </a:t>
            </a: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назовні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Розмноження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ru-RU" dirty="0" err="1" smtClean="0"/>
              <a:t>Розмножуються</a:t>
            </a:r>
            <a:r>
              <a:rPr lang="ru-RU" dirty="0" smtClean="0"/>
              <a:t> губки як </a:t>
            </a:r>
            <a:r>
              <a:rPr lang="ru-RU" dirty="0" err="1" smtClean="0"/>
              <a:t>статевим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нестатевим</a:t>
            </a:r>
            <a:r>
              <a:rPr lang="ru-RU" dirty="0" smtClean="0"/>
              <a:t> способом.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статевого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 </a:t>
            </a:r>
            <a:r>
              <a:rPr lang="ru-RU" dirty="0" err="1" smtClean="0"/>
              <a:t>зрілий</a:t>
            </a:r>
            <a:r>
              <a:rPr lang="ru-RU" dirty="0" smtClean="0"/>
              <a:t> </a:t>
            </a:r>
            <a:r>
              <a:rPr lang="ru-RU" dirty="0" err="1" smtClean="0"/>
              <a:t>сперматозоїдоднієї</a:t>
            </a:r>
            <a:r>
              <a:rPr lang="ru-RU" dirty="0" smtClean="0"/>
              <a:t> губки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мезоглеї</a:t>
            </a:r>
            <a:r>
              <a:rPr lang="ru-RU" dirty="0" smtClean="0"/>
              <a:t> через </a:t>
            </a:r>
            <a:r>
              <a:rPr lang="ru-RU" dirty="0" err="1" smtClean="0"/>
              <a:t>устя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потоком води </a:t>
            </a:r>
            <a:r>
              <a:rPr lang="ru-RU" dirty="0" err="1" smtClean="0"/>
              <a:t>потрапляє</a:t>
            </a:r>
            <a:r>
              <a:rPr lang="ru-RU" dirty="0" smtClean="0"/>
              <a:t> в </a:t>
            </a:r>
            <a:r>
              <a:rPr lang="ru-RU" dirty="0" err="1" smtClean="0"/>
              <a:t>порожнину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, де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амебоцитів</a:t>
            </a:r>
            <a:r>
              <a:rPr lang="ru-RU" dirty="0" smtClean="0"/>
              <a:t> </a:t>
            </a:r>
            <a:r>
              <a:rPr lang="ru-RU" dirty="0" err="1" smtClean="0"/>
              <a:t>доставляється</a:t>
            </a:r>
            <a:r>
              <a:rPr lang="ru-RU" dirty="0" smtClean="0"/>
              <a:t> до </a:t>
            </a:r>
            <a:r>
              <a:rPr lang="ru-RU" dirty="0" err="1" smtClean="0"/>
              <a:t>зрілої</a:t>
            </a:r>
            <a:r>
              <a:rPr lang="ru-RU" dirty="0" smtClean="0"/>
              <a:t> </a:t>
            </a:r>
            <a:r>
              <a:rPr lang="ru-RU" dirty="0" err="1" smtClean="0"/>
              <a:t>яйцеклітини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dirty="0" err="1" smtClean="0"/>
              <a:t>Розмноження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51054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Нестатеве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 </a:t>
            </a:r>
            <a:r>
              <a:rPr lang="ru-RU" dirty="0" err="1" smtClean="0"/>
              <a:t>здійснюється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брунькуванням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фрагментацією</a:t>
            </a:r>
            <a:r>
              <a:rPr lang="ru-RU" dirty="0" smtClean="0"/>
              <a:t>.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брунькування</a:t>
            </a:r>
            <a:r>
              <a:rPr lang="ru-RU" dirty="0" smtClean="0"/>
              <a:t> </a:t>
            </a:r>
            <a:r>
              <a:rPr lang="ru-RU" dirty="0" err="1" smtClean="0"/>
              <a:t>дочірня</a:t>
            </a:r>
            <a:r>
              <a:rPr lang="ru-RU" dirty="0" smtClean="0"/>
              <a:t> </a:t>
            </a:r>
            <a:r>
              <a:rPr lang="ru-RU" dirty="0" err="1" smtClean="0"/>
              <a:t>особина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на </a:t>
            </a:r>
            <a:r>
              <a:rPr lang="ru-RU" dirty="0" err="1" smtClean="0"/>
              <a:t>материнському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, як правило,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фрагментації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губки </a:t>
            </a:r>
            <a:r>
              <a:rPr lang="ru-RU" dirty="0" err="1" smtClean="0"/>
              <a:t>розпадається</a:t>
            </a:r>
            <a:r>
              <a:rPr lang="ru-RU" dirty="0" smtClean="0"/>
              <a:t> на </a:t>
            </a:r>
            <a:r>
              <a:rPr lang="ru-RU" dirty="0" err="1" smtClean="0"/>
              <a:t>частини</a:t>
            </a:r>
            <a:r>
              <a:rPr lang="ru-RU" dirty="0" smtClean="0"/>
              <a:t>,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за </a:t>
            </a:r>
            <a:r>
              <a:rPr lang="ru-RU" dirty="0" err="1" smtClean="0"/>
              <a:t>сприятливих</a:t>
            </a:r>
            <a:r>
              <a:rPr lang="ru-RU" dirty="0" smtClean="0"/>
              <a:t> умов </a:t>
            </a:r>
            <a:r>
              <a:rPr lang="ru-RU" dirty="0" err="1" smtClean="0"/>
              <a:t>дає</a:t>
            </a:r>
            <a:r>
              <a:rPr lang="ru-RU" dirty="0" smtClean="0"/>
              <a:t> початок новому </a:t>
            </a:r>
            <a:r>
              <a:rPr lang="ru-RU" dirty="0" err="1" smtClean="0"/>
              <a:t>організму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101</Words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Тип Губки</vt:lpstr>
      <vt:lpstr>Поняття</vt:lpstr>
      <vt:lpstr>Загальні відомості</vt:lpstr>
      <vt:lpstr>Слайд 4</vt:lpstr>
      <vt:lpstr>Будова</vt:lpstr>
      <vt:lpstr>Будова</vt:lpstr>
      <vt:lpstr>Життєдіяльність</vt:lpstr>
      <vt:lpstr>Розмноження</vt:lpstr>
      <vt:lpstr>Розмноження</vt:lpstr>
      <vt:lpstr>Екологія</vt:lpstr>
      <vt:lpstr>Губки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Губки</dc:title>
  <dc:creator>Admin</dc:creator>
  <cp:lastModifiedBy>Admin</cp:lastModifiedBy>
  <cp:revision>6</cp:revision>
  <dcterms:created xsi:type="dcterms:W3CDTF">2014-04-21T19:10:39Z</dcterms:created>
  <dcterms:modified xsi:type="dcterms:W3CDTF">2014-04-21T19:57:28Z</dcterms:modified>
</cp:coreProperties>
</file>