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7"/>
  </p:notesMasterIdLst>
  <p:sldIdLst>
    <p:sldId id="261" r:id="rId2"/>
    <p:sldId id="257" r:id="rId3"/>
    <p:sldId id="279" r:id="rId4"/>
    <p:sldId id="270" r:id="rId5"/>
    <p:sldId id="276" r:id="rId6"/>
    <p:sldId id="275" r:id="rId7"/>
    <p:sldId id="277" r:id="rId8"/>
    <p:sldId id="272" r:id="rId9"/>
    <p:sldId id="267" r:id="rId10"/>
    <p:sldId id="273" r:id="rId11"/>
    <p:sldId id="278" r:id="rId12"/>
    <p:sldId id="268" r:id="rId13"/>
    <p:sldId id="266" r:id="rId14"/>
    <p:sldId id="274" r:id="rId15"/>
    <p:sldId id="281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0066"/>
    <a:srgbClr val="660066"/>
    <a:srgbClr val="CCCCFF"/>
    <a:srgbClr val="66FF3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6576C-DD8F-483F-9FC3-83C273CAB93D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5BB5B-EF31-41AB-B1C0-7CAA6D2A435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24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3D51B-D0F2-45C8-9861-2AF5753785EC}" type="datetimeFigureOut">
              <a:rPr lang="uk-UA" smtClean="0"/>
              <a:pPr/>
              <a:t>09.09.2014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81B2A-E1BD-4657-A2BB-9C8F9143EE4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4857760"/>
            <a:ext cx="626408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err="1" smtClean="0">
                <a:ln w="11430"/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Презентація</a:t>
            </a:r>
            <a:endParaRPr lang="ru-RU" sz="4400" b="1" dirty="0" smtClean="0">
              <a:ln w="11430"/>
              <a:solidFill>
                <a:srgbClr val="FFFF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ru-RU" sz="4400" b="1" dirty="0" err="1" smtClean="0">
                <a:ln w="11430"/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Ремської</a:t>
            </a:r>
            <a:r>
              <a:rPr lang="ru-RU" sz="4400" b="1" dirty="0" smtClean="0">
                <a:ln w="11430"/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4400" b="1" dirty="0" err="1" smtClean="0">
                <a:ln w="11430"/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Вікторії</a:t>
            </a:r>
            <a:r>
              <a:rPr lang="ru-RU" sz="4400" b="1" dirty="0" smtClean="0">
                <a:ln w="11430"/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endParaRPr lang="ru-RU" sz="4400" b="1" cap="none" spc="0" dirty="0">
              <a:ln w="11430"/>
              <a:solidFill>
                <a:srgbClr val="FFFF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857364"/>
            <a:ext cx="7715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  </a:t>
            </a:r>
            <a:r>
              <a:rPr lang="uk-UA" sz="44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Особливості відділів</a:t>
            </a:r>
          </a:p>
          <a:p>
            <a:pPr algn="ctr"/>
            <a:r>
              <a:rPr lang="uk-UA" sz="44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головного мозку людини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428604"/>
            <a:ext cx="691933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b="1" cap="none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Спеціалізована</a:t>
            </a:r>
            <a:r>
              <a:rPr lang="ru-RU" b="1" cap="none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школа № 273 </a:t>
            </a:r>
            <a:r>
              <a:rPr lang="ru-RU" b="1" cap="none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</a:t>
            </a:r>
            <a:r>
              <a:rPr lang="ru-RU" b="1" cap="none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cap="none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поглибленим</a:t>
            </a:r>
            <a:r>
              <a:rPr lang="ru-RU" b="1" cap="none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cap="none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вивченням</a:t>
            </a:r>
            <a:r>
              <a:rPr lang="ru-RU" b="1" cap="none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b="1" cap="none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української</a:t>
            </a:r>
            <a:r>
              <a:rPr lang="ru-RU" b="1" cap="none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cap="none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мови</a:t>
            </a:r>
            <a:r>
              <a:rPr lang="ru-RU" b="1" cap="none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та </a:t>
            </a:r>
            <a:r>
              <a:rPr lang="ru-RU" b="1" cap="none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літератури</a:t>
            </a:r>
            <a:r>
              <a:rPr lang="ru-RU" b="1" cap="none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м. </a:t>
            </a:r>
            <a:r>
              <a:rPr lang="ru-RU" b="1" cap="none" spc="150" dirty="0" err="1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Києва</a:t>
            </a:r>
            <a:r>
              <a:rPr lang="ru-RU" b="1" cap="none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</a:t>
            </a:r>
            <a:endParaRPr lang="uk-UA" b="1" cap="none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64347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	 Покрив середнього мозку  лежить над його дахом. На ньому міститься пластинка - </a:t>
            </a:r>
            <a:r>
              <a:rPr lang="uk-UA" sz="2400" b="1" dirty="0" err="1" smtClean="0">
                <a:solidFill>
                  <a:srgbClr val="000066"/>
                </a:solidFill>
              </a:rPr>
              <a:t>чотиригорбкове</a:t>
            </a:r>
            <a:r>
              <a:rPr lang="uk-UA" sz="2400" b="1" dirty="0" smtClean="0">
                <a:solidFill>
                  <a:srgbClr val="000066"/>
                </a:solidFill>
              </a:rPr>
              <a:t> тіло. Два верхні горбки пов'язані з функцією зорового аналізатора, виступають центрами орієнтовних рефлексів на зорові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подразники, а тому називаються </a:t>
            </a:r>
            <a:r>
              <a:rPr lang="en-US" sz="2400" b="1" dirty="0" smtClean="0">
                <a:solidFill>
                  <a:srgbClr val="000066"/>
                </a:solidFill>
              </a:rPr>
              <a:t>				</a:t>
            </a:r>
            <a:r>
              <a:rPr lang="uk-UA" sz="2400" b="1" dirty="0" smtClean="0">
                <a:solidFill>
                  <a:srgbClr val="000066"/>
                </a:solidFill>
              </a:rPr>
              <a:t>зоровими. Два нижні горбки - слухові,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пов'язані з орієнтовними рефлексами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на звукові подразники. Верхні горбки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пов'язані з латеральними колінчастими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тілами проміжного мозку за допомогою верхніх ручок, нижні горбки — нижніми ручками з медіальними колінчастими тілами.</a:t>
            </a:r>
          </a:p>
        </p:txBody>
      </p:sp>
      <p:pic>
        <p:nvPicPr>
          <p:cNvPr id="4" name="Рисунок 3" descr="моз серед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500306"/>
            <a:ext cx="2070000" cy="209571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329129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	 Передній відділ - дві великі півкулі мозку </a:t>
            </a:r>
            <a:r>
              <a:rPr lang="en-US" sz="2400" b="1" dirty="0" smtClean="0">
                <a:solidFill>
                  <a:srgbClr val="000066"/>
                </a:solidFill>
              </a:rPr>
              <a:t>                             </a:t>
            </a:r>
            <a:r>
              <a:rPr lang="uk-UA" sz="2400" b="1" dirty="0" smtClean="0">
                <a:solidFill>
                  <a:srgbClr val="000066"/>
                </a:solidFill>
              </a:rPr>
              <a:t>розділені поздовжньою щілиною, в </a:t>
            </a:r>
            <a:r>
              <a:rPr lang="uk-UA" sz="2400" b="1" dirty="0" err="1" smtClean="0">
                <a:solidFill>
                  <a:srgbClr val="000066"/>
                </a:solidFill>
              </a:rPr>
              <a:t>загли</a:t>
            </a:r>
            <a:r>
              <a:rPr lang="en-US" sz="2400" b="1" dirty="0" smtClean="0">
                <a:solidFill>
                  <a:srgbClr val="000066"/>
                </a:solidFill>
              </a:rPr>
              <a:t>-                                     </a:t>
            </a:r>
            <a:r>
              <a:rPr lang="uk-UA" sz="2400" b="1" dirty="0" err="1" smtClean="0">
                <a:solidFill>
                  <a:srgbClr val="000066"/>
                </a:solidFill>
              </a:rPr>
              <a:t>бині</a:t>
            </a:r>
            <a:r>
              <a:rPr lang="uk-UA" sz="2400" b="1" dirty="0" smtClean="0">
                <a:solidFill>
                  <a:srgbClr val="000066"/>
                </a:solidFill>
              </a:rPr>
              <a:t> якої міститься мозолисте тіло, що їх </a:t>
            </a:r>
            <a:r>
              <a:rPr lang="en-US" sz="2400" b="1" dirty="0" smtClean="0">
                <a:solidFill>
                  <a:srgbClr val="000066"/>
                </a:solidFill>
              </a:rPr>
              <a:t>                                          </a:t>
            </a:r>
            <a:r>
              <a:rPr lang="uk-UA" sz="2400" b="1" dirty="0" smtClean="0">
                <a:solidFill>
                  <a:srgbClr val="000066"/>
                </a:solidFill>
              </a:rPr>
              <a:t>з'єднує. На кожній півкулі розрізняють такі </a:t>
            </a:r>
            <a:r>
              <a:rPr lang="en-US" sz="2400" b="1" dirty="0" smtClean="0">
                <a:solidFill>
                  <a:srgbClr val="000066"/>
                </a:solidFill>
              </a:rPr>
              <a:t>                               </a:t>
            </a:r>
            <a:r>
              <a:rPr lang="uk-UA" sz="2400" b="1" dirty="0" smtClean="0">
                <a:solidFill>
                  <a:srgbClr val="000066"/>
                </a:solidFill>
              </a:rPr>
              <a:t>поверхні: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        1) </a:t>
            </a:r>
            <a:r>
              <a:rPr lang="uk-UA" sz="2400" b="1" dirty="0" err="1" smtClean="0">
                <a:solidFill>
                  <a:srgbClr val="000066"/>
                </a:solidFill>
              </a:rPr>
              <a:t>верхньобічну</a:t>
            </a:r>
            <a:r>
              <a:rPr lang="uk-UA" sz="2400" b="1" dirty="0" smtClean="0">
                <a:solidFill>
                  <a:srgbClr val="000066"/>
                </a:solidFill>
              </a:rPr>
              <a:t>, опуклу, обернену до 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uk-UA" sz="2400" b="1" dirty="0" smtClean="0">
                <a:solidFill>
                  <a:srgbClr val="000066"/>
                </a:solidFill>
              </a:rPr>
              <a:t>внутрішньої поверхні склепіння черепа;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        2) нижню, розміщену на внутрішній поверхні основи черепа;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        3) медіальну, якою півкулі з'єднуються між собою.</a:t>
            </a:r>
            <a:endParaRPr lang="uk-UA" sz="2400" b="1" dirty="0">
              <a:solidFill>
                <a:srgbClr val="000066"/>
              </a:solidFill>
            </a:endParaRPr>
          </a:p>
        </p:txBody>
      </p:sp>
      <p:pic>
        <p:nvPicPr>
          <p:cNvPr id="4" name="Рисунок 3" descr="br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1428737"/>
            <a:ext cx="1798861" cy="178595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oss\Documents\3147859600384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14290"/>
            <a:ext cx="6294406" cy="647269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Boss\Documents\350px-Brain-4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4286280" cy="3710694"/>
          </a:xfrm>
          <a:prstGeom prst="rect">
            <a:avLst/>
          </a:prstGeom>
          <a:noFill/>
        </p:spPr>
      </p:pic>
      <p:pic>
        <p:nvPicPr>
          <p:cNvPr id="5" name="Picture 2" descr="C:\Users\Boss\Documents\350px-Brain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3071810"/>
            <a:ext cx="4767166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28641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	 Серед численних структур мозку особливе положення займає ретикулярна формація. Її називають також сіткоподібним утворенням, оскільки її нервові волокна під мікроскопом мають вигляд сіточки. Ретикулярна формація розташована в трьох відділах центральної нервової системи: в довгастому мозку, у </a:t>
            </a:r>
            <a:r>
              <a:rPr lang="en-US" sz="2400" b="1" dirty="0" smtClean="0">
                <a:solidFill>
                  <a:srgbClr val="000066"/>
                </a:solidFill>
              </a:rPr>
              <a:t>                                      </a:t>
            </a:r>
            <a:r>
              <a:rPr lang="uk-UA" sz="2400" b="1" dirty="0" err="1" smtClean="0">
                <a:solidFill>
                  <a:srgbClr val="000066"/>
                </a:solidFill>
              </a:rPr>
              <a:t>варолі</a:t>
            </a:r>
            <a:r>
              <a:rPr lang="ru-RU" sz="2400" b="1" dirty="0" err="1" smtClean="0">
                <a:solidFill>
                  <a:srgbClr val="000066"/>
                </a:solidFill>
              </a:rPr>
              <a:t>є</a:t>
            </a:r>
            <a:r>
              <a:rPr lang="uk-UA" sz="2400" b="1" dirty="0" err="1" smtClean="0">
                <a:solidFill>
                  <a:srgbClr val="000066"/>
                </a:solidFill>
              </a:rPr>
              <a:t>вому</a:t>
            </a:r>
            <a:r>
              <a:rPr lang="uk-UA" sz="2400" b="1" dirty="0" smtClean="0">
                <a:solidFill>
                  <a:srgbClr val="000066"/>
                </a:solidFill>
              </a:rPr>
              <a:t> мосту і в середньому мозку. </a:t>
            </a:r>
            <a:r>
              <a:rPr lang="en-US" sz="2400" b="1" dirty="0" smtClean="0">
                <a:solidFill>
                  <a:srgbClr val="000066"/>
                </a:solidFill>
              </a:rPr>
              <a:t>                                            </a:t>
            </a:r>
            <a:r>
              <a:rPr lang="uk-UA" sz="2400" b="1" dirty="0" smtClean="0">
                <a:solidFill>
                  <a:srgbClr val="000066"/>
                </a:solidFill>
              </a:rPr>
              <a:t>Її нервові клітини неоднорідні: їх тіла і </a:t>
            </a:r>
            <a:r>
              <a:rPr lang="en-US" sz="2400" b="1" dirty="0" smtClean="0">
                <a:solidFill>
                  <a:srgbClr val="000066"/>
                </a:solidFill>
              </a:rPr>
              <a:t>                                    </a:t>
            </a:r>
            <a:r>
              <a:rPr lang="uk-UA" sz="2400" b="1" dirty="0" smtClean="0">
                <a:solidFill>
                  <a:srgbClr val="000066"/>
                </a:solidFill>
              </a:rPr>
              <a:t>відростки мають різну довжину, товщину. 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	 Морфологічна структура ретикулярної </a:t>
            </a:r>
            <a:r>
              <a:rPr lang="en-US" sz="2400" b="1" dirty="0" smtClean="0">
                <a:solidFill>
                  <a:srgbClr val="000066"/>
                </a:solidFill>
              </a:rPr>
              <a:t>                                 </a:t>
            </a:r>
            <a:r>
              <a:rPr lang="uk-UA" sz="2400" b="1" dirty="0" smtClean="0">
                <a:solidFill>
                  <a:srgbClr val="000066"/>
                </a:solidFill>
              </a:rPr>
              <a:t>формації пристосована як до швидкого, </a:t>
            </a:r>
            <a:r>
              <a:rPr lang="en-US" sz="2400" b="1" dirty="0" smtClean="0">
                <a:solidFill>
                  <a:srgbClr val="000066"/>
                </a:solidFill>
              </a:rPr>
              <a:t>                                    </a:t>
            </a:r>
            <a:r>
              <a:rPr lang="uk-UA" sz="2400" b="1" dirty="0" smtClean="0">
                <a:solidFill>
                  <a:srgbClr val="000066"/>
                </a:solidFill>
              </a:rPr>
              <a:t>так і до повільного проведення різних </a:t>
            </a:r>
            <a:r>
              <a:rPr lang="en-US" sz="2400" b="1" dirty="0" smtClean="0">
                <a:solidFill>
                  <a:srgbClr val="000066"/>
                </a:solidFill>
              </a:rPr>
              <a:t>                                         </a:t>
            </a:r>
            <a:r>
              <a:rPr lang="uk-UA" sz="2400" b="1" dirty="0" smtClean="0">
                <a:solidFill>
                  <a:srgbClr val="000066"/>
                </a:solidFill>
              </a:rPr>
              <a:t>імпульсів</a:t>
            </a:r>
            <a:r>
              <a:rPr lang="en-US" sz="2400" b="1" dirty="0" smtClean="0">
                <a:solidFill>
                  <a:srgbClr val="000066"/>
                </a:solidFill>
              </a:rPr>
              <a:t>.</a:t>
            </a:r>
            <a:endParaRPr lang="uk-UA" sz="2400" b="1" dirty="0">
              <a:solidFill>
                <a:srgbClr val="000066"/>
              </a:solidFill>
            </a:endParaRPr>
          </a:p>
        </p:txBody>
      </p:sp>
      <p:pic>
        <p:nvPicPr>
          <p:cNvPr id="4" name="Рисунок 3" descr="ретик фор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2643182"/>
            <a:ext cx="1928826" cy="314910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000768"/>
            <a:ext cx="8358246" cy="50006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Головний мозок – головний орган життєдіяльності людини!</a:t>
            </a:r>
            <a:endParaRPr lang="uk-UA" sz="24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214974"/>
          </a:xfrm>
          <a:gradFill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dirty="0" smtClean="0">
                <a:solidFill>
                  <a:srgbClr val="000066"/>
                </a:solidFill>
              </a:rPr>
              <a:t>	 </a:t>
            </a:r>
            <a:r>
              <a:rPr lang="uk-UA" sz="2800" b="1" dirty="0" smtClean="0">
                <a:solidFill>
                  <a:srgbClr val="000066"/>
                </a:solidFill>
              </a:rPr>
              <a:t>Головний мозок людини - орган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центральної нервової системи,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що складається з маси </a:t>
            </a:r>
            <a:r>
              <a:rPr lang="uk-UA" sz="2800" b="1" dirty="0" err="1" smtClean="0">
                <a:solidFill>
                  <a:srgbClr val="000066"/>
                </a:solidFill>
              </a:rPr>
              <a:t>взаємо</a:t>
            </a:r>
            <a:r>
              <a:rPr lang="en-US" sz="2800" b="1" dirty="0" smtClean="0">
                <a:solidFill>
                  <a:srgbClr val="000066"/>
                </a:solidFill>
              </a:rPr>
              <a:t>-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залежних нервових клітин і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займає всю порожнину черепа,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кістки якого захищають його від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зовнішніх механічних ушкоджень</a:t>
            </a:r>
            <a:r>
              <a:rPr lang="ru-RU" sz="2800" b="1" dirty="0" smtClean="0">
                <a:solidFill>
                  <a:srgbClr val="000066"/>
                </a:solidFill>
              </a:rPr>
              <a:t>. </a:t>
            </a:r>
          </a:p>
          <a:p>
            <a:pPr>
              <a:buNone/>
            </a:pPr>
            <a:r>
              <a:rPr lang="ru-RU" sz="2800" b="1" dirty="0">
                <a:solidFill>
                  <a:srgbClr val="000066"/>
                </a:solidFill>
              </a:rPr>
              <a:t>	</a:t>
            </a:r>
            <a:r>
              <a:rPr lang="uk-UA" sz="2800" b="1" dirty="0" smtClean="0">
                <a:solidFill>
                  <a:srgbClr val="000066"/>
                </a:solidFill>
              </a:rPr>
              <a:t> Середня маса мозку у чоловіків - 1375 г і становить 2% загальної маси тіла, а у жінок </a:t>
            </a:r>
            <a:r>
              <a:rPr lang="ru-RU" sz="2800" b="1" dirty="0" smtClean="0">
                <a:solidFill>
                  <a:srgbClr val="000066"/>
                </a:solidFill>
              </a:rPr>
              <a:t>- 1275 г </a:t>
            </a:r>
            <a:r>
              <a:rPr lang="ru-RU" sz="2800" b="1" dirty="0" err="1" smtClean="0">
                <a:solidFill>
                  <a:srgbClr val="000066"/>
                </a:solidFill>
              </a:rPr>
              <a:t>і</a:t>
            </a:r>
            <a:r>
              <a:rPr lang="ru-RU" sz="2800" b="1" dirty="0" smtClean="0">
                <a:solidFill>
                  <a:srgbClr val="000066"/>
                </a:solidFill>
              </a:rPr>
              <a:t> 2,5 %. </a:t>
            </a:r>
            <a:r>
              <a:rPr lang="uk-UA" sz="2800" b="1" dirty="0">
                <a:solidFill>
                  <a:srgbClr val="000066"/>
                </a:solidFill>
              </a:rPr>
              <a:t> </a:t>
            </a:r>
            <a:r>
              <a:rPr lang="uk-UA" sz="2800" b="1" dirty="0" smtClean="0">
                <a:solidFill>
                  <a:srgbClr val="000066"/>
                </a:solidFill>
              </a:rPr>
              <a:t>Покритий трьома оболонками: м'якою, павутинною  і твердою.</a:t>
            </a:r>
          </a:p>
          <a:p>
            <a:pPr>
              <a:buNone/>
            </a:pPr>
            <a:endParaRPr lang="ru-RU" sz="2800" b="1" dirty="0">
              <a:solidFill>
                <a:srgbClr val="000066"/>
              </a:solidFill>
            </a:endParaRPr>
          </a:p>
        </p:txBody>
      </p:sp>
      <p:pic>
        <p:nvPicPr>
          <p:cNvPr id="4" name="Рисунок 3" descr="brain-myth-scan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928670"/>
            <a:ext cx="2214578" cy="230869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786347"/>
          </a:xfrm>
          <a:gradFill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000" b="1" dirty="0" smtClean="0">
                <a:solidFill>
                  <a:srgbClr val="000066"/>
                </a:solidFill>
              </a:rPr>
              <a:t>	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uk-UA" sz="2800" b="1" dirty="0" smtClean="0">
                <a:solidFill>
                  <a:srgbClr val="000066"/>
                </a:solidFill>
              </a:rPr>
              <a:t>Складається головний мозок з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трьох відділів: мозкового стовбура,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 підкоркового відділу та кори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великого мозку:</a:t>
            </a:r>
          </a:p>
          <a:p>
            <a:pPr>
              <a:buFontTx/>
              <a:buChar char="-"/>
            </a:pPr>
            <a:r>
              <a:rPr lang="uk-UA" sz="2800" b="1" dirty="0" smtClean="0">
                <a:solidFill>
                  <a:srgbClr val="000066"/>
                </a:solidFill>
              </a:rPr>
              <a:t>стовбур утворений довгастим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мозком, мостом, мозочком, ніжками мозку й </a:t>
            </a:r>
            <a:r>
              <a:rPr lang="uk-UA" sz="2800" b="1" dirty="0" err="1" smtClean="0">
                <a:solidFill>
                  <a:srgbClr val="000066"/>
                </a:solidFill>
              </a:rPr>
              <a:t>чотиригорбковим</a:t>
            </a:r>
            <a:r>
              <a:rPr lang="uk-UA" sz="2800" b="1" dirty="0" smtClean="0">
                <a:solidFill>
                  <a:srgbClr val="000066"/>
                </a:solidFill>
              </a:rPr>
              <a:t> тілом;</a:t>
            </a:r>
          </a:p>
          <a:p>
            <a:pPr>
              <a:buFontTx/>
              <a:buChar char="-"/>
            </a:pPr>
            <a:r>
              <a:rPr lang="uk-UA" sz="2800" b="1" dirty="0" smtClean="0">
                <a:solidFill>
                  <a:srgbClr val="000066"/>
                </a:solidFill>
              </a:rPr>
              <a:t>підкірковий відділ — це проміжний мозок і підкіркові ядра великих півкуль. </a:t>
            </a:r>
          </a:p>
          <a:p>
            <a:pPr>
              <a:buFontTx/>
              <a:buChar char="-"/>
            </a:pPr>
            <a:r>
              <a:rPr lang="uk-UA" sz="2800" b="1" dirty="0" smtClean="0">
                <a:solidFill>
                  <a:srgbClr val="000066"/>
                </a:solidFill>
              </a:rPr>
              <a:t>кора великого мозку покриває дві півкулі: праву та ліву.</a:t>
            </a:r>
            <a:endParaRPr lang="uk-UA" sz="2800" b="1" dirty="0">
              <a:solidFill>
                <a:srgbClr val="000066"/>
              </a:solidFill>
            </a:endParaRPr>
          </a:p>
        </p:txBody>
      </p:sp>
      <p:pic>
        <p:nvPicPr>
          <p:cNvPr id="4" name="Рисунок 3" descr="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1071546"/>
            <a:ext cx="2074008" cy="192882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2922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pPr>
              <a:buNone/>
            </a:pPr>
            <a:endParaRPr lang="uk-UA" sz="16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	</a:t>
            </a:r>
            <a:r>
              <a:rPr lang="en-US" sz="2400" b="1" dirty="0" smtClean="0">
                <a:solidFill>
                  <a:srgbClr val="000066"/>
                </a:solidFill>
              </a:rPr>
              <a:t> 			 </a:t>
            </a:r>
            <a:r>
              <a:rPr lang="uk-UA" sz="2800" b="1" dirty="0" smtClean="0">
                <a:solidFill>
                  <a:srgbClr val="000066"/>
                </a:solidFill>
              </a:rPr>
              <a:t>М'яка або судинна, оболонка </a:t>
            </a:r>
            <a:r>
              <a:rPr lang="en-US" sz="2800" b="1" dirty="0" smtClean="0">
                <a:solidFill>
                  <a:srgbClr val="000066"/>
                </a:solidFill>
              </a:rPr>
              <a:t>			</a:t>
            </a:r>
            <a:r>
              <a:rPr lang="uk-UA" sz="2800" b="1" dirty="0" smtClean="0">
                <a:solidFill>
                  <a:srgbClr val="000066"/>
                </a:solidFill>
              </a:rPr>
              <a:t>головного мозку 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uk-UA" sz="2800" b="1" dirty="0" smtClean="0">
                <a:solidFill>
                  <a:srgbClr val="000066"/>
                </a:solidFill>
              </a:rPr>
              <a:t>безпосередньо </a:t>
            </a:r>
            <a:r>
              <a:rPr lang="en-US" sz="2800" b="1" dirty="0" smtClean="0">
                <a:solidFill>
                  <a:srgbClr val="000066"/>
                </a:solidFill>
              </a:rPr>
              <a:t>			</a:t>
            </a:r>
            <a:r>
              <a:rPr lang="uk-UA" sz="2800" b="1" dirty="0" smtClean="0">
                <a:solidFill>
                  <a:srgbClr val="000066"/>
                </a:solidFill>
              </a:rPr>
              <a:t>прилягає до речовини мозку, </a:t>
            </a:r>
            <a:r>
              <a:rPr lang="en-US" sz="2800" b="1" dirty="0" smtClean="0">
                <a:solidFill>
                  <a:srgbClr val="000066"/>
                </a:solidFill>
              </a:rPr>
              <a:t>			</a:t>
            </a:r>
            <a:r>
              <a:rPr lang="uk-UA" sz="2800" b="1" dirty="0" smtClean="0">
                <a:solidFill>
                  <a:srgbClr val="000066"/>
                </a:solidFill>
              </a:rPr>
              <a:t>заходить у всі борозни, покриває </a:t>
            </a:r>
            <a:r>
              <a:rPr lang="en-US" sz="2800" b="1" dirty="0" smtClean="0">
                <a:solidFill>
                  <a:srgbClr val="000066"/>
                </a:solidFill>
              </a:rPr>
              <a:t>			</a:t>
            </a:r>
            <a:r>
              <a:rPr lang="uk-UA" sz="2800" b="1" dirty="0" smtClean="0">
                <a:solidFill>
                  <a:srgbClr val="000066"/>
                </a:solidFill>
              </a:rPr>
              <a:t>всі звивини. Складається вона з пухкої сполучної тканини, в якій розгалужуються численні судини, що живлять мозок. Від судинної оболонки відходять тоненькі відростки сполучної тканини, які заглиблюються в масу мозку.</a:t>
            </a:r>
          </a:p>
        </p:txBody>
      </p:sp>
      <p:pic>
        <p:nvPicPr>
          <p:cNvPr id="5" name="Рисунок 4" descr="9cba53a4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428736"/>
            <a:ext cx="2322536" cy="207170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72031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Autofit/>
          </a:bodyPr>
          <a:lstStyle/>
          <a:p>
            <a:pPr>
              <a:buNone/>
            </a:pPr>
            <a:endParaRPr lang="uk-UA" sz="16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	 </a:t>
            </a:r>
            <a:r>
              <a:rPr lang="uk-UA" sz="2800" b="1" dirty="0" smtClean="0">
                <a:solidFill>
                  <a:srgbClr val="000066"/>
                </a:solidFill>
              </a:rPr>
              <a:t>Павутинна оболонка головного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 мозку </a:t>
            </a:r>
            <a:r>
              <a:rPr lang="en-US" sz="2800" b="1" dirty="0" smtClean="0">
                <a:solidFill>
                  <a:srgbClr val="000066"/>
                </a:solidFill>
              </a:rPr>
              <a:t> - </a:t>
            </a:r>
            <a:r>
              <a:rPr lang="uk-UA" sz="2800" b="1" dirty="0" smtClean="0">
                <a:solidFill>
                  <a:srgbClr val="000066"/>
                </a:solidFill>
              </a:rPr>
              <a:t>тоненька, напівпрозора,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 не має судин. Вона щільно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прилягає до звивин мозку, але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не заходить у борозни, внаслідок чого між судинною й павутинною оболонками утворюються </a:t>
            </a:r>
            <a:r>
              <a:rPr lang="uk-UA" sz="2800" b="1" dirty="0" err="1" smtClean="0">
                <a:solidFill>
                  <a:srgbClr val="000066"/>
                </a:solidFill>
              </a:rPr>
              <a:t>підпавутинні</a:t>
            </a:r>
            <a:r>
              <a:rPr lang="uk-UA" sz="2800" b="1" dirty="0" smtClean="0">
                <a:solidFill>
                  <a:srgbClr val="000066"/>
                </a:solidFill>
              </a:rPr>
              <a:t> цистерни, заповнені спинномозковою рідиною, за рахунок якої й відбувається живлення павутинної оболонки.      </a:t>
            </a:r>
          </a:p>
          <a:p>
            <a:endParaRPr lang="uk-UA" sz="1600" dirty="0" smtClean="0"/>
          </a:p>
          <a:p>
            <a:endParaRPr lang="uk-UA" sz="1600" dirty="0" smtClean="0"/>
          </a:p>
        </p:txBody>
      </p:sp>
      <p:pic>
        <p:nvPicPr>
          <p:cNvPr id="4" name="Рисунок 3" descr="Human_brain_NI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571612"/>
            <a:ext cx="2514456" cy="182736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00052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Autofit/>
          </a:bodyPr>
          <a:lstStyle/>
          <a:p>
            <a:pPr>
              <a:buNone/>
            </a:pPr>
            <a:endParaRPr lang="uk-UA" sz="16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000066"/>
                </a:solidFill>
              </a:rPr>
              <a:t>	 </a:t>
            </a:r>
            <a:r>
              <a:rPr lang="uk-UA" sz="2800" b="1" dirty="0" smtClean="0">
                <a:solidFill>
                  <a:srgbClr val="000066"/>
                </a:solidFill>
              </a:rPr>
              <a:t>Тверда оболонка головного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мозку </a:t>
            </a:r>
            <a:r>
              <a:rPr lang="en-US" sz="2800" b="1" dirty="0" smtClean="0">
                <a:solidFill>
                  <a:srgbClr val="000066"/>
                </a:solidFill>
              </a:rPr>
              <a:t>- </a:t>
            </a:r>
            <a:r>
              <a:rPr lang="uk-UA" sz="2800" b="1" dirty="0" smtClean="0">
                <a:solidFill>
                  <a:srgbClr val="000066"/>
                </a:solidFill>
              </a:rPr>
              <a:t>окістя для внутрішньої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 мозкової поверхні кісток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черепа. В цій оболонці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спостерігається найвища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концентрація больових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   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рецепторів в організмі людини, в той час як в самому мозку больові рецептори відсутні.</a:t>
            </a:r>
          </a:p>
          <a:p>
            <a:endParaRPr lang="uk-UA" sz="1600" dirty="0" smtClean="0"/>
          </a:p>
          <a:p>
            <a:endParaRPr lang="uk-UA" sz="1600" dirty="0" smtClean="0"/>
          </a:p>
        </p:txBody>
      </p:sp>
      <p:pic>
        <p:nvPicPr>
          <p:cNvPr id="4" name="Рисунок 3" descr="image0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214422"/>
            <a:ext cx="2630660" cy="266338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85778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0066"/>
                </a:solidFill>
              </a:rPr>
              <a:t>	 </a:t>
            </a:r>
            <a:r>
              <a:rPr lang="uk-UA" sz="2800" b="1" dirty="0" smtClean="0">
                <a:solidFill>
                  <a:srgbClr val="000066"/>
                </a:solidFill>
              </a:rPr>
              <a:t>Довгастий мозок є продовженням спинного мозку. На передній його поверхні міститься передня серединна щілина, з обох боків якої лежать потовщені білі тяжі, що називаються пірамідами. Піраміди донизу звужуються у зв'язку з тим, що частина їхніх волокон переходить на протилежний бік,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утворюючи перехрестя пірамід, котрі </a:t>
            </a:r>
            <a:r>
              <a:rPr lang="en-US" sz="2800" b="1" dirty="0" smtClean="0">
                <a:solidFill>
                  <a:srgbClr val="000066"/>
                </a:solidFill>
              </a:rPr>
              <a:t>             </a:t>
            </a:r>
            <a:r>
              <a:rPr lang="uk-UA" sz="2800" b="1" dirty="0" smtClean="0">
                <a:solidFill>
                  <a:srgbClr val="000066"/>
                </a:solidFill>
              </a:rPr>
              <a:t>утворюють бічний пірамідний шлях. </a:t>
            </a:r>
            <a:r>
              <a:rPr lang="en-US" sz="2800" b="1" dirty="0" smtClean="0">
                <a:solidFill>
                  <a:srgbClr val="000066"/>
                </a:solidFill>
              </a:rPr>
              <a:t>                           </a:t>
            </a:r>
            <a:r>
              <a:rPr lang="uk-UA" sz="2800" b="1" dirty="0" smtClean="0">
                <a:solidFill>
                  <a:srgbClr val="000066"/>
                </a:solidFill>
              </a:rPr>
              <a:t>Частина білих волокон, що не перехрещуються, утворюють прямий пірамідний шлях.</a:t>
            </a:r>
          </a:p>
        </p:txBody>
      </p:sp>
      <p:pic>
        <p:nvPicPr>
          <p:cNvPr id="5" name="Рисунок 4" descr="довг моз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3357562"/>
            <a:ext cx="1076324" cy="168175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71490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	 Міст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uk-UA" sz="2400" b="1" dirty="0" smtClean="0">
                <a:solidFill>
                  <a:srgbClr val="000066"/>
                </a:solidFill>
              </a:rPr>
              <a:t>лежить вище довгастого мозку. Це потовщений валик із поперечно розміщеними волокнами. Центром його проходить основна борозна, в якій лежить основна артерія головного мозку. По обидва боки борозни є значні підвищення, утворені пірамідними шляхами. 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	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Міст складається з великої кількості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поперечних волокон, які утворюють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його білу речовину - нервові волокна.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Між волокнами чимало скупчень сірої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речовини, яка утворює ядра мосту. Продовжуючись до мозочку, нервові волокна утворюють його середні ніжки.</a:t>
            </a:r>
            <a:endParaRPr lang="uk-UA" sz="2400" b="1" dirty="0">
              <a:solidFill>
                <a:srgbClr val="000066"/>
              </a:solidFill>
            </a:endParaRPr>
          </a:p>
        </p:txBody>
      </p:sp>
      <p:pic>
        <p:nvPicPr>
          <p:cNvPr id="4" name="Рисунок 3" descr="мі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071810"/>
            <a:ext cx="1785950" cy="17267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35785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</a:gradFill>
        </p:spPr>
        <p:txBody>
          <a:bodyPr>
            <a:no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	 Мозочок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uk-UA" sz="2400" b="1" dirty="0" smtClean="0">
                <a:solidFill>
                  <a:srgbClr val="000066"/>
                </a:solidFill>
              </a:rPr>
              <a:t>розташований під потиличною часткою великого мозку в задній черепній ямці. Складається із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сірої та білої речовин, правої та лівої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півкуль,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uk-UA" sz="2400" b="1" dirty="0" smtClean="0">
                <a:solidFill>
                  <a:srgbClr val="000066"/>
                </a:solidFill>
              </a:rPr>
              <a:t>та закладеного між ними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черв'яка.  Зв'язаний з розташованими </a:t>
            </a:r>
            <a:r>
              <a:rPr lang="en-US" sz="2400" b="1" dirty="0" smtClean="0">
                <a:solidFill>
                  <a:srgbClr val="000066"/>
                </a:solidFill>
              </a:rPr>
              <a:t>			</a:t>
            </a:r>
            <a:r>
              <a:rPr lang="uk-UA" sz="2400" b="1" dirty="0" smtClean="0">
                <a:solidFill>
                  <a:srgbClr val="000066"/>
                </a:solidFill>
              </a:rPr>
              <a:t>вище та нижче нього частинами </a:t>
            </a:r>
            <a:r>
              <a:rPr lang="en-US" sz="2400" b="1" dirty="0" smtClean="0">
                <a:solidFill>
                  <a:srgbClr val="000066"/>
                </a:solidFill>
              </a:rPr>
              <a:t>				</a:t>
            </a:r>
            <a:r>
              <a:rPr lang="uk-UA" sz="2400" b="1" dirty="0" smtClean="0">
                <a:solidFill>
                  <a:srgbClr val="000066"/>
                </a:solidFill>
              </a:rPr>
              <a:t>центральної нервової системи за </a:t>
            </a:r>
            <a:r>
              <a:rPr lang="en-US" sz="2400" b="1" dirty="0" smtClean="0">
                <a:solidFill>
                  <a:srgbClr val="000066"/>
                </a:solidFill>
              </a:rPr>
              <a:t>				</a:t>
            </a:r>
            <a:r>
              <a:rPr lang="uk-UA" sz="2400" b="1" dirty="0" smtClean="0">
                <a:solidFill>
                  <a:srgbClr val="000066"/>
                </a:solidFill>
              </a:rPr>
              <a:t>допомогою трьох пар ніжок.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0066"/>
                </a:solidFill>
              </a:rPr>
              <a:t>      Нижні та верхні ніжки мозочка зв'язують його з середнім мозком і мають вигляд правого та лівого тяжів, які йдуть, </a:t>
            </a:r>
            <a:r>
              <a:rPr lang="uk-UA" sz="2400" b="1" dirty="0" err="1" smtClean="0">
                <a:solidFill>
                  <a:srgbClr val="000066"/>
                </a:solidFill>
              </a:rPr>
              <a:t>розходячись</a:t>
            </a:r>
            <a:r>
              <a:rPr lang="uk-UA" sz="2400" b="1" dirty="0" smtClean="0">
                <a:solidFill>
                  <a:srgbClr val="000066"/>
                </a:solidFill>
              </a:rPr>
              <a:t> від мозочка до середнього мозку.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uk-UA" sz="2400" b="1" dirty="0" smtClean="0">
                <a:solidFill>
                  <a:srgbClr val="000066"/>
                </a:solidFill>
              </a:rPr>
              <a:t>Середні ніжки мозочка 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uk-UA" sz="2400" b="1" dirty="0" smtClean="0">
                <a:solidFill>
                  <a:srgbClr val="000066"/>
                </a:solidFill>
              </a:rPr>
              <a:t>-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uk-UA" sz="2400" b="1" dirty="0" smtClean="0">
                <a:solidFill>
                  <a:srgbClr val="000066"/>
                </a:solidFill>
              </a:rPr>
              <a:t>масивні тяжі, які несуть у своєму складі численні волокна, що йдуть від ядер моста до кори мозочка. </a:t>
            </a:r>
            <a:endParaRPr lang="uk-UA" sz="2400" b="1" dirty="0">
              <a:solidFill>
                <a:srgbClr val="000066"/>
              </a:solidFill>
            </a:endParaRPr>
          </a:p>
        </p:txBody>
      </p:sp>
      <p:pic>
        <p:nvPicPr>
          <p:cNvPr id="4" name="Рисунок 3" descr="мозочо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643050"/>
            <a:ext cx="1949036" cy="207170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-dd-li-golovnogo-mozku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v-dd-li-golovnogo-mozku</Template>
  <TotalTime>0</TotalTime>
  <Words>32</Words>
  <Application>Microsoft Office PowerPoint</Application>
  <PresentationFormat>Экран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v-dd-li-golovnogo-mozku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Ира</dc:creator>
  <cp:lastModifiedBy>Ира</cp:lastModifiedBy>
  <cp:revision>1</cp:revision>
  <dcterms:created xsi:type="dcterms:W3CDTF">2014-09-09T17:20:12Z</dcterms:created>
  <dcterms:modified xsi:type="dcterms:W3CDTF">2014-09-09T17:20:41Z</dcterms:modified>
</cp:coreProperties>
</file>