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9A82365-528F-4807-8E69-BB7E91A58D8B}" type="datetimeFigureOut">
              <a:rPr lang="ru-RU" smtClean="0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pPr>
              <a:defRPr/>
            </a:pPr>
            <a:fld id="{ED30C4C7-4DA3-41FC-AF50-5AB1EB5C138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82365-528F-4807-8E69-BB7E91A58D8B}" type="datetimeFigureOut">
              <a:rPr lang="ru-RU" smtClean="0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0C4C7-4DA3-41FC-AF50-5AB1EB5C138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82365-528F-4807-8E69-BB7E91A58D8B}" type="datetimeFigureOut">
              <a:rPr lang="ru-RU" smtClean="0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0C4C7-4DA3-41FC-AF50-5AB1EB5C138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82365-528F-4807-8E69-BB7E91A58D8B}" type="datetimeFigureOut">
              <a:rPr lang="ru-RU" smtClean="0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0C4C7-4DA3-41FC-AF50-5AB1EB5C138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9A82365-528F-4807-8E69-BB7E91A58D8B}" type="datetimeFigureOut">
              <a:rPr lang="ru-RU" smtClean="0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0C4C7-4DA3-41FC-AF50-5AB1EB5C138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82365-528F-4807-8E69-BB7E91A58D8B}" type="datetimeFigureOut">
              <a:rPr lang="ru-RU" smtClean="0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0C4C7-4DA3-41FC-AF50-5AB1EB5C138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82365-528F-4807-8E69-BB7E91A58D8B}" type="datetimeFigureOut">
              <a:rPr lang="ru-RU" smtClean="0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0C4C7-4DA3-41FC-AF50-5AB1EB5C138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A82365-528F-4807-8E69-BB7E91A58D8B}" type="datetimeFigureOut">
              <a:rPr lang="ru-RU" smtClean="0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0C4C7-4DA3-41FC-AF50-5AB1EB5C138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82365-528F-4807-8E69-BB7E91A58D8B}" type="datetimeFigureOut">
              <a:rPr lang="ru-RU" smtClean="0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0C4C7-4DA3-41FC-AF50-5AB1EB5C138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9A82365-528F-4807-8E69-BB7E91A58D8B}" type="datetimeFigureOut">
              <a:rPr lang="ru-RU" smtClean="0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0C4C7-4DA3-41FC-AF50-5AB1EB5C138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9A82365-528F-4807-8E69-BB7E91A58D8B}" type="datetimeFigureOut">
              <a:rPr lang="ru-RU" smtClean="0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0C4C7-4DA3-41FC-AF50-5AB1EB5C138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A82365-528F-4807-8E69-BB7E91A58D8B}" type="datetimeFigureOut">
              <a:rPr lang="ru-RU" smtClean="0"/>
              <a:pPr>
                <a:defRPr/>
              </a:pPr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D30C4C7-4DA3-41FC-AF50-5AB1EB5C138D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forexaw.com/TERMs/Raw_materials/Industrial_metals/fimg778303_10_Invar_splav_iz_nikelya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rexaw.com/TERMs/Raw_materials/Industrial_metals/fimg778304_11_Nikelirovannyie_avtomobilnyie_diski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orexaw.com/TERMs/Raw_materials/Industrial_metals/fimg778295_2_Splav_nikelya-zheleza_i_oktaedrit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rexaw.com/TERMs/Raw_materials/Industrial_metals/fimg778296_3_Kristalyi_sulfata_nikely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forexaw.com/TERMs/Raw_materials/Industrial_metals/fimg778297_4_Dihlorid_nikelya_NiCl2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orexaw.com/TERMs/Raw_materials/Industrial_metals/fimg778298_5_Nikelin_arsenat_nikely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forexaw.com/TERMs/Raw_materials/Industrial_metals/fimg778299_6_Garnierit-silikat_nikelya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orexaw.com/TERMs/Raw_materials/Industrial_metals/fimg778300_7_Magnitnyiy_kolcheda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83880" y="933080"/>
            <a:ext cx="480619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9600" b="1" spc="50" dirty="0" err="1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Нікель</a:t>
            </a:r>
            <a:r>
              <a:rPr lang="ru-RU" sz="9600" b="1" spc="50" dirty="0" smtClean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-</a:t>
            </a:r>
            <a:endParaRPr lang="ru-RU" sz="9600" b="1" spc="50" dirty="0">
              <a:ln w="11430"/>
              <a:solidFill>
                <a:schemeClr val="accent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707904" y="2574615"/>
            <a:ext cx="48990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ХІМІЧНИЙ</a:t>
            </a:r>
            <a:endParaRPr lang="uk-UA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995936" y="3789040"/>
            <a:ext cx="3555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</a:t>
            </a:r>
            <a:endParaRPr lang="uk-UA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/>
              <a:t>Інвар</a:t>
            </a:r>
            <a:r>
              <a:rPr lang="ru-RU" sz="2200" dirty="0"/>
              <a:t> (65% </a:t>
            </a:r>
            <a:r>
              <a:rPr lang="en-US" sz="2200" dirty="0"/>
              <a:t>Fe + 35% Ni), </a:t>
            </a:r>
            <a:r>
              <a:rPr lang="ru-RU" sz="2200" dirty="0" err="1"/>
              <a:t>майже</a:t>
            </a:r>
            <a:r>
              <a:rPr lang="ru-RU" sz="2200" dirty="0"/>
              <a:t> не </a:t>
            </a:r>
            <a:r>
              <a:rPr lang="ru-RU" sz="2200" dirty="0" err="1"/>
              <a:t>подовжується</a:t>
            </a:r>
            <a:r>
              <a:rPr lang="ru-RU" sz="2200" dirty="0"/>
              <a:t> при </a:t>
            </a:r>
            <a:r>
              <a:rPr lang="ru-RU" sz="2200" dirty="0" err="1"/>
              <a:t>нагріванні</a:t>
            </a:r>
            <a:r>
              <a:rPr lang="ru-RU" sz="2200" dirty="0"/>
              <a:t>.</a:t>
            </a:r>
            <a:r>
              <a:rPr lang="uk-UA" sz="2200" dirty="0"/>
              <a:t/>
            </a:r>
            <a:br>
              <a:rPr lang="uk-UA" sz="2200" dirty="0"/>
            </a:br>
            <a:endParaRPr lang="ru-RU" sz="2200" dirty="0"/>
          </a:p>
        </p:txBody>
      </p:sp>
      <p:pic>
        <p:nvPicPr>
          <p:cNvPr id="22530" name="Picture 2" descr="10. Инвар, сплав из никел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675448"/>
            <a:ext cx="5970307" cy="43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Нікелювання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927547"/>
            <a:ext cx="8686800" cy="292893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dirty="0" err="1">
                <a:latin typeface="Franklin Gothic Book" panose="020B0503020102020204" pitchFamily="34" charset="0"/>
              </a:rPr>
              <a:t>Найбільш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поширене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електролітичне</a:t>
            </a:r>
            <a:r>
              <a:rPr lang="ru-RU" dirty="0">
                <a:latin typeface="Franklin Gothic Book" panose="020B0503020102020204" pitchFamily="34" charset="0"/>
              </a:rPr>
              <a:t> і </a:t>
            </a:r>
            <a:r>
              <a:rPr lang="ru-RU" dirty="0" err="1">
                <a:latin typeface="Franklin Gothic Book" panose="020B0503020102020204" pitchFamily="34" charset="0"/>
              </a:rPr>
              <a:t>хімічне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нікелювання</a:t>
            </a:r>
            <a:r>
              <a:rPr lang="ru-RU" dirty="0">
                <a:latin typeface="Franklin Gothic Book" panose="020B0503020102020204" pitchFamily="34" charset="0"/>
              </a:rPr>
              <a:t>. </a:t>
            </a:r>
            <a:r>
              <a:rPr lang="ru-RU" dirty="0" err="1">
                <a:latin typeface="Franklin Gothic Book" panose="020B0503020102020204" pitchFamily="34" charset="0"/>
              </a:rPr>
              <a:t>Частіше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нікелювання</a:t>
            </a:r>
            <a:r>
              <a:rPr lang="ru-RU" dirty="0">
                <a:latin typeface="Franklin Gothic Book" panose="020B0503020102020204" pitchFamily="34" charset="0"/>
              </a:rPr>
              <a:t> (так </a:t>
            </a:r>
            <a:r>
              <a:rPr lang="ru-RU" dirty="0" err="1">
                <a:latin typeface="Franklin Gothic Book" panose="020B0503020102020204" pitchFamily="34" charset="0"/>
              </a:rPr>
              <a:t>зване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матове</a:t>
            </a:r>
            <a:r>
              <a:rPr lang="ru-RU" dirty="0">
                <a:latin typeface="Franklin Gothic Book" panose="020B0503020102020204" pitchFamily="34" charset="0"/>
              </a:rPr>
              <a:t>) проводиться </a:t>
            </a:r>
            <a:r>
              <a:rPr lang="ru-RU" dirty="0" err="1">
                <a:latin typeface="Franklin Gothic Book" panose="020B0503020102020204" pitchFamily="34" charset="0"/>
              </a:rPr>
              <a:t>електролітичним</a:t>
            </a:r>
            <a:r>
              <a:rPr lang="ru-RU" dirty="0">
                <a:latin typeface="Franklin Gothic Book" panose="020B0503020102020204" pitchFamily="34" charset="0"/>
              </a:rPr>
              <a:t> способом. </a:t>
            </a:r>
            <a:r>
              <a:rPr lang="ru-RU" dirty="0" err="1">
                <a:latin typeface="Franklin Gothic Book" panose="020B0503020102020204" pitchFamily="34" charset="0"/>
              </a:rPr>
              <a:t>Найбільш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вивчені</a:t>
            </a:r>
            <a:r>
              <a:rPr lang="ru-RU" dirty="0">
                <a:latin typeface="Franklin Gothic Book" panose="020B0503020102020204" pitchFamily="34" charset="0"/>
              </a:rPr>
              <a:t> і </a:t>
            </a:r>
            <a:r>
              <a:rPr lang="ru-RU" dirty="0" err="1">
                <a:latin typeface="Franklin Gothic Book" panose="020B0503020102020204" pitchFamily="34" charset="0"/>
              </a:rPr>
              <a:t>стійкі</a:t>
            </a:r>
            <a:r>
              <a:rPr lang="ru-RU" dirty="0">
                <a:latin typeface="Franklin Gothic Book" panose="020B0503020102020204" pitchFamily="34" charset="0"/>
              </a:rPr>
              <a:t> в </a:t>
            </a:r>
            <a:r>
              <a:rPr lang="ru-RU" dirty="0" err="1">
                <a:latin typeface="Franklin Gothic Book" panose="020B0503020102020204" pitchFamily="34" charset="0"/>
              </a:rPr>
              <a:t>роботі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сірчанокислі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електроліти</a:t>
            </a:r>
            <a:r>
              <a:rPr lang="ru-RU" dirty="0">
                <a:latin typeface="Franklin Gothic Book" panose="020B0503020102020204" pitchFamily="34" charset="0"/>
              </a:rPr>
              <a:t>. При </a:t>
            </a:r>
            <a:r>
              <a:rPr lang="ru-RU" dirty="0" err="1">
                <a:latin typeface="Franklin Gothic Book" panose="020B0503020102020204" pitchFamily="34" charset="0"/>
              </a:rPr>
              <a:t>додаванні</a:t>
            </a:r>
            <a:r>
              <a:rPr lang="ru-RU" dirty="0">
                <a:latin typeface="Franklin Gothic Book" panose="020B0503020102020204" pitchFamily="34" charset="0"/>
              </a:rPr>
              <a:t> в </a:t>
            </a:r>
            <a:r>
              <a:rPr lang="ru-RU" dirty="0" err="1">
                <a:latin typeface="Franklin Gothic Book" panose="020B0503020102020204" pitchFamily="34" charset="0"/>
              </a:rPr>
              <a:t>електроліт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блиск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просвітників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здійснюється</a:t>
            </a:r>
            <a:r>
              <a:rPr lang="ru-RU" dirty="0">
                <a:latin typeface="Franklin Gothic Book" panose="020B0503020102020204" pitchFamily="34" charset="0"/>
              </a:rPr>
              <a:t> так </a:t>
            </a:r>
            <a:r>
              <a:rPr lang="ru-RU" dirty="0" err="1">
                <a:latin typeface="Franklin Gothic Book" panose="020B0503020102020204" pitchFamily="34" charset="0"/>
              </a:rPr>
              <a:t>зване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блискуче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нікелювання</a:t>
            </a:r>
            <a:r>
              <a:rPr lang="ru-RU" dirty="0">
                <a:latin typeface="Franklin Gothic Book" panose="020B0503020102020204" pitchFamily="34" charset="0"/>
              </a:rPr>
              <a:t>. </a:t>
            </a:r>
            <a:r>
              <a:rPr lang="ru-RU" dirty="0" err="1">
                <a:latin typeface="Franklin Gothic Book" panose="020B0503020102020204" pitchFamily="34" charset="0"/>
              </a:rPr>
              <a:t>Електролітичні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покриття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володіють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деякою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пористістю</a:t>
            </a:r>
            <a:r>
              <a:rPr lang="ru-RU" dirty="0">
                <a:latin typeface="Franklin Gothic Book" panose="020B0503020102020204" pitchFamily="34" charset="0"/>
              </a:rPr>
              <a:t>, яка </a:t>
            </a:r>
            <a:r>
              <a:rPr lang="ru-RU" dirty="0" err="1">
                <a:latin typeface="Franklin Gothic Book" panose="020B0503020102020204" pitchFamily="34" charset="0"/>
              </a:rPr>
              <a:t>залежить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від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старанності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підготовки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поверхні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основи</a:t>
            </a:r>
            <a:r>
              <a:rPr lang="ru-RU" dirty="0">
                <a:latin typeface="Franklin Gothic Book" panose="020B0503020102020204" pitchFamily="34" charset="0"/>
              </a:rPr>
              <a:t> і </a:t>
            </a:r>
            <a:r>
              <a:rPr lang="ru-RU" dirty="0" err="1">
                <a:latin typeface="Franklin Gothic Book" panose="020B0503020102020204" pitchFamily="34" charset="0"/>
              </a:rPr>
              <a:t>від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товщини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покриття</a:t>
            </a:r>
            <a:r>
              <a:rPr lang="ru-RU" dirty="0">
                <a:latin typeface="Franklin Gothic Book" panose="020B0503020102020204" pitchFamily="34" charset="0"/>
              </a:rPr>
              <a:t>. Для </a:t>
            </a:r>
            <a:r>
              <a:rPr lang="ru-RU" dirty="0" err="1">
                <a:latin typeface="Franklin Gothic Book" panose="020B0503020102020204" pitchFamily="34" charset="0"/>
              </a:rPr>
              <a:t>захисту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від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корозії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необхідно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 smtClean="0">
                <a:latin typeface="Franklin Gothic Book" panose="020B0503020102020204" pitchFamily="34" charset="0"/>
              </a:rPr>
              <a:t>повна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23555" name="Picture 2" descr="11. Никелированные автомобильные диск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9090"/>
          <a:stretch>
            <a:fillRect/>
          </a:stretch>
        </p:blipFill>
        <p:spPr bwMode="auto">
          <a:xfrm>
            <a:off x="4572000" y="3672360"/>
            <a:ext cx="3727871" cy="27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128092" y="3573016"/>
            <a:ext cx="44493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dirty="0" err="1">
                <a:latin typeface="Franklin Gothic Book" panose="020B0503020102020204" pitchFamily="34" charset="0"/>
              </a:rPr>
              <a:t>відсутність</a:t>
            </a:r>
            <a:r>
              <a:rPr lang="ru-RU" sz="2200" dirty="0">
                <a:latin typeface="Franklin Gothic Book" panose="020B0503020102020204" pitchFamily="34" charset="0"/>
              </a:rPr>
              <a:t> пор, тому </a:t>
            </a:r>
            <a:r>
              <a:rPr lang="ru-RU" sz="2200" dirty="0" err="1">
                <a:latin typeface="Franklin Gothic Book" panose="020B0503020102020204" pitchFamily="34" charset="0"/>
              </a:rPr>
              <a:t>наносять</a:t>
            </a:r>
            <a:r>
              <a:rPr lang="ru-RU" sz="2200" dirty="0">
                <a:latin typeface="Franklin Gothic Book" panose="020B0503020102020204" pitchFamily="34" charset="0"/>
              </a:rPr>
              <a:t> </a:t>
            </a:r>
            <a:r>
              <a:rPr lang="ru-RU" sz="2200" dirty="0" err="1">
                <a:latin typeface="Franklin Gothic Book" panose="020B0503020102020204" pitchFamily="34" charset="0"/>
              </a:rPr>
              <a:t>багатошарове</a:t>
            </a:r>
            <a:r>
              <a:rPr lang="ru-RU" sz="2200" dirty="0">
                <a:latin typeface="Franklin Gothic Book" panose="020B0503020102020204" pitchFamily="34" charset="0"/>
              </a:rPr>
              <a:t> </a:t>
            </a:r>
            <a:r>
              <a:rPr lang="ru-RU" sz="2200" dirty="0" err="1">
                <a:latin typeface="Franklin Gothic Book" panose="020B0503020102020204" pitchFamily="34" charset="0"/>
              </a:rPr>
              <a:t>покриття</a:t>
            </a:r>
            <a:r>
              <a:rPr lang="ru-RU" sz="2200" dirty="0">
                <a:latin typeface="Franklin Gothic Book" panose="020B0503020102020204" pitchFamily="34" charset="0"/>
              </a:rPr>
              <a:t>, яке при </a:t>
            </a:r>
            <a:r>
              <a:rPr lang="ru-RU" sz="2200" dirty="0" err="1">
                <a:latin typeface="Franklin Gothic Book" panose="020B0503020102020204" pitchFamily="34" charset="0"/>
              </a:rPr>
              <a:t>рівній</a:t>
            </a:r>
            <a:r>
              <a:rPr lang="ru-RU" sz="2200" dirty="0">
                <a:latin typeface="Franklin Gothic Book" panose="020B0503020102020204" pitchFamily="34" charset="0"/>
              </a:rPr>
              <a:t> </a:t>
            </a:r>
            <a:r>
              <a:rPr lang="ru-RU" sz="2200" dirty="0" err="1">
                <a:latin typeface="Franklin Gothic Book" panose="020B0503020102020204" pitchFamily="34" charset="0"/>
              </a:rPr>
              <a:t>товщині</a:t>
            </a:r>
            <a:r>
              <a:rPr lang="ru-RU" sz="2200" dirty="0">
                <a:latin typeface="Franklin Gothic Book" panose="020B0503020102020204" pitchFamily="34" charset="0"/>
              </a:rPr>
              <a:t> </a:t>
            </a:r>
            <a:r>
              <a:rPr lang="ru-RU" sz="2200" dirty="0" err="1">
                <a:latin typeface="Franklin Gothic Book" panose="020B0503020102020204" pitchFamily="34" charset="0"/>
              </a:rPr>
              <a:t>надійніше</a:t>
            </a:r>
            <a:r>
              <a:rPr lang="ru-RU" sz="2200" dirty="0">
                <a:latin typeface="Franklin Gothic Book" panose="020B0503020102020204" pitchFamily="34" charset="0"/>
              </a:rPr>
              <a:t> однослойного (</a:t>
            </a:r>
            <a:r>
              <a:rPr lang="ru-RU" sz="2200" dirty="0" err="1">
                <a:latin typeface="Franklin Gothic Book" panose="020B0503020102020204" pitchFamily="34" charset="0"/>
              </a:rPr>
              <a:t>наприклад</a:t>
            </a:r>
            <a:r>
              <a:rPr lang="ru-RU" sz="2200" dirty="0">
                <a:latin typeface="Franklin Gothic Book" panose="020B0503020102020204" pitchFamily="34" charset="0"/>
              </a:rPr>
              <a:t>, </a:t>
            </a:r>
            <a:r>
              <a:rPr lang="ru-RU" sz="2200" dirty="0" err="1">
                <a:latin typeface="Franklin Gothic Book" panose="020B0503020102020204" pitchFamily="34" charset="0"/>
              </a:rPr>
              <a:t>сталеві</a:t>
            </a:r>
            <a:r>
              <a:rPr lang="ru-RU" sz="2200" dirty="0">
                <a:latin typeface="Franklin Gothic Book" panose="020B0503020102020204" pitchFamily="34" charset="0"/>
              </a:rPr>
              <a:t> </a:t>
            </a:r>
            <a:r>
              <a:rPr lang="ru-RU" sz="2200" dirty="0" err="1">
                <a:latin typeface="Franklin Gothic Book" panose="020B0503020102020204" pitchFamily="34" charset="0"/>
              </a:rPr>
              <a:t>вироби</a:t>
            </a:r>
            <a:r>
              <a:rPr lang="ru-RU" sz="2200" dirty="0">
                <a:latin typeface="Franklin Gothic Book" panose="020B0503020102020204" pitchFamily="34" charset="0"/>
              </a:rPr>
              <a:t> часто </a:t>
            </a:r>
            <a:r>
              <a:rPr lang="ru-RU" sz="2200" dirty="0" err="1">
                <a:latin typeface="Franklin Gothic Book" panose="020B0503020102020204" pitchFamily="34" charset="0"/>
              </a:rPr>
              <a:t>покривають</a:t>
            </a:r>
            <a:r>
              <a:rPr lang="ru-RU" sz="2200" dirty="0">
                <a:latin typeface="Franklin Gothic Book" panose="020B0503020102020204" pitchFamily="34" charset="0"/>
              </a:rPr>
              <a:t> за схемою </a:t>
            </a:r>
            <a:r>
              <a:rPr lang="en-US" sz="2200" dirty="0">
                <a:latin typeface="Franklin Gothic Book" panose="020B0503020102020204" pitchFamily="34" charset="0"/>
              </a:rPr>
              <a:t>Cu - Ni - Cr).</a:t>
            </a:r>
            <a:endParaRPr lang="ru-RU" sz="2200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91550" cy="10668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Біологічна</a:t>
            </a:r>
            <a:r>
              <a:rPr lang="ru-RU" dirty="0"/>
              <a:t> роль </a:t>
            </a:r>
            <a:r>
              <a:rPr lang="ru-RU" dirty="0" err="1"/>
              <a:t>нікелю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dirty="0" err="1">
                <a:latin typeface="Franklin Gothic Book" panose="020B0503020102020204" pitchFamily="34" charset="0"/>
              </a:rPr>
              <a:t>Біологічна</a:t>
            </a:r>
            <a:r>
              <a:rPr lang="ru-RU" dirty="0">
                <a:latin typeface="Franklin Gothic Book" panose="020B0503020102020204" pitchFamily="34" charset="0"/>
              </a:rPr>
              <a:t> роль </a:t>
            </a:r>
            <a:r>
              <a:rPr lang="ru-RU" dirty="0" err="1">
                <a:latin typeface="Franklin Gothic Book" panose="020B0503020102020204" pitchFamily="34" charset="0"/>
              </a:rPr>
              <a:t>нікелю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відноситься</a:t>
            </a:r>
            <a:r>
              <a:rPr lang="ru-RU" dirty="0">
                <a:latin typeface="Franklin Gothic Book" panose="020B0503020102020204" pitchFamily="34" charset="0"/>
              </a:rPr>
              <a:t> до числа </a:t>
            </a:r>
            <a:r>
              <a:rPr lang="ru-RU" dirty="0" err="1">
                <a:latin typeface="Franklin Gothic Book" panose="020B0503020102020204" pitchFamily="34" charset="0"/>
              </a:rPr>
              <a:t>мікроелементів</a:t>
            </a:r>
            <a:r>
              <a:rPr lang="ru-RU" dirty="0">
                <a:latin typeface="Franklin Gothic Book" panose="020B0503020102020204" pitchFamily="34" charset="0"/>
              </a:rPr>
              <a:t>, </a:t>
            </a:r>
            <a:r>
              <a:rPr lang="ru-RU" dirty="0" err="1">
                <a:latin typeface="Franklin Gothic Book" panose="020B0503020102020204" pitchFamily="34" charset="0"/>
              </a:rPr>
              <a:t>необхідних</a:t>
            </a:r>
            <a:r>
              <a:rPr lang="ru-RU" dirty="0">
                <a:latin typeface="Franklin Gothic Book" panose="020B0503020102020204" pitchFamily="34" charset="0"/>
              </a:rPr>
              <a:t> для нормального </a:t>
            </a:r>
            <a:r>
              <a:rPr lang="ru-RU" dirty="0" err="1">
                <a:latin typeface="Franklin Gothic Book" panose="020B0503020102020204" pitchFamily="34" charset="0"/>
              </a:rPr>
              <a:t>розвитку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живих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організмів</a:t>
            </a:r>
            <a:r>
              <a:rPr lang="ru-RU" dirty="0">
                <a:latin typeface="Franklin Gothic Book" panose="020B0503020102020204" pitchFamily="34" charset="0"/>
              </a:rPr>
              <a:t>. </a:t>
            </a:r>
            <a:r>
              <a:rPr lang="ru-RU" dirty="0" err="1">
                <a:latin typeface="Franklin Gothic Book" panose="020B0503020102020204" pitchFamily="34" charset="0"/>
              </a:rPr>
              <a:t>Однак</a:t>
            </a:r>
            <a:r>
              <a:rPr lang="ru-RU" dirty="0">
                <a:latin typeface="Franklin Gothic Book" panose="020B0503020102020204" pitchFamily="34" charset="0"/>
              </a:rPr>
              <a:t> про </a:t>
            </a:r>
            <a:r>
              <a:rPr lang="ru-RU" dirty="0" err="1">
                <a:latin typeface="Franklin Gothic Book" panose="020B0503020102020204" pitchFamily="34" charset="0"/>
              </a:rPr>
              <a:t>його</a:t>
            </a:r>
            <a:r>
              <a:rPr lang="ru-RU" dirty="0">
                <a:latin typeface="Franklin Gothic Book" panose="020B0503020102020204" pitchFamily="34" charset="0"/>
              </a:rPr>
              <a:t> роль в </a:t>
            </a:r>
            <a:r>
              <a:rPr lang="ru-RU" dirty="0" err="1">
                <a:latin typeface="Franklin Gothic Book" panose="020B0503020102020204" pitchFamily="34" charset="0"/>
              </a:rPr>
              <a:t>живих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організмах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відомо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небагато</a:t>
            </a:r>
            <a:r>
              <a:rPr lang="ru-RU" dirty="0">
                <a:latin typeface="Franklin Gothic Book" panose="020B0503020102020204" pitchFamily="34" charset="0"/>
              </a:rPr>
              <a:t>. </a:t>
            </a:r>
            <a:r>
              <a:rPr lang="ru-RU" dirty="0" err="1">
                <a:latin typeface="Franklin Gothic Book" panose="020B0503020102020204" pitchFamily="34" charset="0"/>
              </a:rPr>
              <a:t>Відомо</a:t>
            </a:r>
            <a:r>
              <a:rPr lang="ru-RU" dirty="0">
                <a:latin typeface="Franklin Gothic Book" panose="020B0503020102020204" pitchFamily="34" charset="0"/>
              </a:rPr>
              <a:t>, </a:t>
            </a:r>
            <a:r>
              <a:rPr lang="ru-RU" dirty="0" err="1">
                <a:latin typeface="Franklin Gothic Book" panose="020B0503020102020204" pitchFamily="34" charset="0"/>
              </a:rPr>
              <a:t>що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нікель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бере</a:t>
            </a:r>
            <a:r>
              <a:rPr lang="ru-RU" dirty="0">
                <a:latin typeface="Franklin Gothic Book" panose="020B0503020102020204" pitchFamily="34" charset="0"/>
              </a:rPr>
              <a:t> участь у </a:t>
            </a:r>
            <a:r>
              <a:rPr lang="ru-RU" dirty="0" err="1">
                <a:latin typeface="Franklin Gothic Book" panose="020B0503020102020204" pitchFamily="34" charset="0"/>
              </a:rPr>
              <a:t>ферментативних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реакціях</a:t>
            </a:r>
            <a:r>
              <a:rPr lang="ru-RU" dirty="0">
                <a:latin typeface="Franklin Gothic Book" panose="020B0503020102020204" pitchFamily="34" charset="0"/>
              </a:rPr>
              <a:t> у </a:t>
            </a:r>
            <a:r>
              <a:rPr lang="ru-RU" dirty="0" err="1">
                <a:latin typeface="Franklin Gothic Book" panose="020B0503020102020204" pitchFamily="34" charset="0"/>
              </a:rPr>
              <a:t>тварин</a:t>
            </a:r>
            <a:r>
              <a:rPr lang="ru-RU" dirty="0">
                <a:latin typeface="Franklin Gothic Book" panose="020B0503020102020204" pitchFamily="34" charset="0"/>
              </a:rPr>
              <a:t> і </a:t>
            </a:r>
            <a:r>
              <a:rPr lang="ru-RU" dirty="0" err="1">
                <a:latin typeface="Franklin Gothic Book" panose="020B0503020102020204" pitchFamily="34" charset="0"/>
              </a:rPr>
              <a:t>рослин</a:t>
            </a:r>
            <a:r>
              <a:rPr lang="ru-RU" dirty="0">
                <a:latin typeface="Franklin Gothic Book" panose="020B0503020102020204" pitchFamily="34" charset="0"/>
              </a:rPr>
              <a:t>. В </a:t>
            </a:r>
            <a:r>
              <a:rPr lang="ru-RU" dirty="0" err="1">
                <a:latin typeface="Franklin Gothic Book" panose="020B0503020102020204" pitchFamily="34" charset="0"/>
              </a:rPr>
              <a:t>організмі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тварин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він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накопичується</a:t>
            </a:r>
            <a:r>
              <a:rPr lang="ru-RU" dirty="0">
                <a:latin typeface="Franklin Gothic Book" panose="020B0503020102020204" pitchFamily="34" charset="0"/>
              </a:rPr>
              <a:t> в </a:t>
            </a:r>
            <a:r>
              <a:rPr lang="ru-RU" dirty="0" err="1">
                <a:latin typeface="Franklin Gothic Book" panose="020B0503020102020204" pitchFamily="34" charset="0"/>
              </a:rPr>
              <a:t>ороговілих</a:t>
            </a:r>
            <a:r>
              <a:rPr lang="ru-RU" dirty="0">
                <a:latin typeface="Franklin Gothic Book" panose="020B0503020102020204" pitchFamily="34" charset="0"/>
              </a:rPr>
              <a:t> тканинах, особливо в </a:t>
            </a:r>
            <a:r>
              <a:rPr lang="ru-RU" dirty="0" err="1">
                <a:latin typeface="Franklin Gothic Book" panose="020B0503020102020204" pitchFamily="34" charset="0"/>
              </a:rPr>
              <a:t>пір'ї</a:t>
            </a:r>
            <a:r>
              <a:rPr lang="ru-RU" dirty="0">
                <a:latin typeface="Franklin Gothic Book" panose="020B0503020102020204" pitchFamily="34" charset="0"/>
              </a:rPr>
              <a:t>. </a:t>
            </a:r>
            <a:r>
              <a:rPr lang="ru-RU" dirty="0" err="1">
                <a:latin typeface="Franklin Gothic Book" panose="020B0503020102020204" pitchFamily="34" charset="0"/>
              </a:rPr>
              <a:t>Підвищений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вміст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нікелю</a:t>
            </a:r>
            <a:r>
              <a:rPr lang="ru-RU" dirty="0">
                <a:latin typeface="Franklin Gothic Book" panose="020B0503020102020204" pitchFamily="34" charset="0"/>
              </a:rPr>
              <a:t> в грунтах </a:t>
            </a:r>
            <a:r>
              <a:rPr lang="ru-RU" dirty="0" err="1">
                <a:latin typeface="Franklin Gothic Book" panose="020B0503020102020204" pitchFamily="34" charset="0"/>
              </a:rPr>
              <a:t>призводять</a:t>
            </a:r>
            <a:r>
              <a:rPr lang="ru-RU" dirty="0">
                <a:latin typeface="Franklin Gothic Book" panose="020B0503020102020204" pitchFamily="34" charset="0"/>
              </a:rPr>
              <a:t> до </a:t>
            </a:r>
            <a:r>
              <a:rPr lang="ru-RU" dirty="0" err="1">
                <a:latin typeface="Franklin Gothic Book" panose="020B0503020102020204" pitchFamily="34" charset="0"/>
              </a:rPr>
              <a:t>ендемічних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захворювань</a:t>
            </a:r>
            <a:r>
              <a:rPr lang="ru-RU" dirty="0">
                <a:latin typeface="Franklin Gothic Book" panose="020B0503020102020204" pitchFamily="34" charset="0"/>
              </a:rPr>
              <a:t> - у </a:t>
            </a:r>
            <a:r>
              <a:rPr lang="ru-RU" dirty="0" err="1">
                <a:latin typeface="Franklin Gothic Book" panose="020B0503020102020204" pitchFamily="34" charset="0"/>
              </a:rPr>
              <a:t>рослин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з'являються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потворні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форми</a:t>
            </a:r>
            <a:r>
              <a:rPr lang="ru-RU" dirty="0">
                <a:latin typeface="Franklin Gothic Book" panose="020B0503020102020204" pitchFamily="34" charset="0"/>
              </a:rPr>
              <a:t>, у </a:t>
            </a:r>
            <a:r>
              <a:rPr lang="ru-RU" dirty="0" err="1">
                <a:latin typeface="Franklin Gothic Book" panose="020B0503020102020204" pitchFamily="34" charset="0"/>
              </a:rPr>
              <a:t>тварин</a:t>
            </a:r>
            <a:r>
              <a:rPr lang="ru-RU" dirty="0">
                <a:latin typeface="Franklin Gothic Book" panose="020B0503020102020204" pitchFamily="34" charset="0"/>
              </a:rPr>
              <a:t> - </a:t>
            </a:r>
            <a:r>
              <a:rPr lang="ru-RU" dirty="0" err="1">
                <a:latin typeface="Franklin Gothic Book" panose="020B0503020102020204" pitchFamily="34" charset="0"/>
              </a:rPr>
              <a:t>захворювання</a:t>
            </a:r>
            <a:r>
              <a:rPr lang="ru-RU" dirty="0">
                <a:latin typeface="Franklin Gothic Book" panose="020B0503020102020204" pitchFamily="34" charset="0"/>
              </a:rPr>
              <a:t> очей, </a:t>
            </a:r>
            <a:r>
              <a:rPr lang="ru-RU" dirty="0" err="1">
                <a:latin typeface="Franklin Gothic Book" panose="020B0503020102020204" pitchFamily="34" charset="0"/>
              </a:rPr>
              <a:t>пов'язані</a:t>
            </a:r>
            <a:r>
              <a:rPr lang="ru-RU" dirty="0">
                <a:latin typeface="Franklin Gothic Book" panose="020B0503020102020204" pitchFamily="34" charset="0"/>
              </a:rPr>
              <a:t> з </a:t>
            </a:r>
            <a:r>
              <a:rPr lang="ru-RU" dirty="0" err="1">
                <a:latin typeface="Franklin Gothic Book" panose="020B0503020102020204" pitchFamily="34" charset="0"/>
              </a:rPr>
              <a:t>накопиченням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нікелю</a:t>
            </a:r>
            <a:r>
              <a:rPr lang="ru-RU" dirty="0">
                <a:latin typeface="Franklin Gothic Book" panose="020B0503020102020204" pitchFamily="34" charset="0"/>
              </a:rPr>
              <a:t> в </a:t>
            </a:r>
            <a:r>
              <a:rPr lang="ru-RU" dirty="0" err="1">
                <a:latin typeface="Franklin Gothic Book" panose="020B0503020102020204" pitchFamily="34" charset="0"/>
              </a:rPr>
              <a:t>рогівці</a:t>
            </a:r>
            <a:r>
              <a:rPr lang="ru-RU" dirty="0">
                <a:latin typeface="Franklin Gothic Book" panose="020B0503020102020204" pitchFamily="34" charset="0"/>
              </a:rPr>
              <a:t>. Токсична доза (для </a:t>
            </a:r>
            <a:r>
              <a:rPr lang="ru-RU" dirty="0" err="1">
                <a:latin typeface="Franklin Gothic Book" panose="020B0503020102020204" pitchFamily="34" charset="0"/>
              </a:rPr>
              <a:t>щурів</a:t>
            </a:r>
            <a:r>
              <a:rPr lang="ru-RU" dirty="0">
                <a:latin typeface="Franklin Gothic Book" panose="020B0503020102020204" pitchFamily="34" charset="0"/>
              </a:rPr>
              <a:t>) - 50 мг. Особливо </a:t>
            </a:r>
            <a:r>
              <a:rPr lang="ru-RU" dirty="0" err="1">
                <a:latin typeface="Franklin Gothic Book" panose="020B0503020102020204" pitchFamily="34" charset="0"/>
              </a:rPr>
              <a:t>шкідливі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леткі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сполуки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нікелю</a:t>
            </a:r>
            <a:r>
              <a:rPr lang="ru-RU" dirty="0">
                <a:latin typeface="Franklin Gothic Book" panose="020B0503020102020204" pitchFamily="34" charset="0"/>
              </a:rPr>
              <a:t>, </a:t>
            </a:r>
            <a:r>
              <a:rPr lang="ru-RU" dirty="0" err="1">
                <a:latin typeface="Franklin Gothic Book" panose="020B0503020102020204" pitchFamily="34" charset="0"/>
              </a:rPr>
              <a:t>зокрема</a:t>
            </a:r>
            <a:r>
              <a:rPr lang="ru-RU" dirty="0">
                <a:latin typeface="Franklin Gothic Book" panose="020B0503020102020204" pitchFamily="34" charset="0"/>
              </a:rPr>
              <a:t>, </a:t>
            </a:r>
            <a:r>
              <a:rPr lang="ru-RU" dirty="0" err="1">
                <a:latin typeface="Franklin Gothic Book" panose="020B0503020102020204" pitchFamily="34" charset="0"/>
              </a:rPr>
              <a:t>його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тетракарбоніл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Ni (CO) 4. </a:t>
            </a:r>
            <a:r>
              <a:rPr lang="ru-RU" dirty="0">
                <a:latin typeface="Franklin Gothic Book" panose="020B0503020102020204" pitchFamily="34" charset="0"/>
              </a:rPr>
              <a:t>ГДК </a:t>
            </a:r>
            <a:r>
              <a:rPr lang="ru-RU" dirty="0" err="1">
                <a:latin typeface="Franklin Gothic Book" panose="020B0503020102020204" pitchFamily="34" charset="0"/>
              </a:rPr>
              <a:t>сполук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нікелю</a:t>
            </a:r>
            <a:r>
              <a:rPr lang="ru-RU" dirty="0">
                <a:latin typeface="Franklin Gothic Book" panose="020B0503020102020204" pitchFamily="34" charset="0"/>
              </a:rPr>
              <a:t> в </a:t>
            </a:r>
            <a:r>
              <a:rPr lang="ru-RU" dirty="0" err="1">
                <a:latin typeface="Franklin Gothic Book" panose="020B0503020102020204" pitchFamily="34" charset="0"/>
              </a:rPr>
              <a:t>повітрі</a:t>
            </a:r>
            <a:r>
              <a:rPr lang="ru-RU" dirty="0">
                <a:latin typeface="Franklin Gothic Book" panose="020B0503020102020204" pitchFamily="34" charset="0"/>
              </a:rPr>
              <a:t> становить </a:t>
            </a:r>
            <a:r>
              <a:rPr lang="ru-RU" dirty="0" err="1">
                <a:latin typeface="Franklin Gothic Book" panose="020B0503020102020204" pitchFamily="34" charset="0"/>
              </a:rPr>
              <a:t>від</a:t>
            </a:r>
            <a:r>
              <a:rPr lang="ru-RU" dirty="0">
                <a:latin typeface="Franklin Gothic Book" panose="020B0503020102020204" pitchFamily="34" charset="0"/>
              </a:rPr>
              <a:t> 0,0002 до 0,001 мг / м 3 (для </a:t>
            </a:r>
            <a:r>
              <a:rPr lang="ru-RU" dirty="0" err="1">
                <a:latin typeface="Franklin Gothic Book" panose="020B0503020102020204" pitchFamily="34" charset="0"/>
              </a:rPr>
              <a:t>різних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сполук</a:t>
            </a:r>
            <a:r>
              <a:rPr lang="ru-RU" dirty="0">
                <a:latin typeface="Franklin Gothic Book" panose="020B0503020102020204" pitchFamily="34" charset="0"/>
              </a:rPr>
              <a:t>). </a:t>
            </a:r>
            <a:r>
              <a:rPr lang="ru-RU" dirty="0" err="1">
                <a:latin typeface="Franklin Gothic Book" panose="020B0503020102020204" pitchFamily="34" charset="0"/>
              </a:rPr>
              <a:t>Нікель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основна</a:t>
            </a:r>
            <a:r>
              <a:rPr lang="ru-RU" dirty="0">
                <a:latin typeface="Franklin Gothic Book" panose="020B0503020102020204" pitchFamily="34" charset="0"/>
              </a:rPr>
              <a:t> причина </a:t>
            </a:r>
            <a:r>
              <a:rPr lang="ru-RU" dirty="0" err="1">
                <a:latin typeface="Franklin Gothic Book" panose="020B0503020102020204" pitchFamily="34" charset="0"/>
              </a:rPr>
              <a:t>алергії</a:t>
            </a:r>
            <a:r>
              <a:rPr lang="ru-RU" dirty="0">
                <a:latin typeface="Franklin Gothic Book" panose="020B0503020102020204" pitchFamily="34" charset="0"/>
              </a:rPr>
              <a:t> (контактного дерматиту) на метали, </a:t>
            </a:r>
            <a:r>
              <a:rPr lang="ru-RU" dirty="0" err="1">
                <a:latin typeface="Franklin Gothic Book" panose="020B0503020102020204" pitchFamily="34" charset="0"/>
              </a:rPr>
              <a:t>що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контактують</a:t>
            </a:r>
            <a:r>
              <a:rPr lang="ru-RU" dirty="0">
                <a:latin typeface="Franklin Gothic Book" panose="020B0503020102020204" pitchFamily="34" charset="0"/>
              </a:rPr>
              <a:t> з </a:t>
            </a:r>
            <a:r>
              <a:rPr lang="ru-RU" dirty="0" err="1">
                <a:latin typeface="Franklin Gothic Book" panose="020B0503020102020204" pitchFamily="34" charset="0"/>
              </a:rPr>
              <a:t>шкірою</a:t>
            </a:r>
            <a:r>
              <a:rPr lang="ru-RU" dirty="0">
                <a:latin typeface="Franklin Gothic Book" panose="020B0503020102020204" pitchFamily="34" charset="0"/>
              </a:rPr>
              <a:t> (</a:t>
            </a:r>
            <a:r>
              <a:rPr lang="ru-RU" dirty="0" err="1">
                <a:latin typeface="Franklin Gothic Book" panose="020B0503020102020204" pitchFamily="34" charset="0"/>
              </a:rPr>
              <a:t>прикраси</a:t>
            </a:r>
            <a:r>
              <a:rPr lang="ru-RU" dirty="0">
                <a:latin typeface="Franklin Gothic Book" panose="020B0503020102020204" pitchFamily="34" charset="0"/>
              </a:rPr>
              <a:t>, </a:t>
            </a:r>
            <a:r>
              <a:rPr lang="ru-RU" dirty="0" err="1">
                <a:latin typeface="Franklin Gothic Book" panose="020B0503020102020204" pitchFamily="34" charset="0"/>
              </a:rPr>
              <a:t>годинники</a:t>
            </a:r>
            <a:r>
              <a:rPr lang="ru-RU" dirty="0">
                <a:latin typeface="Franklin Gothic Book" panose="020B0503020102020204" pitchFamily="34" charset="0"/>
              </a:rPr>
              <a:t>, </a:t>
            </a:r>
            <a:r>
              <a:rPr lang="ru-RU" dirty="0" err="1">
                <a:latin typeface="Franklin Gothic Book" panose="020B0503020102020204" pitchFamily="34" charset="0"/>
              </a:rPr>
              <a:t>джинсові</a:t>
            </a:r>
            <a:r>
              <a:rPr lang="ru-RU" dirty="0">
                <a:latin typeface="Franklin Gothic Book" panose="020B0503020102020204" pitchFamily="34" charset="0"/>
              </a:rPr>
              <a:t> заклепки). В </a:t>
            </a:r>
            <a:r>
              <a:rPr lang="ru-RU" dirty="0" err="1">
                <a:latin typeface="Franklin Gothic Book" panose="020B0503020102020204" pitchFamily="34" charset="0"/>
              </a:rPr>
              <a:t>Євросоюзі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обмежено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вміст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нікелю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smtClean="0">
                <a:latin typeface="Franklin Gothic Book" panose="020B0503020102020204" pitchFamily="34" charset="0"/>
              </a:rPr>
              <a:t>в </a:t>
            </a:r>
            <a:r>
              <a:rPr lang="ru-RU" dirty="0" err="1" smtClean="0">
                <a:latin typeface="Franklin Gothic Book" panose="020B0503020102020204" pitchFamily="34" charset="0"/>
              </a:rPr>
              <a:t>продукції</a:t>
            </a:r>
            <a:r>
              <a:rPr lang="ru-RU" dirty="0">
                <a:latin typeface="Franklin Gothic Book" panose="020B0503020102020204" pitchFamily="34" charset="0"/>
              </a:rPr>
              <a:t>, </a:t>
            </a:r>
            <a:r>
              <a:rPr lang="ru-RU" dirty="0" err="1">
                <a:latin typeface="Franklin Gothic Book" panose="020B0503020102020204" pitchFamily="34" charset="0"/>
              </a:rPr>
              <a:t>що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контактує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зі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шкірою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людини</a:t>
            </a:r>
            <a:r>
              <a:rPr lang="ru-RU" dirty="0">
                <a:latin typeface="Franklin Gothic Book" panose="020B0503020102020204" pitchFamily="34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4"/>
            <a:ext cx="8591550" cy="10668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Біологічна</a:t>
            </a:r>
            <a:r>
              <a:rPr lang="ru-RU" dirty="0"/>
              <a:t> роль </a:t>
            </a:r>
            <a:r>
              <a:rPr lang="ru-RU" dirty="0" err="1"/>
              <a:t>нікелю</a:t>
            </a:r>
            <a:r>
              <a:rPr lang="ru-RU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595360" cy="49377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b="1" dirty="0" smtClean="0">
                <a:latin typeface="Franklin Gothic Book" panose="020B0503020102020204" pitchFamily="34" charset="0"/>
              </a:rPr>
              <a:t> </a:t>
            </a:r>
            <a:r>
              <a:rPr lang="ru-RU" b="1" dirty="0" smtClean="0">
                <a:latin typeface="Franklin Gothic Book" panose="020B0503020102020204" pitchFamily="34" charset="0"/>
              </a:rPr>
              <a:t/>
            </a:r>
            <a:br>
              <a:rPr lang="ru-RU" b="1" dirty="0" smtClean="0">
                <a:latin typeface="Franklin Gothic Book" panose="020B0503020102020204" pitchFamily="34" charset="0"/>
              </a:rPr>
            </a:br>
            <a:r>
              <a:rPr lang="ru-RU" dirty="0">
                <a:latin typeface="Franklin Gothic Book" panose="020B0503020102020204" pitchFamily="34" charset="0"/>
              </a:rPr>
              <a:t>В </a:t>
            </a:r>
            <a:r>
              <a:rPr lang="en-US" dirty="0">
                <a:latin typeface="Franklin Gothic Book" panose="020B0503020102020204" pitchFamily="34" charset="0"/>
              </a:rPr>
              <a:t>XX </a:t>
            </a:r>
            <a:r>
              <a:rPr lang="ru-RU" dirty="0" err="1">
                <a:latin typeface="Franklin Gothic Book" panose="020B0503020102020204" pitchFamily="34" charset="0"/>
              </a:rPr>
              <a:t>столітті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було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встановлено</a:t>
            </a:r>
            <a:r>
              <a:rPr lang="ru-RU" dirty="0">
                <a:latin typeface="Franklin Gothic Book" panose="020B0503020102020204" pitchFamily="34" charset="0"/>
              </a:rPr>
              <a:t>, </a:t>
            </a:r>
            <a:r>
              <a:rPr lang="ru-RU" dirty="0" err="1">
                <a:latin typeface="Franklin Gothic Book" panose="020B0503020102020204" pitchFamily="34" charset="0"/>
              </a:rPr>
              <a:t>що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підшлункова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залоза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дуже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багата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нікелем</a:t>
            </a:r>
            <a:r>
              <a:rPr lang="ru-RU" dirty="0">
                <a:latin typeface="Franklin Gothic Book" panose="020B0503020102020204" pitchFamily="34" charset="0"/>
              </a:rPr>
              <a:t>. При </a:t>
            </a:r>
            <a:r>
              <a:rPr lang="ru-RU" dirty="0" err="1">
                <a:latin typeface="Franklin Gothic Book" panose="020B0503020102020204" pitchFamily="34" charset="0"/>
              </a:rPr>
              <a:t>введенні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слідом</a:t>
            </a:r>
            <a:r>
              <a:rPr lang="ru-RU" dirty="0">
                <a:latin typeface="Franklin Gothic Book" panose="020B0503020102020204" pitchFamily="34" charset="0"/>
              </a:rPr>
              <a:t> за </a:t>
            </a:r>
            <a:r>
              <a:rPr lang="ru-RU" dirty="0" err="1">
                <a:latin typeface="Franklin Gothic Book" panose="020B0503020102020204" pitchFamily="34" charset="0"/>
              </a:rPr>
              <a:t>інсуліном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нікелю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продовжується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дія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інсуліну</a:t>
            </a:r>
            <a:r>
              <a:rPr lang="ru-RU" dirty="0">
                <a:latin typeface="Franklin Gothic Book" panose="020B0503020102020204" pitchFamily="34" charset="0"/>
              </a:rPr>
              <a:t> і </a:t>
            </a:r>
            <a:r>
              <a:rPr lang="ru-RU" dirty="0" err="1">
                <a:latin typeface="Franklin Gothic Book" panose="020B0503020102020204" pitchFamily="34" charset="0"/>
              </a:rPr>
              <a:t>тим</a:t>
            </a:r>
            <a:r>
              <a:rPr lang="ru-RU" dirty="0">
                <a:latin typeface="Franklin Gothic Book" panose="020B0503020102020204" pitchFamily="34" charset="0"/>
              </a:rPr>
              <a:t> самим </a:t>
            </a:r>
            <a:r>
              <a:rPr lang="ru-RU" dirty="0" err="1">
                <a:latin typeface="Franklin Gothic Book" panose="020B0503020102020204" pitchFamily="34" charset="0"/>
              </a:rPr>
              <a:t>підвищується</a:t>
            </a:r>
            <a:r>
              <a:rPr lang="ru-RU" dirty="0">
                <a:latin typeface="Franklin Gothic Book" panose="020B0503020102020204" pitchFamily="34" charset="0"/>
              </a:rPr>
              <a:t> гипогликемическая </a:t>
            </a:r>
            <a:r>
              <a:rPr lang="ru-RU" dirty="0" err="1">
                <a:latin typeface="Franklin Gothic Book" panose="020B0503020102020204" pitchFamily="34" charset="0"/>
              </a:rPr>
              <a:t>активність</a:t>
            </a:r>
            <a:r>
              <a:rPr lang="ru-RU" dirty="0">
                <a:latin typeface="Franklin Gothic Book" panose="020B0503020102020204" pitchFamily="34" charset="0"/>
              </a:rPr>
              <a:t>. </a:t>
            </a:r>
            <a:r>
              <a:rPr lang="ru-RU" dirty="0" err="1">
                <a:latin typeface="Franklin Gothic Book" panose="020B0503020102020204" pitchFamily="34" charset="0"/>
              </a:rPr>
              <a:t>Нікель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впливає</a:t>
            </a:r>
            <a:r>
              <a:rPr lang="ru-RU" dirty="0">
                <a:latin typeface="Franklin Gothic Book" panose="020B0503020102020204" pitchFamily="34" charset="0"/>
              </a:rPr>
              <a:t> на </a:t>
            </a:r>
            <a:r>
              <a:rPr lang="ru-RU" dirty="0" err="1">
                <a:latin typeface="Franklin Gothic Book" panose="020B0503020102020204" pitchFamily="34" charset="0"/>
              </a:rPr>
              <a:t>ферментативні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процеси</a:t>
            </a:r>
            <a:r>
              <a:rPr lang="ru-RU" dirty="0">
                <a:latin typeface="Franklin Gothic Book" panose="020B0503020102020204" pitchFamily="34" charset="0"/>
              </a:rPr>
              <a:t>, </a:t>
            </a:r>
            <a:r>
              <a:rPr lang="ru-RU" dirty="0" err="1">
                <a:latin typeface="Franklin Gothic Book" panose="020B0503020102020204" pitchFamily="34" charset="0"/>
              </a:rPr>
              <a:t>окислювання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аскорбінової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кислоти</a:t>
            </a:r>
            <a:r>
              <a:rPr lang="ru-RU" dirty="0">
                <a:latin typeface="Franklin Gothic Book" panose="020B0503020102020204" pitchFamily="34" charset="0"/>
              </a:rPr>
              <a:t>, </a:t>
            </a:r>
            <a:r>
              <a:rPr lang="ru-RU" dirty="0" err="1">
                <a:latin typeface="Franklin Gothic Book" panose="020B0503020102020204" pitchFamily="34" charset="0"/>
              </a:rPr>
              <a:t>прискорює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перехід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сульфгідрильних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груп</a:t>
            </a:r>
            <a:r>
              <a:rPr lang="ru-RU" dirty="0">
                <a:latin typeface="Franklin Gothic Book" panose="020B0503020102020204" pitchFamily="34" charset="0"/>
              </a:rPr>
              <a:t> в </a:t>
            </a:r>
            <a:r>
              <a:rPr lang="ru-RU" dirty="0" err="1">
                <a:latin typeface="Franklin Gothic Book" panose="020B0503020102020204" pitchFamily="34" charset="0"/>
              </a:rPr>
              <a:t>дисульфідні</a:t>
            </a:r>
            <a:r>
              <a:rPr lang="ru-RU" dirty="0">
                <a:latin typeface="Franklin Gothic Book" panose="020B0503020102020204" pitchFamily="34" charset="0"/>
              </a:rPr>
              <a:t>. </a:t>
            </a:r>
            <a:r>
              <a:rPr lang="ru-RU" dirty="0" err="1">
                <a:latin typeface="Franklin Gothic Book" panose="020B0503020102020204" pitchFamily="34" charset="0"/>
              </a:rPr>
              <a:t>Нікель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може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пригнічувати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дію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адреналіну</a:t>
            </a:r>
            <a:r>
              <a:rPr lang="ru-RU" dirty="0">
                <a:latin typeface="Franklin Gothic Book" panose="020B0503020102020204" pitchFamily="34" charset="0"/>
              </a:rPr>
              <a:t> і </a:t>
            </a:r>
            <a:r>
              <a:rPr lang="ru-RU" dirty="0" err="1">
                <a:latin typeface="Franklin Gothic Book" panose="020B0503020102020204" pitchFamily="34" charset="0"/>
              </a:rPr>
              <a:t>знижувати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артеріальний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тиск</a:t>
            </a:r>
            <a:r>
              <a:rPr lang="ru-RU" dirty="0">
                <a:latin typeface="Franklin Gothic Book" panose="020B0503020102020204" pitchFamily="34" charset="0"/>
              </a:rPr>
              <a:t>. </a:t>
            </a:r>
            <a:r>
              <a:rPr lang="ru-RU" dirty="0" err="1">
                <a:latin typeface="Franklin Gothic Book" panose="020B0503020102020204" pitchFamily="34" charset="0"/>
              </a:rPr>
              <a:t>Надмірне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надходження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нікелю</a:t>
            </a:r>
            <a:r>
              <a:rPr lang="ru-RU" dirty="0">
                <a:latin typeface="Franklin Gothic Book" panose="020B0503020102020204" pitchFamily="34" charset="0"/>
              </a:rPr>
              <a:t> в </a:t>
            </a:r>
            <a:r>
              <a:rPr lang="ru-RU" dirty="0" err="1">
                <a:latin typeface="Franklin Gothic Book" panose="020B0503020102020204" pitchFamily="34" charset="0"/>
              </a:rPr>
              <a:t>організм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викликає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вітіліго</a:t>
            </a:r>
            <a:r>
              <a:rPr lang="ru-RU" dirty="0">
                <a:latin typeface="Franklin Gothic Book" panose="020B0503020102020204" pitchFamily="34" charset="0"/>
              </a:rPr>
              <a:t>. </a:t>
            </a:r>
            <a:r>
              <a:rPr lang="ru-RU" dirty="0" err="1">
                <a:latin typeface="Franklin Gothic Book" panose="020B0503020102020204" pitchFamily="34" charset="0"/>
              </a:rPr>
              <a:t>Депонується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нікель</a:t>
            </a:r>
            <a:r>
              <a:rPr lang="ru-RU" dirty="0">
                <a:latin typeface="Franklin Gothic Book" panose="020B0503020102020204" pitchFamily="34" charset="0"/>
              </a:rPr>
              <a:t> в </a:t>
            </a:r>
            <a:r>
              <a:rPr lang="ru-RU" dirty="0" err="1">
                <a:latin typeface="Franklin Gothic Book" panose="020B0503020102020204" pitchFamily="34" charset="0"/>
              </a:rPr>
              <a:t>підшлунковій</a:t>
            </a:r>
            <a:r>
              <a:rPr lang="ru-RU" dirty="0">
                <a:latin typeface="Franklin Gothic Book" panose="020B0503020102020204" pitchFamily="34" charset="0"/>
              </a:rPr>
              <a:t> і </a:t>
            </a:r>
            <a:r>
              <a:rPr lang="ru-RU" dirty="0" err="1">
                <a:latin typeface="Franklin Gothic Book" panose="020B0503020102020204" pitchFamily="34" charset="0"/>
              </a:rPr>
              <a:t>околощітовідной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залозах</a:t>
            </a:r>
            <a:r>
              <a:rPr lang="ru-RU" dirty="0">
                <a:latin typeface="Franklin Gothic Book" panose="020B0503020102020204" pitchFamily="34" charset="0"/>
              </a:rPr>
              <a:t>.</a:t>
            </a:r>
            <a:endParaRPr lang="ru-RU" dirty="0" smtClean="0">
              <a:latin typeface="Franklin Gothic Book" panose="020B0503020102020204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80615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Монетна</a:t>
            </a:r>
            <a:r>
              <a:rPr lang="ru-RU" dirty="0"/>
              <a:t> справа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313" y="1143000"/>
            <a:ext cx="8686800" cy="25892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dirty="0" err="1">
                <a:latin typeface="Franklin Gothic Book" panose="020B0503020102020204" pitchFamily="34" charset="0"/>
              </a:rPr>
              <a:t>Нікель</a:t>
            </a:r>
            <a:r>
              <a:rPr lang="ru-RU" dirty="0">
                <a:latin typeface="Franklin Gothic Book" panose="020B0503020102020204" pitchFamily="34" charset="0"/>
              </a:rPr>
              <a:t> широко </a:t>
            </a:r>
            <a:r>
              <a:rPr lang="ru-RU" dirty="0" err="1">
                <a:latin typeface="Franklin Gothic Book" panose="020B0503020102020204" pitchFamily="34" charset="0"/>
              </a:rPr>
              <a:t>застосовується</a:t>
            </a:r>
            <a:r>
              <a:rPr lang="ru-RU" dirty="0">
                <a:latin typeface="Franklin Gothic Book" panose="020B0503020102020204" pitchFamily="34" charset="0"/>
              </a:rPr>
              <a:t> при </a:t>
            </a:r>
            <a:r>
              <a:rPr lang="ru-RU" dirty="0" err="1">
                <a:latin typeface="Franklin Gothic Book" panose="020B0503020102020204" pitchFamily="34" charset="0"/>
              </a:rPr>
              <a:t>виробництві</a:t>
            </a:r>
            <a:r>
              <a:rPr lang="ru-RU" dirty="0">
                <a:latin typeface="Franklin Gothic Book" panose="020B0503020102020204" pitchFamily="34" charset="0"/>
              </a:rPr>
              <a:t> монет в </a:t>
            </a:r>
            <a:r>
              <a:rPr lang="ru-RU" dirty="0" err="1">
                <a:latin typeface="Franklin Gothic Book" panose="020B0503020102020204" pitchFamily="34" charset="0"/>
              </a:rPr>
              <a:t>багатьох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країнах</a:t>
            </a:r>
            <a:r>
              <a:rPr lang="ru-RU" dirty="0">
                <a:latin typeface="Franklin Gothic Book" panose="020B0503020102020204" pitchFamily="34" charset="0"/>
              </a:rPr>
              <a:t>. В США монета </a:t>
            </a:r>
            <a:r>
              <a:rPr lang="ru-RU" dirty="0" err="1">
                <a:latin typeface="Franklin Gothic Book" panose="020B0503020102020204" pitchFamily="34" charset="0"/>
              </a:rPr>
              <a:t>номіналом</a:t>
            </a:r>
            <a:r>
              <a:rPr lang="ru-RU" dirty="0">
                <a:latin typeface="Franklin Gothic Book" panose="020B0503020102020204" pitchFamily="34" charset="0"/>
              </a:rPr>
              <a:t> в 5 </a:t>
            </a:r>
            <a:r>
              <a:rPr lang="ru-RU" dirty="0" err="1">
                <a:latin typeface="Franklin Gothic Book" panose="020B0503020102020204" pitchFamily="34" charset="0"/>
              </a:rPr>
              <a:t>центів</a:t>
            </a:r>
            <a:r>
              <a:rPr lang="ru-RU" dirty="0">
                <a:latin typeface="Franklin Gothic Book" panose="020B0503020102020204" pitchFamily="34" charset="0"/>
              </a:rPr>
              <a:t> носить </a:t>
            </a:r>
            <a:r>
              <a:rPr lang="ru-RU" dirty="0" err="1">
                <a:latin typeface="Franklin Gothic Book" panose="020B0503020102020204" pitchFamily="34" charset="0"/>
              </a:rPr>
              <a:t>розмовне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назва</a:t>
            </a:r>
            <a:r>
              <a:rPr lang="ru-RU" dirty="0">
                <a:latin typeface="Franklin Gothic Book" panose="020B0503020102020204" pitchFamily="34" charset="0"/>
              </a:rPr>
              <a:t> «</a:t>
            </a:r>
            <a:r>
              <a:rPr lang="ru-RU" dirty="0" err="1">
                <a:latin typeface="Franklin Gothic Book" panose="020B0503020102020204" pitchFamily="34" charset="0"/>
              </a:rPr>
              <a:t>нікель</a:t>
            </a:r>
            <a:r>
              <a:rPr lang="ru-RU" dirty="0">
                <a:latin typeface="Franklin Gothic Book" panose="020B0503020102020204" pitchFamily="34" charset="0"/>
              </a:rPr>
              <a:t>» </a:t>
            </a:r>
            <a:r>
              <a:rPr lang="ru-RU" dirty="0" err="1">
                <a:latin typeface="Franklin Gothic Book" panose="020B0503020102020204" pitchFamily="34" charset="0"/>
              </a:rPr>
              <a:t>Нікель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був</a:t>
            </a:r>
            <a:r>
              <a:rPr lang="ru-RU" dirty="0">
                <a:latin typeface="Franklin Gothic Book" panose="020B0503020102020204" pitchFamily="34" charset="0"/>
              </a:rPr>
              <a:t> компонентом монет, </a:t>
            </a:r>
            <a:r>
              <a:rPr lang="ru-RU" dirty="0" err="1">
                <a:latin typeface="Franklin Gothic Book" panose="020B0503020102020204" pitchFamily="34" charset="0"/>
              </a:rPr>
              <a:t>починаючи</a:t>
            </a:r>
            <a:r>
              <a:rPr lang="ru-RU" dirty="0">
                <a:latin typeface="Franklin Gothic Book" panose="020B0503020102020204" pitchFamily="34" charset="0"/>
              </a:rPr>
              <a:t> з </a:t>
            </a:r>
            <a:r>
              <a:rPr lang="ru-RU" dirty="0" err="1">
                <a:latin typeface="Franklin Gothic Book" panose="020B0503020102020204" pitchFamily="34" charset="0"/>
              </a:rPr>
              <a:t>середини</a:t>
            </a:r>
            <a:r>
              <a:rPr lang="ru-RU" dirty="0">
                <a:latin typeface="Franklin Gothic Book" panose="020B0503020102020204" pitchFamily="34" charset="0"/>
              </a:rPr>
              <a:t> 19 </a:t>
            </a:r>
            <a:r>
              <a:rPr lang="ru-RU" dirty="0" err="1">
                <a:latin typeface="Franklin Gothic Book" panose="020B0503020102020204" pitchFamily="34" charset="0"/>
              </a:rPr>
              <a:t>століття</a:t>
            </a:r>
            <a:r>
              <a:rPr lang="ru-RU" dirty="0">
                <a:latin typeface="Franklin Gothic Book" panose="020B0503020102020204" pitchFamily="34" charset="0"/>
              </a:rPr>
              <a:t>. У </a:t>
            </a:r>
            <a:r>
              <a:rPr lang="ru-RU" dirty="0" err="1">
                <a:latin typeface="Franklin Gothic Book" panose="020B0503020102020204" pitchFamily="34" charset="0"/>
              </a:rPr>
              <a:t>Сполучених</a:t>
            </a:r>
            <a:r>
              <a:rPr lang="ru-RU" dirty="0">
                <a:latin typeface="Franklin Gothic Book" panose="020B0503020102020204" pitchFamily="34" charset="0"/>
              </a:rPr>
              <a:t> Штатах, </a:t>
            </a:r>
            <a:r>
              <a:rPr lang="ru-RU" dirty="0" err="1">
                <a:latin typeface="Franklin Gothic Book" panose="020B0503020102020204" pitchFamily="34" charset="0"/>
              </a:rPr>
              <a:t>термін</a:t>
            </a:r>
            <a:r>
              <a:rPr lang="ru-RU" dirty="0">
                <a:latin typeface="Franklin Gothic Book" panose="020B0503020102020204" pitchFamily="34" charset="0"/>
              </a:rPr>
              <a:t> "</a:t>
            </a:r>
            <a:r>
              <a:rPr lang="ru-RU" dirty="0" err="1">
                <a:latin typeface="Franklin Gothic Book" panose="020B0503020102020204" pitchFamily="34" charset="0"/>
              </a:rPr>
              <a:t>нікель</a:t>
            </a:r>
            <a:r>
              <a:rPr lang="ru-RU" dirty="0">
                <a:latin typeface="Franklin Gothic Book" panose="020B0503020102020204" pitchFamily="34" charset="0"/>
              </a:rPr>
              <a:t>" </a:t>
            </a:r>
            <a:r>
              <a:rPr lang="ru-RU" dirty="0" err="1">
                <a:latin typeface="Franklin Gothic Book" panose="020B0503020102020204" pitchFamily="34" charset="0"/>
              </a:rPr>
              <a:t>або</a:t>
            </a:r>
            <a:r>
              <a:rPr lang="ru-RU" dirty="0">
                <a:latin typeface="Franklin Gothic Book" panose="020B0503020102020204" pitchFamily="34" charset="0"/>
              </a:rPr>
              <a:t> "</a:t>
            </a:r>
            <a:r>
              <a:rPr lang="ru-RU" dirty="0" err="1">
                <a:latin typeface="Franklin Gothic Book" panose="020B0503020102020204" pitchFamily="34" charset="0"/>
              </a:rPr>
              <a:t>нік</a:t>
            </a:r>
            <a:r>
              <a:rPr lang="ru-RU" dirty="0">
                <a:latin typeface="Franklin Gothic Book" panose="020B0503020102020204" pitchFamily="34" charset="0"/>
              </a:rPr>
              <a:t>" </a:t>
            </a:r>
            <a:r>
              <a:rPr lang="ru-RU" dirty="0" err="1">
                <a:latin typeface="Franklin Gothic Book" panose="020B0503020102020204" pitchFamily="34" charset="0"/>
              </a:rPr>
              <a:t>спочатку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був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застосований</a:t>
            </a:r>
            <a:r>
              <a:rPr lang="ru-RU" dirty="0">
                <a:latin typeface="Franklin Gothic Book" panose="020B0503020102020204" pitchFamily="34" charset="0"/>
              </a:rPr>
              <a:t> в </a:t>
            </a:r>
            <a:r>
              <a:rPr lang="ru-RU" dirty="0" err="1">
                <a:latin typeface="Franklin Gothic Book" panose="020B0503020102020204" pitchFamily="34" charset="0"/>
              </a:rPr>
              <a:t>мідно-нікелевих</a:t>
            </a:r>
            <a:r>
              <a:rPr lang="ru-RU" dirty="0">
                <a:latin typeface="Franklin Gothic Book" panose="020B0503020102020204" pitchFamily="34" charset="0"/>
              </a:rPr>
              <a:t> монетах (</a:t>
            </a:r>
            <a:r>
              <a:rPr lang="ru-RU" dirty="0" err="1">
                <a:latin typeface="Franklin Gothic Book" panose="020B0503020102020204" pitchFamily="34" charset="0"/>
              </a:rPr>
              <a:t>літаючий</a:t>
            </a:r>
            <a:r>
              <a:rPr lang="ru-RU" dirty="0">
                <a:latin typeface="Franklin Gothic Book" panose="020B0503020102020204" pitchFamily="34" charset="0"/>
              </a:rPr>
              <a:t> орел), </a:t>
            </a:r>
            <a:r>
              <a:rPr lang="ru-RU" dirty="0" err="1">
                <a:latin typeface="Franklin Gothic Book" panose="020B0503020102020204" pitchFamily="34" charset="0"/>
              </a:rPr>
              <a:t>який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прийшов</a:t>
            </a:r>
            <a:r>
              <a:rPr lang="ru-RU" dirty="0">
                <a:latin typeface="Franklin Gothic Book" panose="020B0503020102020204" pitchFamily="34" charset="0"/>
              </a:rPr>
              <a:t> на </a:t>
            </a:r>
            <a:r>
              <a:rPr lang="ru-RU" dirty="0" err="1">
                <a:latin typeface="Franklin Gothic Book" panose="020B0503020102020204" pitchFamily="34" charset="0"/>
              </a:rPr>
              <a:t>зміну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міді</a:t>
            </a:r>
            <a:r>
              <a:rPr lang="ru-RU" dirty="0">
                <a:latin typeface="Franklin Gothic Book" panose="020B0503020102020204" pitchFamily="34" charset="0"/>
              </a:rPr>
              <a:t> з 12% </a:t>
            </a:r>
            <a:r>
              <a:rPr lang="ru-RU" dirty="0" err="1">
                <a:latin typeface="Franklin Gothic Book" panose="020B0503020102020204" pitchFamily="34" charset="0"/>
              </a:rPr>
              <a:t>нікелю</a:t>
            </a:r>
            <a:r>
              <a:rPr lang="ru-RU" dirty="0">
                <a:latin typeface="Franklin Gothic Book" panose="020B0503020102020204" pitchFamily="34" charset="0"/>
              </a:rPr>
              <a:t> 1857-58.</a:t>
            </a:r>
            <a:endParaRPr lang="ru-RU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Химия и Химики 3 2012. Популярная библиотека химических элемен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31" y="3356992"/>
            <a:ext cx="4875094" cy="314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Характеристики </a:t>
            </a:r>
            <a:r>
              <a:rPr lang="ru-RU" b="1" dirty="0" err="1"/>
              <a:t>Нікелю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 2"/>
              <a:buChar char=""/>
              <a:defRPr/>
            </a:pPr>
            <a:r>
              <a:rPr lang="ru-RU" dirty="0" err="1"/>
              <a:t>Нікель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сріблясто</a:t>
            </a:r>
            <a:r>
              <a:rPr lang="ru-RU" dirty="0"/>
              <a:t> </a:t>
            </a:r>
            <a:r>
              <a:rPr lang="ru-RU" dirty="0" err="1"/>
              <a:t>білий</a:t>
            </a:r>
            <a:r>
              <a:rPr lang="ru-RU" dirty="0"/>
              <a:t> метал, не </a:t>
            </a:r>
            <a:r>
              <a:rPr lang="ru-RU" dirty="0" err="1"/>
              <a:t>тьмяніє</a:t>
            </a:r>
            <a:r>
              <a:rPr lang="ru-RU" dirty="0"/>
              <a:t> на </a:t>
            </a:r>
            <a:r>
              <a:rPr lang="ru-RU" dirty="0" err="1"/>
              <a:t>повітрі</a:t>
            </a:r>
            <a:r>
              <a:rPr lang="ru-RU" dirty="0"/>
              <a:t>. </a:t>
            </a:r>
            <a:r>
              <a:rPr lang="ru-RU" dirty="0" err="1"/>
              <a:t>Має</a:t>
            </a:r>
            <a:r>
              <a:rPr lang="ru-RU" dirty="0"/>
              <a:t> гранецентрированную </a:t>
            </a:r>
            <a:r>
              <a:rPr lang="ru-RU" dirty="0" err="1"/>
              <a:t>кубічну</a:t>
            </a:r>
            <a:r>
              <a:rPr lang="ru-RU" dirty="0"/>
              <a:t> </a:t>
            </a:r>
            <a:r>
              <a:rPr lang="ru-RU" dirty="0" err="1"/>
              <a:t>решітку</a:t>
            </a:r>
            <a:r>
              <a:rPr lang="ru-RU" dirty="0"/>
              <a:t> з </a:t>
            </a:r>
            <a:r>
              <a:rPr lang="ru-RU" dirty="0" err="1"/>
              <a:t>періодом</a:t>
            </a:r>
            <a:r>
              <a:rPr lang="ru-RU" dirty="0"/>
              <a:t> </a:t>
            </a:r>
            <a:r>
              <a:rPr lang="en-US" dirty="0"/>
              <a:t>a = 0,35238 </a:t>
            </a:r>
            <a:r>
              <a:rPr lang="ru-RU" dirty="0"/>
              <a:t>НМ, </a:t>
            </a:r>
            <a:r>
              <a:rPr lang="ru-RU" dirty="0" err="1"/>
              <a:t>просторова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en-US" dirty="0"/>
              <a:t>Fm3m. </a:t>
            </a:r>
            <a:r>
              <a:rPr lang="ru-RU" dirty="0"/>
              <a:t>У чистому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обробці</a:t>
            </a:r>
            <a:r>
              <a:rPr lang="ru-RU" dirty="0"/>
              <a:t> </a:t>
            </a:r>
            <a:r>
              <a:rPr lang="ru-RU" dirty="0" err="1"/>
              <a:t>тиском</a:t>
            </a:r>
            <a:r>
              <a:rPr lang="ru-RU" dirty="0"/>
              <a:t>. Є </a:t>
            </a:r>
            <a:r>
              <a:rPr lang="ru-RU" dirty="0" err="1"/>
              <a:t>феромагнетиком</a:t>
            </a:r>
            <a:r>
              <a:rPr lang="ru-RU" dirty="0"/>
              <a:t> з точкою </a:t>
            </a:r>
            <a:r>
              <a:rPr lang="ru-RU" dirty="0" err="1"/>
              <a:t>Кюрі</a:t>
            </a:r>
            <a:r>
              <a:rPr lang="ru-RU" dirty="0"/>
              <a:t> 358 </a:t>
            </a:r>
            <a:r>
              <a:rPr lang="en-US" dirty="0"/>
              <a:t>C. </a:t>
            </a:r>
            <a:r>
              <a:rPr lang="ru-RU" dirty="0" err="1"/>
              <a:t>Питомий</a:t>
            </a:r>
            <a:r>
              <a:rPr lang="ru-RU" dirty="0"/>
              <a:t> </a:t>
            </a:r>
            <a:r>
              <a:rPr lang="ru-RU" dirty="0" err="1"/>
              <a:t>електричний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0,0684 </a:t>
            </a:r>
            <a:r>
              <a:rPr lang="ru-RU" dirty="0" err="1"/>
              <a:t>мк</a:t>
            </a:r>
            <a:r>
              <a:rPr lang="ru-RU" dirty="0"/>
              <a:t> Ом ∙ м.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лінійного</a:t>
            </a:r>
            <a:r>
              <a:rPr lang="ru-RU" dirty="0"/>
              <a:t> теплового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el-GR" dirty="0"/>
              <a:t>α = 13,5 ∙ 10-6 </a:t>
            </a:r>
            <a:r>
              <a:rPr lang="en-US" dirty="0"/>
              <a:t>K-1 </a:t>
            </a:r>
            <a:r>
              <a:rPr lang="ru-RU" dirty="0"/>
              <a:t>при 0 </a:t>
            </a:r>
            <a:r>
              <a:rPr lang="en-US" dirty="0"/>
              <a:t>C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об'ємного</a:t>
            </a:r>
            <a:r>
              <a:rPr lang="ru-RU" dirty="0"/>
              <a:t> теплового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el-GR" dirty="0"/>
              <a:t>β = 38-39 ∙ 10-6 </a:t>
            </a:r>
            <a:r>
              <a:rPr lang="en-US" dirty="0"/>
              <a:t>K-1 </a:t>
            </a:r>
            <a:r>
              <a:rPr lang="ru-RU" dirty="0"/>
              <a:t>Модуль </a:t>
            </a:r>
            <a:r>
              <a:rPr lang="ru-RU" dirty="0" err="1"/>
              <a:t>пружності</a:t>
            </a:r>
            <a:r>
              <a:rPr lang="ru-RU" dirty="0"/>
              <a:t> 196-210 ГПа. </a:t>
            </a:r>
            <a:r>
              <a:rPr lang="ru-RU" dirty="0" err="1"/>
              <a:t>Атоми</a:t>
            </a:r>
            <a:r>
              <a:rPr lang="ru-RU" dirty="0"/>
              <a:t> </a:t>
            </a:r>
            <a:r>
              <a:rPr lang="ru-RU" dirty="0" err="1"/>
              <a:t>нікелю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зовнішню</a:t>
            </a:r>
            <a:r>
              <a:rPr lang="ru-RU" dirty="0"/>
              <a:t> </a:t>
            </a:r>
            <a:r>
              <a:rPr lang="ru-RU" dirty="0" err="1"/>
              <a:t>електронну</a:t>
            </a:r>
            <a:r>
              <a:rPr lang="ru-RU" dirty="0"/>
              <a:t> </a:t>
            </a:r>
            <a:r>
              <a:rPr lang="ru-RU" dirty="0" err="1"/>
              <a:t>конфігурацію</a:t>
            </a:r>
            <a:r>
              <a:rPr lang="ru-RU" dirty="0"/>
              <a:t> 3</a:t>
            </a:r>
            <a:r>
              <a:rPr lang="en-US" dirty="0"/>
              <a:t>d84s2.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стійким</a:t>
            </a:r>
            <a:r>
              <a:rPr lang="ru-RU" dirty="0"/>
              <a:t> для </a:t>
            </a:r>
            <a:r>
              <a:rPr lang="ru-RU" dirty="0" err="1"/>
              <a:t>нікелю</a:t>
            </a:r>
            <a:r>
              <a:rPr lang="ru-RU" dirty="0"/>
              <a:t> є стан </a:t>
            </a:r>
            <a:r>
              <a:rPr lang="ru-RU" dirty="0" err="1"/>
              <a:t>окислення</a:t>
            </a:r>
            <a:r>
              <a:rPr lang="ru-RU" dirty="0"/>
              <a:t> </a:t>
            </a:r>
            <a:r>
              <a:rPr lang="en-US" dirty="0"/>
              <a:t>Ni (II). </a:t>
            </a:r>
            <a:r>
              <a:rPr lang="ru-RU" dirty="0" err="1"/>
              <a:t>Нікель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окислення</a:t>
            </a:r>
            <a:r>
              <a:rPr lang="ru-RU" dirty="0"/>
              <a:t> +2 і +3.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нікель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окислення</a:t>
            </a:r>
            <a:r>
              <a:rPr lang="ru-RU" dirty="0"/>
              <a:t> +3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комплексних</a:t>
            </a:r>
            <a:r>
              <a:rPr lang="ru-RU" dirty="0"/>
              <a:t> солей. Для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нікелю</a:t>
            </a:r>
            <a:r>
              <a:rPr lang="ru-RU" dirty="0"/>
              <a:t> +2 </a:t>
            </a:r>
            <a:r>
              <a:rPr lang="ru-RU" dirty="0" err="1"/>
              <a:t>відомо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та </a:t>
            </a:r>
            <a:r>
              <a:rPr lang="ru-RU" dirty="0" err="1"/>
              <a:t>комплексних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. Оксид </a:t>
            </a:r>
            <a:r>
              <a:rPr lang="ru-RU" dirty="0" err="1"/>
              <a:t>нікелю</a:t>
            </a:r>
            <a:r>
              <a:rPr lang="ru-RU" dirty="0"/>
              <a:t> </a:t>
            </a:r>
            <a:r>
              <a:rPr lang="en-US" dirty="0"/>
              <a:t>Ni2O3 </a:t>
            </a:r>
            <a:r>
              <a:rPr lang="ru-RU" dirty="0"/>
              <a:t>є </a:t>
            </a:r>
            <a:r>
              <a:rPr lang="ru-RU" dirty="0" err="1"/>
              <a:t>сильним</a:t>
            </a:r>
            <a:r>
              <a:rPr lang="ru-RU" dirty="0"/>
              <a:t> </a:t>
            </a:r>
            <a:r>
              <a:rPr lang="ru-RU" dirty="0" err="1"/>
              <a:t>окислювачем</a:t>
            </a:r>
            <a:r>
              <a:rPr lang="ru-RU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2. Сплав никеля-железа и октаэдрит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9090"/>
          <a:stretch>
            <a:fillRect/>
          </a:stretch>
        </p:blipFill>
        <p:spPr bwMode="auto">
          <a:xfrm>
            <a:off x="217724" y="418642"/>
            <a:ext cx="4572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4860032" y="260647"/>
            <a:ext cx="40672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latin typeface="Franklin Gothic Book" panose="020B0503020102020204" pitchFamily="34" charset="0"/>
              </a:rPr>
              <a:t>Нікель характеризується високу корозійну стійкість - стійкий на повітрі, у воді, в лугах, в ряді кислот. Хімічна стійкість обумовлена </a:t>
            </a:r>
            <a:r>
              <a:rPr lang="uk-UA" sz="2200" dirty="0" err="1">
                <a:latin typeface="Franklin Gothic Book" panose="020B0503020102020204" pitchFamily="34" charset="0"/>
              </a:rPr>
              <a:t>​​його</a:t>
            </a:r>
            <a:r>
              <a:rPr lang="uk-UA" sz="2200" dirty="0">
                <a:latin typeface="Franklin Gothic Book" panose="020B0503020102020204" pitchFamily="34" charset="0"/>
              </a:rPr>
              <a:t> схильністю до пасивування - утворенню на його поверхні щільної оксидної плівки, що володіє захисним дією. Нікель активно розчиняється в азотній кислоті.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17724" y="4005064"/>
            <a:ext cx="8897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latin typeface="Franklin Gothic Book" panose="020B0503020102020204" pitchFamily="34" charset="0"/>
              </a:rPr>
              <a:t>З оксидом вуглецю </a:t>
            </a:r>
            <a:r>
              <a:rPr lang="en-US" sz="2200" dirty="0">
                <a:latin typeface="Franklin Gothic Book" panose="020B0503020102020204" pitchFamily="34" charset="0"/>
              </a:rPr>
              <a:t>CO </a:t>
            </a:r>
            <a:r>
              <a:rPr lang="uk-UA" sz="2200" dirty="0">
                <a:latin typeface="Franklin Gothic Book" panose="020B0503020102020204" pitchFamily="34" charset="0"/>
              </a:rPr>
              <a:t>нікель легко утворює летючий і вельми отруйний карбоніт </a:t>
            </a:r>
            <a:r>
              <a:rPr lang="en-US" sz="2200" dirty="0">
                <a:latin typeface="Franklin Gothic Book" panose="020B0503020102020204" pitchFamily="34" charset="0"/>
              </a:rPr>
              <a:t>Ni (CO) 4. </a:t>
            </a:r>
            <a:r>
              <a:rPr lang="uk-UA" sz="2200" dirty="0" err="1">
                <a:latin typeface="Franklin Gothic Book" panose="020B0503020102020204" pitchFamily="34" charset="0"/>
              </a:rPr>
              <a:t>Тонкодисперсний</a:t>
            </a:r>
            <a:r>
              <a:rPr lang="uk-UA" sz="2200" dirty="0">
                <a:latin typeface="Franklin Gothic Book" panose="020B0503020102020204" pitchFamily="34" charset="0"/>
              </a:rPr>
              <a:t> порошок нікелю </a:t>
            </a:r>
            <a:r>
              <a:rPr lang="uk-UA" sz="2200" dirty="0" err="1">
                <a:latin typeface="Franklin Gothic Book" panose="020B0503020102020204" pitchFamily="34" charset="0"/>
              </a:rPr>
              <a:t>пірофорний</a:t>
            </a:r>
            <a:r>
              <a:rPr lang="uk-UA" sz="2200" dirty="0">
                <a:latin typeface="Franklin Gothic Book" panose="020B0503020102020204" pitchFamily="34" charset="0"/>
              </a:rPr>
              <a:t> (самозаймається на повітрі). Нікель горить тільки у вигляді порошку. Утворює два оксиду </a:t>
            </a:r>
            <a:r>
              <a:rPr lang="en-US" sz="2200" dirty="0" err="1">
                <a:latin typeface="Franklin Gothic Book" panose="020B0503020102020204" pitchFamily="34" charset="0"/>
              </a:rPr>
              <a:t>NiO</a:t>
            </a:r>
            <a:r>
              <a:rPr lang="en-US" sz="2200" dirty="0">
                <a:latin typeface="Franklin Gothic Book" panose="020B0503020102020204" pitchFamily="34" charset="0"/>
              </a:rPr>
              <a:t> </a:t>
            </a:r>
            <a:r>
              <a:rPr lang="uk-UA" sz="2200" dirty="0">
                <a:latin typeface="Franklin Gothic Book" panose="020B0503020102020204" pitchFamily="34" charset="0"/>
              </a:rPr>
              <a:t>і </a:t>
            </a:r>
            <a:r>
              <a:rPr lang="en-US" sz="2200" dirty="0">
                <a:latin typeface="Franklin Gothic Book" panose="020B0503020102020204" pitchFamily="34" charset="0"/>
              </a:rPr>
              <a:t>Ni2O3 </a:t>
            </a:r>
            <a:r>
              <a:rPr lang="uk-UA" sz="2200" dirty="0">
                <a:latin typeface="Franklin Gothic Book" panose="020B0503020102020204" pitchFamily="34" charset="0"/>
              </a:rPr>
              <a:t>і відповідно два гідроксиду </a:t>
            </a:r>
            <a:r>
              <a:rPr lang="en-US" sz="2200" dirty="0">
                <a:latin typeface="Franklin Gothic Book" panose="020B0503020102020204" pitchFamily="34" charset="0"/>
              </a:rPr>
              <a:t>Ni (OH) 2 </a:t>
            </a:r>
            <a:r>
              <a:rPr lang="uk-UA" sz="2200" dirty="0">
                <a:latin typeface="Franklin Gothic Book" panose="020B0503020102020204" pitchFamily="34" charset="0"/>
              </a:rPr>
              <a:t>і </a:t>
            </a:r>
            <a:r>
              <a:rPr lang="en-US" sz="2200" dirty="0">
                <a:latin typeface="Franklin Gothic Book" panose="020B0503020102020204" pitchFamily="34" charset="0"/>
              </a:rPr>
              <a:t>Ni (OH) 3. </a:t>
            </a:r>
            <a:r>
              <a:rPr lang="uk-UA" sz="2200" dirty="0">
                <a:latin typeface="Franklin Gothic Book" panose="020B0503020102020204" pitchFamily="34" charset="0"/>
              </a:rPr>
              <a:t>Найважливіші розчинні солі нікелю - ацетат, хлорид, нітрат і сульфат.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3. Кристалы сульфата никел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9090"/>
          <a:stretch>
            <a:fillRect/>
          </a:stretch>
        </p:blipFill>
        <p:spPr bwMode="auto">
          <a:xfrm>
            <a:off x="173104" y="639155"/>
            <a:ext cx="421481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4. Дихлорид никеля (NiCl2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9792"/>
          <a:stretch>
            <a:fillRect/>
          </a:stretch>
        </p:blipFill>
        <p:spPr bwMode="auto">
          <a:xfrm>
            <a:off x="4934334" y="3789040"/>
            <a:ext cx="40005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809047" y="116632"/>
            <a:ext cx="406241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Солі</a:t>
            </a:r>
            <a:r>
              <a:rPr lang="ru-RU" dirty="0" smtClean="0"/>
              <a:t> </a:t>
            </a:r>
            <a:r>
              <a:rPr lang="ru-RU" dirty="0" err="1" smtClean="0"/>
              <a:t>нікеля</a:t>
            </a:r>
            <a:endParaRPr lang="ru-RU" dirty="0"/>
          </a:p>
        </p:txBody>
      </p:sp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4594058" y="1049829"/>
            <a:ext cx="439248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200" dirty="0" err="1">
                <a:latin typeface="Franklin Gothic Book" pitchFamily="34" charset="0"/>
              </a:rPr>
              <a:t>Розчини</a:t>
            </a:r>
            <a:r>
              <a:rPr lang="ru-RU" sz="2200" dirty="0">
                <a:latin typeface="Franklin Gothic Book" pitchFamily="34" charset="0"/>
              </a:rPr>
              <a:t> </a:t>
            </a:r>
            <a:r>
              <a:rPr lang="ru-RU" sz="2200" dirty="0" err="1">
                <a:latin typeface="Franklin Gothic Book" pitchFamily="34" charset="0"/>
              </a:rPr>
              <a:t>забарвлені</a:t>
            </a:r>
            <a:r>
              <a:rPr lang="ru-RU" sz="2200" dirty="0">
                <a:latin typeface="Franklin Gothic Book" pitchFamily="34" charset="0"/>
              </a:rPr>
              <a:t> </a:t>
            </a:r>
            <a:r>
              <a:rPr lang="ru-RU" sz="2200" dirty="0" err="1">
                <a:latin typeface="Franklin Gothic Book" pitchFamily="34" charset="0"/>
              </a:rPr>
              <a:t>зазвичай</a:t>
            </a:r>
            <a:r>
              <a:rPr lang="ru-RU" sz="2200" dirty="0">
                <a:latin typeface="Franklin Gothic Book" pitchFamily="34" charset="0"/>
              </a:rPr>
              <a:t> в </a:t>
            </a:r>
            <a:r>
              <a:rPr lang="ru-RU" sz="2200" dirty="0" err="1">
                <a:latin typeface="Franklin Gothic Book" pitchFamily="34" charset="0"/>
              </a:rPr>
              <a:t>зелений</a:t>
            </a:r>
            <a:r>
              <a:rPr lang="ru-RU" sz="2200" dirty="0">
                <a:latin typeface="Franklin Gothic Book" pitchFamily="34" charset="0"/>
              </a:rPr>
              <a:t> </a:t>
            </a:r>
            <a:r>
              <a:rPr lang="ru-RU" sz="2200" dirty="0" err="1">
                <a:latin typeface="Franklin Gothic Book" pitchFamily="34" charset="0"/>
              </a:rPr>
              <a:t>колір</a:t>
            </a:r>
            <a:r>
              <a:rPr lang="ru-RU" sz="2200" dirty="0">
                <a:latin typeface="Franklin Gothic Book" pitchFamily="34" charset="0"/>
              </a:rPr>
              <a:t>, а </a:t>
            </a:r>
            <a:r>
              <a:rPr lang="ru-RU" sz="2200" dirty="0" err="1">
                <a:latin typeface="Franklin Gothic Book" pitchFamily="34" charset="0"/>
              </a:rPr>
              <a:t>безводні</a:t>
            </a:r>
            <a:r>
              <a:rPr lang="ru-RU" sz="2200" dirty="0">
                <a:latin typeface="Franklin Gothic Book" pitchFamily="34" charset="0"/>
              </a:rPr>
              <a:t> </a:t>
            </a:r>
            <a:r>
              <a:rPr lang="ru-RU" sz="2200" dirty="0" err="1">
                <a:latin typeface="Franklin Gothic Book" pitchFamily="34" charset="0"/>
              </a:rPr>
              <a:t>солі</a:t>
            </a:r>
            <a:r>
              <a:rPr lang="ru-RU" sz="2200" dirty="0">
                <a:latin typeface="Franklin Gothic Book" pitchFamily="34" charset="0"/>
              </a:rPr>
              <a:t> - </a:t>
            </a:r>
            <a:r>
              <a:rPr lang="ru-RU" sz="2200" dirty="0" err="1">
                <a:latin typeface="Franklin Gothic Book" pitchFamily="34" charset="0"/>
              </a:rPr>
              <a:t>жовті</a:t>
            </a:r>
            <a:r>
              <a:rPr lang="ru-RU" sz="2200" dirty="0">
                <a:latin typeface="Franklin Gothic Book" pitchFamily="34" charset="0"/>
              </a:rPr>
              <a:t> </a:t>
            </a:r>
            <a:r>
              <a:rPr lang="ru-RU" sz="2200" dirty="0" err="1">
                <a:latin typeface="Franklin Gothic Book" pitchFamily="34" charset="0"/>
              </a:rPr>
              <a:t>або</a:t>
            </a:r>
            <a:r>
              <a:rPr lang="ru-RU" sz="2200" dirty="0">
                <a:latin typeface="Franklin Gothic Book" pitchFamily="34" charset="0"/>
              </a:rPr>
              <a:t> коричнево-</a:t>
            </a:r>
            <a:r>
              <a:rPr lang="ru-RU" sz="2200" dirty="0" err="1">
                <a:latin typeface="Franklin Gothic Book" pitchFamily="34" charset="0"/>
              </a:rPr>
              <a:t>жовті</a:t>
            </a:r>
            <a:r>
              <a:rPr lang="ru-RU" sz="2200" dirty="0">
                <a:latin typeface="Franklin Gothic Book" pitchFamily="34" charset="0"/>
              </a:rPr>
              <a:t>. До </a:t>
            </a:r>
            <a:r>
              <a:rPr lang="ru-RU" sz="2200" dirty="0" err="1">
                <a:latin typeface="Franklin Gothic Book" pitchFamily="34" charset="0"/>
              </a:rPr>
              <a:t>нерозчинним</a:t>
            </a:r>
            <a:r>
              <a:rPr lang="ru-RU" sz="2200" dirty="0">
                <a:latin typeface="Franklin Gothic Book" pitchFamily="34" charset="0"/>
              </a:rPr>
              <a:t> солям </a:t>
            </a:r>
            <a:r>
              <a:rPr lang="ru-RU" sz="2200" dirty="0" err="1">
                <a:latin typeface="Franklin Gothic Book" pitchFamily="34" charset="0"/>
              </a:rPr>
              <a:t>відносяться</a:t>
            </a:r>
            <a:r>
              <a:rPr lang="ru-RU" sz="2200" dirty="0">
                <a:latin typeface="Franklin Gothic Book" pitchFamily="34" charset="0"/>
              </a:rPr>
              <a:t> оксалат і фосфат (</a:t>
            </a:r>
            <a:r>
              <a:rPr lang="ru-RU" sz="2200" dirty="0" err="1">
                <a:latin typeface="Franklin Gothic Book" pitchFamily="34" charset="0"/>
              </a:rPr>
              <a:t>зелені</a:t>
            </a:r>
            <a:r>
              <a:rPr lang="ru-RU" sz="2200" dirty="0">
                <a:latin typeface="Franklin Gothic Book" pitchFamily="34" charset="0"/>
              </a:rPr>
              <a:t>), три </a:t>
            </a:r>
            <a:r>
              <a:rPr lang="ru-RU" sz="2200" dirty="0" err="1">
                <a:latin typeface="Franklin Gothic Book" pitchFamily="34" charset="0"/>
              </a:rPr>
              <a:t>сульфіду</a:t>
            </a:r>
            <a:r>
              <a:rPr lang="ru-RU" sz="2200" dirty="0">
                <a:latin typeface="Franklin Gothic Book" pitchFamily="34" charset="0"/>
              </a:rPr>
              <a:t>: </a:t>
            </a:r>
            <a:r>
              <a:rPr lang="en-US" sz="2200" dirty="0" err="1">
                <a:latin typeface="Franklin Gothic Book" pitchFamily="34" charset="0"/>
              </a:rPr>
              <a:t>NiS</a:t>
            </a:r>
            <a:r>
              <a:rPr lang="en-US" sz="2200" dirty="0">
                <a:latin typeface="Franklin Gothic Book" pitchFamily="34" charset="0"/>
              </a:rPr>
              <a:t> (</a:t>
            </a:r>
            <a:r>
              <a:rPr lang="ru-RU" sz="2200" dirty="0" err="1" smtClean="0">
                <a:latin typeface="Franklin Gothic Book" pitchFamily="34" charset="0"/>
              </a:rPr>
              <a:t>чорний</a:t>
            </a:r>
            <a:r>
              <a:rPr lang="ru-RU" sz="2200" dirty="0" smtClean="0">
                <a:latin typeface="Franklin Gothic Book" pitchFamily="34" charset="0"/>
              </a:rPr>
              <a:t>)</a:t>
            </a:r>
            <a:r>
              <a:rPr lang="en-US" sz="2200" dirty="0" smtClean="0">
                <a:latin typeface="Franklin Gothic Book" pitchFamily="34" charset="0"/>
              </a:rPr>
              <a:t>Ni3S2</a:t>
            </a:r>
            <a:r>
              <a:rPr lang="ru-RU" sz="2200" dirty="0">
                <a:latin typeface="Franklin Gothic Book" pitchFamily="34" charset="0"/>
              </a:rPr>
              <a:t/>
            </a:r>
            <a:br>
              <a:rPr lang="ru-RU" sz="2200" dirty="0">
                <a:latin typeface="Franklin Gothic Book" pitchFamily="34" charset="0"/>
              </a:rPr>
            </a:br>
            <a:r>
              <a:rPr lang="ru-RU" sz="2200" dirty="0">
                <a:latin typeface="Franklin Gothic Book" pitchFamily="34" charset="0"/>
              </a:rPr>
              <a:t> </a:t>
            </a:r>
            <a:r>
              <a:rPr lang="ru-RU" dirty="0">
                <a:latin typeface="Franklin Gothic Book" pitchFamily="34" charset="0"/>
              </a:rPr>
              <a:t/>
            </a:r>
            <a:br>
              <a:rPr lang="ru-RU" dirty="0">
                <a:latin typeface="Franklin Gothic Book" pitchFamily="34" charset="0"/>
              </a:rPr>
            </a:br>
            <a:endParaRPr lang="ru-RU" dirty="0">
              <a:latin typeface="Franklin Gothic Book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5536" y="4149080"/>
            <a:ext cx="441551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Franklin Gothic Book" pitchFamily="34" charset="0"/>
              </a:rPr>
              <a:t>(</a:t>
            </a:r>
            <a:r>
              <a:rPr lang="ru-RU" sz="2200" dirty="0" err="1">
                <a:latin typeface="Franklin Gothic Book" pitchFamily="34" charset="0"/>
              </a:rPr>
              <a:t>жовтувато-бронзовий</a:t>
            </a:r>
            <a:r>
              <a:rPr lang="ru-RU" sz="2200" dirty="0">
                <a:latin typeface="Franklin Gothic Book" pitchFamily="34" charset="0"/>
              </a:rPr>
              <a:t>) </a:t>
            </a:r>
            <a:r>
              <a:rPr lang="en-US" sz="2200" dirty="0">
                <a:latin typeface="Franklin Gothic Book" pitchFamily="34" charset="0"/>
              </a:rPr>
              <a:t>Ni3S4(</a:t>
            </a:r>
            <a:r>
              <a:rPr lang="ru-RU" sz="2200" dirty="0" err="1">
                <a:latin typeface="Franklin Gothic Book" pitchFamily="34" charset="0"/>
              </a:rPr>
              <a:t>сріблясто-білий</a:t>
            </a:r>
            <a:r>
              <a:rPr lang="ru-RU" sz="2200" dirty="0">
                <a:latin typeface="Franklin Gothic Book" pitchFamily="34" charset="0"/>
              </a:rPr>
              <a:t>). </a:t>
            </a:r>
            <a:r>
              <a:rPr lang="ru-RU" sz="2200" dirty="0" err="1" smtClean="0">
                <a:latin typeface="Franklin Gothic Book" panose="020B0503020102020204" pitchFamily="34" charset="0"/>
              </a:rPr>
              <a:t>Нікель</a:t>
            </a:r>
            <a:r>
              <a:rPr lang="ru-RU" sz="2200" dirty="0" smtClean="0">
                <a:latin typeface="Franklin Gothic Book" panose="020B0503020102020204" pitchFamily="34" charset="0"/>
              </a:rPr>
              <a:t> </a:t>
            </a:r>
            <a:r>
              <a:rPr lang="ru-RU" sz="2200" dirty="0" err="1">
                <a:latin typeface="Franklin Gothic Book" panose="020B0503020102020204" pitchFamily="34" charset="0"/>
              </a:rPr>
              <a:t>також</a:t>
            </a:r>
            <a:r>
              <a:rPr lang="ru-RU" sz="2200" dirty="0">
                <a:latin typeface="Franklin Gothic Book" panose="020B0503020102020204" pitchFamily="34" charset="0"/>
              </a:rPr>
              <a:t> </a:t>
            </a:r>
            <a:r>
              <a:rPr lang="ru-RU" sz="2200" dirty="0" err="1">
                <a:latin typeface="Franklin Gothic Book" panose="020B0503020102020204" pitchFamily="34" charset="0"/>
              </a:rPr>
              <a:t>утворює</a:t>
            </a:r>
            <a:r>
              <a:rPr lang="ru-RU" sz="2200" dirty="0">
                <a:latin typeface="Franklin Gothic Book" panose="020B0503020102020204" pitchFamily="34" charset="0"/>
              </a:rPr>
              <a:t> </a:t>
            </a:r>
            <a:r>
              <a:rPr lang="ru-RU" sz="2200" dirty="0" err="1">
                <a:latin typeface="Franklin Gothic Book" panose="020B0503020102020204" pitchFamily="34" charset="0"/>
              </a:rPr>
              <a:t>численні</a:t>
            </a:r>
            <a:r>
              <a:rPr lang="ru-RU" sz="2200" dirty="0">
                <a:latin typeface="Franklin Gothic Book" panose="020B0503020102020204" pitchFamily="34" charset="0"/>
              </a:rPr>
              <a:t> </a:t>
            </a:r>
            <a:r>
              <a:rPr lang="ru-RU" sz="2200" dirty="0" err="1">
                <a:latin typeface="Franklin Gothic Book" panose="020B0503020102020204" pitchFamily="34" charset="0"/>
              </a:rPr>
              <a:t>координаційні</a:t>
            </a:r>
            <a:r>
              <a:rPr lang="ru-RU" sz="2200" dirty="0">
                <a:latin typeface="Franklin Gothic Book" panose="020B0503020102020204" pitchFamily="34" charset="0"/>
              </a:rPr>
              <a:t> та </a:t>
            </a:r>
            <a:r>
              <a:rPr lang="ru-RU" sz="2200" dirty="0" err="1">
                <a:latin typeface="Franklin Gothic Book" panose="020B0503020102020204" pitchFamily="34" charset="0"/>
              </a:rPr>
              <a:t>комплексні</a:t>
            </a:r>
            <a:r>
              <a:rPr lang="ru-RU" sz="2200" dirty="0">
                <a:latin typeface="Franklin Gothic Book" panose="020B0503020102020204" pitchFamily="34" charset="0"/>
              </a:rPr>
              <a:t> </a:t>
            </a:r>
            <a:r>
              <a:rPr lang="ru-RU" sz="2200" dirty="0" err="1">
                <a:latin typeface="Franklin Gothic Book" panose="020B0503020102020204" pitchFamily="34" charset="0"/>
              </a:rPr>
              <a:t>сполуки</a:t>
            </a:r>
            <a:r>
              <a:rPr lang="ru-RU" sz="2200" dirty="0">
                <a:latin typeface="Franklin Gothic Book" panose="020B0503020102020204" pitchFamily="34" charset="0"/>
              </a:rPr>
              <a:t>.</a:t>
            </a:r>
            <a:endParaRPr lang="uk-UA" sz="2200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91550" cy="10668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Знаходження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8595360" cy="4937760"/>
          </a:xfrm>
        </p:spPr>
        <p:txBody>
          <a:bodyPr>
            <a:noAutofit/>
          </a:bodyPr>
          <a:lstStyle/>
          <a:p>
            <a:pPr>
              <a:buFont typeface="Wingdings 2"/>
              <a:buChar char=""/>
              <a:defRPr/>
            </a:pPr>
            <a:r>
              <a:rPr lang="ru-RU" dirty="0" err="1"/>
              <a:t>Нікель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 -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в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корі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0,01% (</a:t>
            </a:r>
            <a:r>
              <a:rPr lang="ru-RU" dirty="0" err="1"/>
              <a:t>мас</a:t>
            </a:r>
            <a:r>
              <a:rPr lang="ru-RU" dirty="0"/>
              <a:t>.). У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корі</a:t>
            </a:r>
            <a:r>
              <a:rPr lang="ru-RU" dirty="0"/>
              <a:t> </a:t>
            </a:r>
            <a:r>
              <a:rPr lang="ru-RU" dirty="0" err="1"/>
              <a:t>зустрічається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зв'язаному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, в </a:t>
            </a:r>
            <a:r>
              <a:rPr lang="ru-RU" dirty="0" err="1"/>
              <a:t>залізних</a:t>
            </a:r>
            <a:r>
              <a:rPr lang="ru-RU" dirty="0"/>
              <a:t> метеоритах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самородний</a:t>
            </a:r>
            <a:r>
              <a:rPr lang="ru-RU" dirty="0"/>
              <a:t> </a:t>
            </a:r>
            <a:r>
              <a:rPr lang="ru-RU" dirty="0" err="1"/>
              <a:t>нікель</a:t>
            </a:r>
            <a:r>
              <a:rPr lang="ru-RU" dirty="0"/>
              <a:t> (до 8%).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ультраосновних</a:t>
            </a:r>
            <a:r>
              <a:rPr lang="ru-RU" dirty="0"/>
              <a:t> породах </a:t>
            </a:r>
            <a:r>
              <a:rPr lang="ru-RU" dirty="0" err="1"/>
              <a:t>приблизно</a:t>
            </a:r>
            <a:r>
              <a:rPr lang="ru-RU" dirty="0"/>
              <a:t> в 200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в </a:t>
            </a:r>
            <a:r>
              <a:rPr lang="ru-RU" dirty="0" err="1"/>
              <a:t>кислих</a:t>
            </a:r>
            <a:r>
              <a:rPr lang="ru-RU" dirty="0"/>
              <a:t> (1,2 кг / т і 8г / т). В </a:t>
            </a:r>
            <a:r>
              <a:rPr lang="ru-RU" dirty="0" err="1"/>
              <a:t>ультраосновних</a:t>
            </a:r>
            <a:r>
              <a:rPr lang="ru-RU" dirty="0"/>
              <a:t> породах </a:t>
            </a:r>
            <a:r>
              <a:rPr lang="ru-RU" dirty="0" err="1"/>
              <a:t>переважаюча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нікелю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з оливинами,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0,13 - 0,41% </a:t>
            </a:r>
            <a:r>
              <a:rPr lang="en-US" dirty="0"/>
              <a:t>Ni.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ізоморфно</a:t>
            </a:r>
            <a:r>
              <a:rPr lang="ru-RU" dirty="0"/>
              <a:t> </a:t>
            </a:r>
            <a:r>
              <a:rPr lang="ru-RU" dirty="0" err="1"/>
              <a:t>заміщає</a:t>
            </a:r>
            <a:r>
              <a:rPr lang="ru-RU" dirty="0"/>
              <a:t> </a:t>
            </a:r>
            <a:r>
              <a:rPr lang="ru-RU" dirty="0" err="1"/>
              <a:t>залізо</a:t>
            </a:r>
            <a:r>
              <a:rPr lang="ru-RU" dirty="0"/>
              <a:t> і </a:t>
            </a:r>
            <a:r>
              <a:rPr lang="ru-RU" dirty="0" err="1"/>
              <a:t>магній</a:t>
            </a:r>
            <a:r>
              <a:rPr lang="ru-RU" dirty="0"/>
              <a:t>. Невелика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нікелю</a:t>
            </a:r>
            <a:r>
              <a:rPr lang="ru-RU" dirty="0"/>
              <a:t> </a:t>
            </a:r>
            <a:r>
              <a:rPr lang="ru-RU" dirty="0" err="1"/>
              <a:t>присутня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сульфідів</a:t>
            </a:r>
            <a:r>
              <a:rPr lang="ru-RU" dirty="0"/>
              <a:t>. </a:t>
            </a:r>
            <a:r>
              <a:rPr lang="ru-RU" dirty="0" err="1"/>
              <a:t>Нікель</a:t>
            </a:r>
            <a:r>
              <a:rPr lang="ru-RU" dirty="0"/>
              <a:t> </a:t>
            </a:r>
            <a:r>
              <a:rPr lang="ru-RU" dirty="0" err="1"/>
              <a:t>проявляє</a:t>
            </a:r>
            <a:r>
              <a:rPr lang="ru-RU" dirty="0"/>
              <a:t> </a:t>
            </a:r>
            <a:r>
              <a:rPr lang="ru-RU" dirty="0" err="1"/>
              <a:t>сидерофільні</a:t>
            </a:r>
            <a:r>
              <a:rPr lang="ru-RU" dirty="0"/>
              <a:t> і </a:t>
            </a:r>
            <a:r>
              <a:rPr lang="ru-RU" dirty="0" err="1"/>
              <a:t>халькофільних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. При </a:t>
            </a:r>
            <a:r>
              <a:rPr lang="ru-RU" dirty="0" err="1"/>
              <a:t>підвищеному</a:t>
            </a:r>
            <a:r>
              <a:rPr lang="ru-RU" dirty="0"/>
              <a:t> </a:t>
            </a:r>
            <a:r>
              <a:rPr lang="ru-RU" dirty="0" err="1"/>
              <a:t>вмісті</a:t>
            </a:r>
            <a:r>
              <a:rPr lang="ru-RU" dirty="0"/>
              <a:t> в </a:t>
            </a:r>
            <a:r>
              <a:rPr lang="ru-RU" dirty="0" err="1"/>
              <a:t>магмі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сульфіди</a:t>
            </a:r>
            <a:r>
              <a:rPr lang="ru-RU" dirty="0"/>
              <a:t> </a:t>
            </a:r>
            <a:r>
              <a:rPr lang="ru-RU" dirty="0" err="1"/>
              <a:t>нікелю</a:t>
            </a:r>
            <a:r>
              <a:rPr lang="ru-RU" dirty="0"/>
              <a:t> разом з </a:t>
            </a:r>
            <a:r>
              <a:rPr lang="ru-RU" dirty="0" err="1"/>
              <a:t>міддю</a:t>
            </a:r>
            <a:r>
              <a:rPr lang="ru-RU" dirty="0"/>
              <a:t>, кобальтом, </a:t>
            </a:r>
            <a:r>
              <a:rPr lang="ru-RU" dirty="0" err="1"/>
              <a:t>залізом</a:t>
            </a:r>
            <a:r>
              <a:rPr lang="ru-RU" dirty="0"/>
              <a:t> і </a:t>
            </a:r>
            <a:r>
              <a:rPr lang="ru-RU" dirty="0" err="1"/>
              <a:t>платиноїди</a:t>
            </a:r>
            <a:r>
              <a:rPr lang="ru-RU" dirty="0"/>
              <a:t>. В гидротермальном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з кобальтом, </a:t>
            </a:r>
            <a:r>
              <a:rPr lang="ru-RU" dirty="0" err="1"/>
              <a:t>миш'яком</a:t>
            </a:r>
            <a:r>
              <a:rPr lang="ru-RU" dirty="0"/>
              <a:t> і </a:t>
            </a:r>
            <a:r>
              <a:rPr lang="ru-RU" dirty="0" err="1"/>
              <a:t>сіркою</a:t>
            </a:r>
            <a:r>
              <a:rPr lang="ru-RU" dirty="0"/>
              <a:t> та </a:t>
            </a:r>
            <a:r>
              <a:rPr lang="ru-RU" dirty="0" err="1"/>
              <a:t>інколи</a:t>
            </a:r>
            <a:r>
              <a:rPr lang="ru-RU" dirty="0"/>
              <a:t> з </a:t>
            </a:r>
            <a:r>
              <a:rPr lang="ru-RU" dirty="0" err="1"/>
              <a:t>вісмутом</a:t>
            </a:r>
            <a:r>
              <a:rPr lang="ru-RU" dirty="0"/>
              <a:t>, ураном і </a:t>
            </a:r>
            <a:r>
              <a:rPr lang="ru-RU" dirty="0" err="1"/>
              <a:t>сріблом</a:t>
            </a:r>
            <a:r>
              <a:rPr lang="ru-RU" dirty="0"/>
              <a:t>, </a:t>
            </a:r>
            <a:r>
              <a:rPr lang="ru-RU" dirty="0" err="1"/>
              <a:t>нікель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підвищені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арсенидів</a:t>
            </a:r>
            <a:r>
              <a:rPr lang="ru-RU" dirty="0"/>
              <a:t> і </a:t>
            </a:r>
            <a:r>
              <a:rPr lang="ru-RU" dirty="0" err="1"/>
              <a:t>сульфідів</a:t>
            </a:r>
            <a:r>
              <a:rPr lang="ru-RU" dirty="0"/>
              <a:t> </a:t>
            </a:r>
            <a:r>
              <a:rPr lang="ru-RU" dirty="0" err="1"/>
              <a:t>нікелю</a:t>
            </a:r>
            <a:r>
              <a:rPr lang="ru-RU" dirty="0"/>
              <a:t>. </a:t>
            </a:r>
            <a:r>
              <a:rPr lang="ru-RU" dirty="0" err="1"/>
              <a:t>Нікель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 </a:t>
            </a:r>
            <a:r>
              <a:rPr lang="ru-RU" dirty="0" err="1"/>
              <a:t>сульфідних</a:t>
            </a:r>
            <a:r>
              <a:rPr lang="ru-RU" dirty="0"/>
              <a:t> та </a:t>
            </a:r>
            <a:r>
              <a:rPr lang="ru-RU" dirty="0" err="1"/>
              <a:t>миш'як-містять</a:t>
            </a:r>
            <a:r>
              <a:rPr lang="ru-RU" dirty="0"/>
              <a:t> </a:t>
            </a:r>
            <a:r>
              <a:rPr lang="ru-RU" dirty="0" err="1"/>
              <a:t>мідно-нікелевих</a:t>
            </a:r>
            <a:r>
              <a:rPr lang="ru-RU" dirty="0"/>
              <a:t> рудах. </a:t>
            </a:r>
            <a:r>
              <a:rPr lang="ru-RU" dirty="0" err="1"/>
              <a:t>Нікелін</a:t>
            </a:r>
            <a:r>
              <a:rPr lang="ru-RU" dirty="0"/>
              <a:t> (</a:t>
            </a:r>
            <a:r>
              <a:rPr lang="ru-RU" dirty="0" err="1"/>
              <a:t>червоний</a:t>
            </a:r>
            <a:r>
              <a:rPr lang="ru-RU" dirty="0"/>
              <a:t> </a:t>
            </a:r>
            <a:r>
              <a:rPr lang="ru-RU" dirty="0" err="1"/>
              <a:t>нікелевий</a:t>
            </a:r>
            <a:r>
              <a:rPr lang="ru-RU" dirty="0"/>
              <a:t> колчедан, </a:t>
            </a:r>
            <a:r>
              <a:rPr lang="ru-RU" dirty="0" err="1"/>
              <a:t>купфернікель</a:t>
            </a:r>
            <a:r>
              <a:rPr lang="ru-RU" dirty="0"/>
              <a:t>) </a:t>
            </a:r>
            <a:r>
              <a:rPr lang="en-US" dirty="0"/>
              <a:t>Ni </a:t>
            </a:r>
            <a:r>
              <a:rPr lang="en-US" dirty="0" smtClean="0"/>
              <a:t>As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591550" cy="10668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err="1">
                <a:latin typeface="Franklin Gothic Book" panose="020B0503020102020204" pitchFamily="34" charset="0"/>
              </a:rPr>
              <a:t>Хлоантіт</a:t>
            </a:r>
            <a:r>
              <a:rPr lang="ru-RU" sz="2200" dirty="0">
                <a:latin typeface="Franklin Gothic Book" panose="020B0503020102020204" pitchFamily="34" charset="0"/>
              </a:rPr>
              <a:t> (</a:t>
            </a:r>
            <a:r>
              <a:rPr lang="ru-RU" sz="2200" dirty="0" err="1">
                <a:latin typeface="Franklin Gothic Book" panose="020B0503020102020204" pitchFamily="34" charset="0"/>
              </a:rPr>
              <a:t>білий</a:t>
            </a:r>
            <a:r>
              <a:rPr lang="ru-RU" sz="2200" dirty="0">
                <a:latin typeface="Franklin Gothic Book" panose="020B0503020102020204" pitchFamily="34" charset="0"/>
              </a:rPr>
              <a:t> </a:t>
            </a:r>
            <a:r>
              <a:rPr lang="ru-RU" sz="2200" dirty="0" err="1">
                <a:latin typeface="Franklin Gothic Book" panose="020B0503020102020204" pitchFamily="34" charset="0"/>
              </a:rPr>
              <a:t>нікелевий</a:t>
            </a:r>
            <a:r>
              <a:rPr lang="ru-RU" sz="2200" dirty="0">
                <a:latin typeface="Franklin Gothic Book" panose="020B0503020102020204" pitchFamily="34" charset="0"/>
              </a:rPr>
              <a:t> колчедан) (</a:t>
            </a:r>
            <a:r>
              <a:rPr lang="en-US" sz="2200" dirty="0">
                <a:latin typeface="Franklin Gothic Book" panose="020B0503020102020204" pitchFamily="34" charset="0"/>
              </a:rPr>
              <a:t>Ni, Co, Fe) As2</a:t>
            </a:r>
            <a:endParaRPr lang="ru-RU" sz="2200" dirty="0">
              <a:latin typeface="Franklin Gothic Book" panose="020B0503020102020204" pitchFamily="34" charset="0"/>
            </a:endParaRPr>
          </a:p>
        </p:txBody>
      </p:sp>
      <p:pic>
        <p:nvPicPr>
          <p:cNvPr id="18434" name="Picture 2" descr="5. Никелин, арсенат никеля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9373"/>
          <a:stretch>
            <a:fillRect/>
          </a:stretch>
        </p:blipFill>
        <p:spPr bwMode="auto">
          <a:xfrm>
            <a:off x="285750" y="1571625"/>
            <a:ext cx="350043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6. Гарниерит,силикат никел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b="9221"/>
          <a:stretch>
            <a:fillRect/>
          </a:stretch>
        </p:blipFill>
        <p:spPr bwMode="auto">
          <a:xfrm>
            <a:off x="4214813" y="2928938"/>
            <a:ext cx="4572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4214813" y="1143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r>
              <a:rPr lang="ru-RU">
                <a:latin typeface="Franklin Gothic Book" pitchFamily="34" charset="0"/>
              </a:rPr>
              <a:t> </a:t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86182" y="1571612"/>
            <a:ext cx="5214974" cy="8382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85750" y="332656"/>
            <a:ext cx="11100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dirty="0" smtClean="0">
                <a:latin typeface="Franklin Gothic Book" panose="020B0503020102020204" pitchFamily="34" charset="0"/>
              </a:rPr>
              <a:t>Нікелін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Отримання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-99392"/>
            <a:ext cx="8595360" cy="6858000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  <a:defRPr/>
            </a:pPr>
            <a:r>
              <a:rPr lang="ru-RU" dirty="0" err="1">
                <a:latin typeface="Franklin Gothic Book" panose="020B0503020102020204" pitchFamily="34" charset="0"/>
              </a:rPr>
              <a:t>Загальні</a:t>
            </a:r>
            <a:r>
              <a:rPr lang="ru-RU" dirty="0">
                <a:latin typeface="Franklin Gothic Book" panose="020B0503020102020204" pitchFamily="34" charset="0"/>
              </a:rPr>
              <a:t> запаси </a:t>
            </a:r>
            <a:r>
              <a:rPr lang="ru-RU" dirty="0" err="1">
                <a:latin typeface="Franklin Gothic Book" panose="020B0503020102020204" pitchFamily="34" charset="0"/>
              </a:rPr>
              <a:t>нікелю</a:t>
            </a:r>
            <a:r>
              <a:rPr lang="ru-RU" dirty="0">
                <a:latin typeface="Franklin Gothic Book" panose="020B0503020102020204" pitchFamily="34" charset="0"/>
              </a:rPr>
              <a:t> в рудах На початок 1998 р </a:t>
            </a:r>
            <a:r>
              <a:rPr lang="ru-RU" dirty="0" err="1">
                <a:latin typeface="Franklin Gothic Book" panose="020B0503020102020204" pitchFamily="34" charset="0"/>
              </a:rPr>
              <a:t>оцінюються</a:t>
            </a:r>
            <a:r>
              <a:rPr lang="ru-RU" dirty="0">
                <a:latin typeface="Franklin Gothic Book" panose="020B0503020102020204" pitchFamily="34" charset="0"/>
              </a:rPr>
              <a:t> в </a:t>
            </a:r>
            <a:r>
              <a:rPr lang="ru-RU" dirty="0" err="1">
                <a:latin typeface="Franklin Gothic Book" panose="020B0503020102020204" pitchFamily="34" charset="0"/>
              </a:rPr>
              <a:t>кількості</a:t>
            </a:r>
            <a:r>
              <a:rPr lang="ru-RU" dirty="0">
                <a:latin typeface="Franklin Gothic Book" panose="020B0503020102020204" pitchFamily="34" charset="0"/>
              </a:rPr>
              <a:t> 135 млн. Т., В тому </a:t>
            </a:r>
            <a:r>
              <a:rPr lang="ru-RU" dirty="0" err="1">
                <a:latin typeface="Franklin Gothic Book" panose="020B0503020102020204" pitchFamily="34" charset="0"/>
              </a:rPr>
              <a:t>числі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достовірні</a:t>
            </a:r>
            <a:r>
              <a:rPr lang="ru-RU" dirty="0">
                <a:latin typeface="Franklin Gothic Book" panose="020B0503020102020204" pitchFamily="34" charset="0"/>
              </a:rPr>
              <a:t> - 49 млн. Т. </a:t>
            </a:r>
            <a:r>
              <a:rPr lang="ru-RU" dirty="0" err="1">
                <a:latin typeface="Franklin Gothic Book" panose="020B0503020102020204" pitchFamily="34" charset="0"/>
              </a:rPr>
              <a:t>Основні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руди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нікелю</a:t>
            </a:r>
            <a:r>
              <a:rPr lang="ru-RU" dirty="0">
                <a:latin typeface="Franklin Gothic Book" panose="020B0503020102020204" pitchFamily="34" charset="0"/>
              </a:rPr>
              <a:t> - </a:t>
            </a:r>
            <a:r>
              <a:rPr lang="ru-RU" dirty="0" err="1">
                <a:latin typeface="Franklin Gothic Book" panose="020B0503020102020204" pitchFamily="34" charset="0"/>
              </a:rPr>
              <a:t>нікелін</a:t>
            </a:r>
            <a:r>
              <a:rPr lang="ru-RU" dirty="0">
                <a:latin typeface="Franklin Gothic Book" panose="020B0503020102020204" pitchFamily="34" charset="0"/>
              </a:rPr>
              <a:t> (</a:t>
            </a:r>
            <a:r>
              <a:rPr lang="ru-RU" dirty="0" err="1">
                <a:latin typeface="Franklin Gothic Book" panose="020B0503020102020204" pitchFamily="34" charset="0"/>
              </a:rPr>
              <a:t>купфернікель</a:t>
            </a:r>
            <a:r>
              <a:rPr lang="ru-RU" dirty="0">
                <a:latin typeface="Franklin Gothic Book" panose="020B0503020102020204" pitchFamily="34" charset="0"/>
              </a:rPr>
              <a:t>) </a:t>
            </a:r>
            <a:r>
              <a:rPr lang="en-US" dirty="0">
                <a:latin typeface="Franklin Gothic Book" panose="020B0503020102020204" pitchFamily="34" charset="0"/>
              </a:rPr>
              <a:t>Ni As, </a:t>
            </a:r>
            <a:r>
              <a:rPr lang="ru-RU" dirty="0" err="1">
                <a:latin typeface="Franklin Gothic Book" panose="020B0503020102020204" pitchFamily="34" charset="0"/>
              </a:rPr>
              <a:t>Міллер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Ni S, </a:t>
            </a:r>
            <a:r>
              <a:rPr lang="ru-RU" dirty="0" err="1">
                <a:latin typeface="Franklin Gothic Book" panose="020B0503020102020204" pitchFamily="34" charset="0"/>
              </a:rPr>
              <a:t>пентландит</a:t>
            </a:r>
            <a:r>
              <a:rPr lang="ru-RU" dirty="0">
                <a:latin typeface="Franklin Gothic Book" panose="020B0503020102020204" pitchFamily="34" charset="0"/>
              </a:rPr>
              <a:t> (</a:t>
            </a:r>
            <a:r>
              <a:rPr lang="en-US" dirty="0">
                <a:latin typeface="Franklin Gothic Book" panose="020B0503020102020204" pitchFamily="34" charset="0"/>
              </a:rPr>
              <a:t>Fe Ni) 9S8 - </a:t>
            </a:r>
            <a:r>
              <a:rPr lang="ru-RU" dirty="0" err="1">
                <a:latin typeface="Franklin Gothic Book" panose="020B0503020102020204" pitchFamily="34" charset="0"/>
              </a:rPr>
              <a:t>містять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також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миш'як</a:t>
            </a:r>
            <a:r>
              <a:rPr lang="ru-RU" dirty="0">
                <a:latin typeface="Franklin Gothic Book" panose="020B0503020102020204" pitchFamily="34" charset="0"/>
              </a:rPr>
              <a:t>, </a:t>
            </a:r>
            <a:r>
              <a:rPr lang="ru-RU" dirty="0" err="1">
                <a:latin typeface="Franklin Gothic Book" panose="020B0503020102020204" pitchFamily="34" charset="0"/>
              </a:rPr>
              <a:t>залізо</a:t>
            </a:r>
            <a:r>
              <a:rPr lang="ru-RU" dirty="0">
                <a:latin typeface="Franklin Gothic Book" panose="020B0503020102020204" pitchFamily="34" charset="0"/>
              </a:rPr>
              <a:t> і </a:t>
            </a:r>
            <a:r>
              <a:rPr lang="ru-RU" dirty="0" err="1">
                <a:latin typeface="Franklin Gothic Book" panose="020B0503020102020204" pitchFamily="34" charset="0"/>
              </a:rPr>
              <a:t>сірку</a:t>
            </a:r>
            <a:r>
              <a:rPr lang="ru-RU" dirty="0">
                <a:latin typeface="Franklin Gothic Book" panose="020B0503020102020204" pitchFamily="34" charset="0"/>
              </a:rPr>
              <a:t>; в </a:t>
            </a:r>
            <a:r>
              <a:rPr lang="ru-RU" dirty="0" err="1">
                <a:latin typeface="Franklin Gothic Book" panose="020B0503020102020204" pitchFamily="34" charset="0"/>
              </a:rPr>
              <a:t>магматичному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пірротіна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також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зустрічаються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включення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пентландіта</a:t>
            </a:r>
            <a:r>
              <a:rPr lang="ru-RU" dirty="0">
                <a:latin typeface="Franklin Gothic Book" panose="020B0503020102020204" pitchFamily="34" charset="0"/>
              </a:rPr>
              <a:t>. </a:t>
            </a:r>
            <a:r>
              <a:rPr lang="ru-RU" dirty="0" err="1">
                <a:latin typeface="Franklin Gothic Book" panose="020B0503020102020204" pitchFamily="34" charset="0"/>
              </a:rPr>
              <a:t>Інші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руди</a:t>
            </a:r>
            <a:r>
              <a:rPr lang="ru-RU" dirty="0">
                <a:latin typeface="Franklin Gothic Book" panose="020B0503020102020204" pitchFamily="34" charset="0"/>
              </a:rPr>
              <a:t>, з </a:t>
            </a:r>
            <a:r>
              <a:rPr lang="ru-RU" dirty="0" err="1">
                <a:latin typeface="Franklin Gothic Book" panose="020B0503020102020204" pitchFamily="34" charset="0"/>
              </a:rPr>
              <a:t>яких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теж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добувають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Ni, </a:t>
            </a:r>
            <a:r>
              <a:rPr lang="ru-RU" dirty="0" err="1">
                <a:latin typeface="Franklin Gothic Book" panose="020B0503020102020204" pitchFamily="34" charset="0"/>
              </a:rPr>
              <a:t>містять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домішки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Co, Cu, Fe </a:t>
            </a:r>
            <a:r>
              <a:rPr lang="ru-RU" dirty="0">
                <a:latin typeface="Franklin Gothic Book" panose="020B0503020102020204" pitchFamily="34" charset="0"/>
              </a:rPr>
              <a:t>і </a:t>
            </a:r>
            <a:r>
              <a:rPr lang="en-US" dirty="0">
                <a:latin typeface="Franklin Gothic Book" panose="020B0503020102020204" pitchFamily="34" charset="0"/>
              </a:rPr>
              <a:t>Mg. </a:t>
            </a:r>
            <a:r>
              <a:rPr lang="ru-RU" dirty="0" err="1">
                <a:latin typeface="Franklin Gothic Book" panose="020B0503020102020204" pitchFamily="34" charset="0"/>
              </a:rPr>
              <a:t>Іноді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нікель</a:t>
            </a:r>
            <a:r>
              <a:rPr lang="ru-RU" dirty="0">
                <a:latin typeface="Franklin Gothic Book" panose="020B0503020102020204" pitchFamily="34" charset="0"/>
              </a:rPr>
              <a:t> є </a:t>
            </a:r>
            <a:r>
              <a:rPr lang="ru-RU" dirty="0" err="1">
                <a:latin typeface="Franklin Gothic Book" panose="020B0503020102020204" pitchFamily="34" charset="0"/>
              </a:rPr>
              <a:t>основним</a:t>
            </a:r>
            <a:r>
              <a:rPr lang="ru-RU" dirty="0">
                <a:latin typeface="Franklin Gothic Book" panose="020B0503020102020204" pitchFamily="34" charset="0"/>
              </a:rPr>
              <a:t> продуктом </a:t>
            </a:r>
            <a:r>
              <a:rPr lang="ru-RU" dirty="0" err="1">
                <a:latin typeface="Franklin Gothic Book" panose="020B0503020102020204" pitchFamily="34" charset="0"/>
              </a:rPr>
              <a:t>процесу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рафінування</a:t>
            </a:r>
            <a:r>
              <a:rPr lang="ru-RU" dirty="0">
                <a:latin typeface="Franklin Gothic Book" panose="020B0503020102020204" pitchFamily="34" charset="0"/>
              </a:rPr>
              <a:t>, але </a:t>
            </a:r>
            <a:r>
              <a:rPr lang="ru-RU" dirty="0" err="1">
                <a:latin typeface="Franklin Gothic Book" panose="020B0503020102020204" pitchFamily="34" charset="0"/>
              </a:rPr>
              <a:t>частіше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його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отримують</a:t>
            </a:r>
            <a:r>
              <a:rPr lang="ru-RU" dirty="0">
                <a:latin typeface="Franklin Gothic Book" panose="020B0503020102020204" pitchFamily="34" charset="0"/>
              </a:rPr>
              <a:t> як </a:t>
            </a:r>
            <a:r>
              <a:rPr lang="ru-RU" dirty="0" err="1">
                <a:latin typeface="Franklin Gothic Book" panose="020B0503020102020204" pitchFamily="34" charset="0"/>
              </a:rPr>
              <a:t>побічний</a:t>
            </a:r>
            <a:r>
              <a:rPr lang="ru-RU" dirty="0">
                <a:latin typeface="Franklin Gothic Book" panose="020B0503020102020204" pitchFamily="34" charset="0"/>
              </a:rPr>
              <a:t> продукт в </a:t>
            </a:r>
            <a:r>
              <a:rPr lang="ru-RU" dirty="0" err="1">
                <a:latin typeface="Franklin Gothic Book" panose="020B0503020102020204" pitchFamily="34" charset="0"/>
              </a:rPr>
              <a:t>технологіях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інших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металів</a:t>
            </a:r>
            <a:r>
              <a:rPr lang="ru-RU" dirty="0">
                <a:latin typeface="Franklin Gothic Book" panose="020B0503020102020204" pitchFamily="34" charset="0"/>
              </a:rPr>
              <a:t>. З </a:t>
            </a:r>
            <a:r>
              <a:rPr lang="ru-RU" dirty="0" err="1">
                <a:latin typeface="Franklin Gothic Book" panose="020B0503020102020204" pitchFamily="34" charset="0"/>
              </a:rPr>
              <a:t>достовірних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запасів</a:t>
            </a:r>
            <a:r>
              <a:rPr lang="ru-RU" dirty="0">
                <a:latin typeface="Franklin Gothic Book" panose="020B0503020102020204" pitchFamily="34" charset="0"/>
              </a:rPr>
              <a:t>, за </a:t>
            </a:r>
            <a:r>
              <a:rPr lang="ru-RU" dirty="0" err="1">
                <a:latin typeface="Franklin Gothic Book" panose="020B0503020102020204" pitchFamily="34" charset="0"/>
              </a:rPr>
              <a:t>різними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даними</a:t>
            </a:r>
            <a:r>
              <a:rPr lang="ru-RU" dirty="0">
                <a:latin typeface="Franklin Gothic Book" panose="020B0503020102020204" pitchFamily="34" charset="0"/>
              </a:rPr>
              <a:t>, </a:t>
            </a:r>
            <a:r>
              <a:rPr lang="ru-RU" dirty="0" err="1">
                <a:latin typeface="Franklin Gothic Book" panose="020B0503020102020204" pitchFamily="34" charset="0"/>
              </a:rPr>
              <a:t>від</a:t>
            </a:r>
            <a:r>
              <a:rPr lang="ru-RU" dirty="0">
                <a:latin typeface="Franklin Gothic Book" panose="020B0503020102020204" pitchFamily="34" charset="0"/>
              </a:rPr>
              <a:t> 40 до 66% </a:t>
            </a:r>
            <a:r>
              <a:rPr lang="ru-RU" dirty="0" err="1">
                <a:latin typeface="Franklin Gothic Book" panose="020B0503020102020204" pitchFamily="34" charset="0"/>
              </a:rPr>
              <a:t>нікелю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знаходиться</a:t>
            </a:r>
            <a:r>
              <a:rPr lang="ru-RU" dirty="0">
                <a:latin typeface="Franklin Gothic Book" panose="020B0503020102020204" pitchFamily="34" charset="0"/>
              </a:rPr>
              <a:t> в </a:t>
            </a:r>
            <a:r>
              <a:rPr lang="ru-RU" dirty="0" err="1">
                <a:latin typeface="Franklin Gothic Book" panose="020B0503020102020204" pitchFamily="34" charset="0"/>
              </a:rPr>
              <a:t>окислених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нікелевих</a:t>
            </a:r>
            <a:r>
              <a:rPr lang="ru-RU" dirty="0">
                <a:latin typeface="Franklin Gothic Book" panose="020B0503020102020204" pitchFamily="34" charset="0"/>
              </a:rPr>
              <a:t> рудах (ОНР), 33% в </a:t>
            </a:r>
            <a:r>
              <a:rPr lang="ru-RU" dirty="0" err="1">
                <a:latin typeface="Franklin Gothic Book" panose="020B0503020102020204" pitchFamily="34" charset="0"/>
              </a:rPr>
              <a:t>сульфідних</a:t>
            </a:r>
            <a:r>
              <a:rPr lang="ru-RU" dirty="0">
                <a:latin typeface="Franklin Gothic Book" panose="020B0503020102020204" pitchFamily="34" charset="0"/>
              </a:rPr>
              <a:t>. За станом на 1997 р </a:t>
            </a:r>
            <a:r>
              <a:rPr lang="ru-RU" dirty="0" err="1">
                <a:latin typeface="Franklin Gothic Book" panose="020B0503020102020204" pitchFamily="34" charset="0"/>
              </a:rPr>
              <a:t>частка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нікелю</a:t>
            </a:r>
            <a:r>
              <a:rPr lang="ru-RU" dirty="0">
                <a:latin typeface="Franklin Gothic Book" panose="020B0503020102020204" pitchFamily="34" charset="0"/>
              </a:rPr>
              <a:t>, </a:t>
            </a:r>
            <a:r>
              <a:rPr lang="ru-RU" dirty="0" err="1">
                <a:latin typeface="Franklin Gothic Book" panose="020B0503020102020204" pitchFamily="34" charset="0"/>
              </a:rPr>
              <a:t>виробленого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переробкою</a:t>
            </a:r>
            <a:r>
              <a:rPr lang="ru-RU" dirty="0">
                <a:latin typeface="Franklin Gothic Book" panose="020B0503020102020204" pitchFamily="34" charset="0"/>
              </a:rPr>
              <a:t> ОНР, </a:t>
            </a:r>
            <a:r>
              <a:rPr lang="ru-RU" dirty="0" err="1">
                <a:latin typeface="Franklin Gothic Book" panose="020B0503020102020204" pitchFamily="34" charset="0"/>
              </a:rPr>
              <a:t>склала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близько</a:t>
            </a:r>
            <a:r>
              <a:rPr lang="ru-RU" dirty="0">
                <a:latin typeface="Franklin Gothic Book" panose="020B0503020102020204" pitchFamily="34" charset="0"/>
              </a:rPr>
              <a:t> 40% </a:t>
            </a:r>
            <a:r>
              <a:rPr lang="ru-RU" dirty="0" err="1">
                <a:latin typeface="Franklin Gothic Book" panose="020B0503020102020204" pitchFamily="34" charset="0"/>
              </a:rPr>
              <a:t>від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загальносвітового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обсягу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виробництва</a:t>
            </a:r>
            <a:r>
              <a:rPr lang="ru-RU" dirty="0">
                <a:latin typeface="Franklin Gothic Book" panose="020B0503020102020204" pitchFamily="34" charset="0"/>
              </a:rPr>
              <a:t>. У </a:t>
            </a:r>
            <a:r>
              <a:rPr lang="ru-RU" dirty="0" err="1">
                <a:latin typeface="Franklin Gothic Book" panose="020B0503020102020204" pitchFamily="34" charset="0"/>
              </a:rPr>
              <a:t>промислових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умовах</a:t>
            </a:r>
            <a:r>
              <a:rPr lang="ru-RU" dirty="0">
                <a:latin typeface="Franklin Gothic Book" panose="020B0503020102020204" pitchFamily="34" charset="0"/>
              </a:rPr>
              <a:t> ОНР </a:t>
            </a:r>
            <a:r>
              <a:rPr lang="ru-RU" dirty="0" err="1">
                <a:latin typeface="Franklin Gothic Book" panose="020B0503020102020204" pitchFamily="34" charset="0"/>
              </a:rPr>
              <a:t>ділять</a:t>
            </a:r>
            <a:r>
              <a:rPr lang="ru-RU" dirty="0">
                <a:latin typeface="Franklin Gothic Book" panose="020B0503020102020204" pitchFamily="34" charset="0"/>
              </a:rPr>
              <a:t> на два </a:t>
            </a:r>
            <a:r>
              <a:rPr lang="ru-RU" dirty="0" err="1">
                <a:latin typeface="Franklin Gothic Book" panose="020B0503020102020204" pitchFamily="34" charset="0"/>
              </a:rPr>
              <a:t>типи</a:t>
            </a:r>
            <a:r>
              <a:rPr lang="ru-RU" dirty="0">
                <a:latin typeface="Franklin Gothic Book" panose="020B0503020102020204" pitchFamily="34" charset="0"/>
              </a:rPr>
              <a:t>: </a:t>
            </a:r>
            <a:r>
              <a:rPr lang="ru-RU" dirty="0" err="1">
                <a:latin typeface="Franklin Gothic Book" panose="020B0503020102020204" pitchFamily="34" charset="0"/>
              </a:rPr>
              <a:t>магнезіальні</a:t>
            </a:r>
            <a:r>
              <a:rPr lang="ru-RU" dirty="0">
                <a:latin typeface="Franklin Gothic Book" panose="020B0503020102020204" pitchFamily="34" charset="0"/>
              </a:rPr>
              <a:t> і </a:t>
            </a:r>
            <a:r>
              <a:rPr lang="ru-RU" dirty="0" err="1">
                <a:latin typeface="Franklin Gothic Book" panose="020B0503020102020204" pitchFamily="34" charset="0"/>
              </a:rPr>
              <a:t>залізисті</a:t>
            </a:r>
            <a:r>
              <a:rPr lang="ru-RU" dirty="0">
                <a:latin typeface="Franklin Gothic Book" panose="020B0503020102020204" pitchFamily="34" charset="0"/>
              </a:rPr>
              <a:t>. </a:t>
            </a:r>
            <a:r>
              <a:rPr lang="ru-RU" dirty="0" err="1">
                <a:latin typeface="Franklin Gothic Book" panose="020B0503020102020204" pitchFamily="34" charset="0"/>
              </a:rPr>
              <a:t>Тугоплавкі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магнезіальні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руди</a:t>
            </a:r>
            <a:r>
              <a:rPr lang="ru-RU" dirty="0">
                <a:latin typeface="Franklin Gothic Book" panose="020B0503020102020204" pitchFamily="34" charset="0"/>
              </a:rPr>
              <a:t>, як правило, </a:t>
            </a:r>
            <a:r>
              <a:rPr lang="ru-RU" dirty="0" err="1">
                <a:latin typeface="Franklin Gothic Book" panose="020B0503020102020204" pitchFamily="34" charset="0"/>
              </a:rPr>
              <a:t>піддають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приелектроплавке</a:t>
            </a:r>
            <a:r>
              <a:rPr lang="ru-RU" dirty="0">
                <a:latin typeface="Franklin Gothic Book" panose="020B0503020102020204" pitchFamily="34" charset="0"/>
              </a:rPr>
              <a:t> на </a:t>
            </a:r>
            <a:r>
              <a:rPr lang="ru-RU" dirty="0" err="1">
                <a:latin typeface="Franklin Gothic Book" panose="020B0503020102020204" pitchFamily="34" charset="0"/>
              </a:rPr>
              <a:t>феронікель</a:t>
            </a:r>
            <a:r>
              <a:rPr lang="ru-RU" dirty="0">
                <a:latin typeface="Franklin Gothic Book" panose="020B0503020102020204" pitchFamily="34" charset="0"/>
              </a:rPr>
              <a:t> (5-50% </a:t>
            </a:r>
            <a:r>
              <a:rPr lang="en-US" dirty="0">
                <a:latin typeface="Franklin Gothic Book" panose="020B0503020102020204" pitchFamily="34" charset="0"/>
              </a:rPr>
              <a:t>Ni + Co, </a:t>
            </a:r>
            <a:r>
              <a:rPr lang="ru-RU" dirty="0" err="1">
                <a:latin typeface="Franklin Gothic Book" panose="020B0503020102020204" pitchFamily="34" charset="0"/>
              </a:rPr>
              <a:t>залежно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від</a:t>
            </a:r>
            <a:r>
              <a:rPr lang="ru-RU" dirty="0">
                <a:latin typeface="Franklin Gothic Book" panose="020B0503020102020204" pitchFamily="34" charset="0"/>
              </a:rPr>
              <a:t> складу </a:t>
            </a:r>
            <a:r>
              <a:rPr lang="ru-RU" dirty="0" err="1">
                <a:latin typeface="Franklin Gothic Book" panose="020B0503020102020204" pitchFamily="34" charset="0"/>
              </a:rPr>
              <a:t>сировини</a:t>
            </a:r>
            <a:r>
              <a:rPr lang="ru-RU" dirty="0">
                <a:latin typeface="Franklin Gothic Book" panose="020B0503020102020204" pitchFamily="34" charset="0"/>
              </a:rPr>
              <a:t> і </a:t>
            </a:r>
            <a:r>
              <a:rPr lang="ru-RU" dirty="0" err="1">
                <a:latin typeface="Franklin Gothic Book" panose="020B0503020102020204" pitchFamily="34" charset="0"/>
              </a:rPr>
              <a:t>технологічних</a:t>
            </a:r>
            <a:r>
              <a:rPr lang="ru-RU" dirty="0">
                <a:latin typeface="Franklin Gothic Book" panose="020B0503020102020204" pitchFamily="34" charset="0"/>
              </a:rPr>
              <a:t> </a:t>
            </a:r>
            <a:r>
              <a:rPr lang="ru-RU" dirty="0" err="1">
                <a:latin typeface="Franklin Gothic Book" panose="020B0503020102020204" pitchFamily="34" charset="0"/>
              </a:rPr>
              <a:t>особливостей</a:t>
            </a:r>
            <a:r>
              <a:rPr lang="ru-RU" dirty="0">
                <a:latin typeface="Franklin Gothic Book" panose="020B0503020102020204" pitchFamily="34" charset="0"/>
              </a:rPr>
              <a:t>). </a:t>
            </a:r>
            <a:endParaRPr lang="ru-RU" dirty="0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err="1" smtClean="0"/>
              <a:t>Магнітний</a:t>
            </a:r>
            <a:r>
              <a:rPr lang="ru-RU" dirty="0" smtClean="0"/>
              <a:t> </a:t>
            </a:r>
            <a:r>
              <a:rPr lang="ru-RU" dirty="0"/>
              <a:t>колчедан</a:t>
            </a:r>
            <a:endParaRPr lang="ru-RU" dirty="0"/>
          </a:p>
        </p:txBody>
      </p:sp>
      <p:pic>
        <p:nvPicPr>
          <p:cNvPr id="20482" name="Picture 2" descr="7. Магнитный колчедан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8594"/>
          <a:stretch>
            <a:fillRect/>
          </a:stretch>
        </p:blipFill>
        <p:spPr bwMode="auto">
          <a:xfrm rot="16200000">
            <a:off x="967607" y="1148632"/>
            <a:ext cx="4572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591550" cy="106680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195011"/>
            <a:ext cx="8784976" cy="461025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dirty="0" err="1"/>
              <a:t>Сплави</a:t>
            </a:r>
            <a:r>
              <a:rPr lang="ru-RU" dirty="0"/>
              <a:t> </a:t>
            </a:r>
            <a:r>
              <a:rPr lang="ru-RU" dirty="0" err="1"/>
              <a:t>Нікель</a:t>
            </a:r>
            <a:r>
              <a:rPr lang="ru-RU" dirty="0"/>
              <a:t> є основою </a:t>
            </a:r>
            <a:r>
              <a:rPr lang="ru-RU" dirty="0" err="1"/>
              <a:t>більшості</a:t>
            </a:r>
            <a:r>
              <a:rPr lang="ru-RU" dirty="0"/>
              <a:t> супер </a:t>
            </a:r>
            <a:r>
              <a:rPr lang="ru-RU" dirty="0" err="1"/>
              <a:t>сплавів</a:t>
            </a:r>
            <a:r>
              <a:rPr lang="ru-RU" dirty="0"/>
              <a:t> - </a:t>
            </a:r>
            <a:r>
              <a:rPr lang="ru-RU" dirty="0" err="1"/>
              <a:t>жароміцних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застосовуваних</a:t>
            </a:r>
            <a:r>
              <a:rPr lang="ru-RU" dirty="0"/>
              <a:t> в </a:t>
            </a:r>
            <a:r>
              <a:rPr lang="ru-RU" dirty="0" err="1"/>
              <a:t>аерокосмічній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для деталей </a:t>
            </a:r>
            <a:r>
              <a:rPr lang="ru-RU" dirty="0" err="1"/>
              <a:t>силових</a:t>
            </a:r>
            <a:r>
              <a:rPr lang="ru-RU" dirty="0"/>
              <a:t> установок. </a:t>
            </a:r>
            <a:r>
              <a:rPr lang="ru-RU" dirty="0" err="1"/>
              <a:t>монель</a:t>
            </a:r>
            <a:r>
              <a:rPr lang="ru-RU" dirty="0"/>
              <a:t>-метал (65 - 67% </a:t>
            </a:r>
            <a:r>
              <a:rPr lang="en-US" dirty="0"/>
              <a:t>Ni + 30 - 32% Cu + 1% </a:t>
            </a:r>
            <a:r>
              <a:rPr lang="en-US" dirty="0" err="1"/>
              <a:t>Mn</a:t>
            </a:r>
            <a:r>
              <a:rPr lang="en-US" dirty="0"/>
              <a:t>), </a:t>
            </a:r>
            <a:r>
              <a:rPr lang="ru-RU" dirty="0" err="1"/>
              <a:t>жаростійкий</a:t>
            </a:r>
            <a:r>
              <a:rPr lang="ru-RU" dirty="0"/>
              <a:t> до 500 ° </a:t>
            </a:r>
            <a:r>
              <a:rPr lang="en-US" dirty="0"/>
              <a:t>C,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корозійно-стійкий</a:t>
            </a:r>
            <a:r>
              <a:rPr lang="ru-RU" dirty="0"/>
              <a:t>; </a:t>
            </a:r>
            <a:r>
              <a:rPr lang="ru-RU" dirty="0" err="1"/>
              <a:t>біле</a:t>
            </a:r>
            <a:r>
              <a:rPr lang="ru-RU" dirty="0"/>
              <a:t> золото (585 проба </a:t>
            </a:r>
            <a:r>
              <a:rPr lang="ru-RU" dirty="0" err="1"/>
              <a:t>містить</a:t>
            </a:r>
            <a:r>
              <a:rPr lang="ru-RU" dirty="0"/>
              <a:t> 58,5% золота і сплав (</a:t>
            </a:r>
            <a:r>
              <a:rPr lang="ru-RU" dirty="0" err="1"/>
              <a:t>лігатуру</a:t>
            </a:r>
            <a:r>
              <a:rPr lang="ru-RU" dirty="0"/>
              <a:t>)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срібла</a:t>
            </a:r>
            <a:r>
              <a:rPr lang="ru-RU" dirty="0"/>
              <a:t> і </a:t>
            </a:r>
            <a:r>
              <a:rPr lang="ru-RU" dirty="0" err="1"/>
              <a:t>нікелю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паладію</a:t>
            </a:r>
            <a:r>
              <a:rPr lang="ru-RU" dirty="0"/>
              <a:t>));? </a:t>
            </a:r>
          </a:p>
          <a:p>
            <a:pPr marL="0" indent="0"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4" name="Прямокутник 3"/>
          <p:cNvSpPr/>
          <p:nvPr/>
        </p:nvSpPr>
        <p:spPr>
          <a:xfrm>
            <a:off x="323528" y="54868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Застосування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57</TotalTime>
  <Words>916</Words>
  <Application>Microsoft Office PowerPoint</Application>
  <PresentationFormat>Екран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Soho</vt:lpstr>
      <vt:lpstr>Презентація PowerPoint</vt:lpstr>
      <vt:lpstr>Характеристики Нікелю </vt:lpstr>
      <vt:lpstr>Презентація PowerPoint</vt:lpstr>
      <vt:lpstr>Солі нікеля</vt:lpstr>
      <vt:lpstr>Знаходження в природі</vt:lpstr>
      <vt:lpstr>Хлоантіт (білий нікелевий колчедан) (Ni, Co, Fe) As2</vt:lpstr>
      <vt:lpstr>Отримання </vt:lpstr>
      <vt:lpstr> Магнітний колчедан</vt:lpstr>
      <vt:lpstr> </vt:lpstr>
      <vt:lpstr> Інвар (65% Fe + 35% Ni), майже не подовжується при нагріванні. </vt:lpstr>
      <vt:lpstr>Нікелювання  </vt:lpstr>
      <vt:lpstr>Біологічна роль нікелю</vt:lpstr>
      <vt:lpstr>Біологічна роль нікелю </vt:lpstr>
      <vt:lpstr>Монетна справа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SERHIY</cp:lastModifiedBy>
  <cp:revision>9</cp:revision>
  <dcterms:created xsi:type="dcterms:W3CDTF">2014-05-14T15:06:30Z</dcterms:created>
  <dcterms:modified xsi:type="dcterms:W3CDTF">2014-09-14T13:28:11Z</dcterms:modified>
</cp:coreProperties>
</file>