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3" r:id="rId10"/>
    <p:sldId id="269" r:id="rId11"/>
    <p:sldId id="264" r:id="rId12"/>
    <p:sldId id="265" r:id="rId13"/>
    <p:sldId id="266" r:id="rId14"/>
    <p:sldId id="268" r:id="rId15"/>
    <p:sldId id="272" r:id="rId16"/>
    <p:sldId id="273" r:id="rId17"/>
    <p:sldId id="271" r:id="rId18"/>
    <p:sldId id="274" r:id="rId19"/>
    <p:sldId id="275" r:id="rId20"/>
    <p:sldId id="270" r:id="rId21"/>
    <p:sldId id="276" r:id="rId22"/>
    <p:sldId id="277" r:id="rId23"/>
    <p:sldId id="278" r:id="rId24"/>
    <p:sldId id="280" r:id="rId25"/>
    <p:sldId id="279" r:id="rId26"/>
    <p:sldId id="281" r:id="rId27"/>
    <p:sldId id="282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A0E6DA3-A222-40ED-919E-22BA6C56D266}" type="datetimeFigureOut">
              <a:rPr lang="ru-RU" smtClean="0"/>
              <a:t>09.09.2014</a:t>
            </a:fld>
            <a:endParaRPr lang="ru-RU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6091DF7-1555-46C8-B2FF-08A09EACBD1E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7" Type="http://schemas.openxmlformats.org/officeDocument/2006/relationships/image" Target="../media/image60.jpeg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gif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ІЯ\ALLA\зоологія\картинки\382-8b71cbb6888fdcd3202fba746e01f19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3384376" cy="43376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98843" y="764704"/>
            <a:ext cx="7851648" cy="1828800"/>
          </a:xfrm>
        </p:spPr>
        <p:txBody>
          <a:bodyPr/>
          <a:lstStyle/>
          <a:p>
            <a:r>
              <a:rPr lang="uk-UA" dirty="0" smtClean="0">
                <a:latin typeface="Book Antiqua" pitchFamily="18" charset="0"/>
              </a:rPr>
              <a:t>Клас Ссавці. </a:t>
            </a:r>
            <a:br>
              <a:rPr lang="uk-UA" dirty="0" smtClean="0">
                <a:latin typeface="Book Antiqua" pitchFamily="18" charset="0"/>
              </a:rPr>
            </a:br>
            <a:r>
              <a:rPr lang="uk-UA" dirty="0" smtClean="0">
                <a:latin typeface="Book Antiqua" pitchFamily="18" charset="0"/>
              </a:rPr>
              <a:t>Загальні особливості.</a:t>
            </a:r>
            <a:endParaRPr lang="ru-RU" dirty="0">
              <a:latin typeface="Book Antiqua" pitchFamily="18" charset="0"/>
            </a:endParaRPr>
          </a:p>
        </p:txBody>
      </p:sp>
      <p:pic>
        <p:nvPicPr>
          <p:cNvPr id="4" name="Picture 2" descr="D:\фотографії роботи\фото виступів еко-бригади\Світова Т.О.jpg"/>
          <p:cNvPicPr>
            <a:picLocks noChangeAspect="1" noChangeArrowheads="1"/>
          </p:cNvPicPr>
          <p:nvPr/>
        </p:nvPicPr>
        <p:blipFill rotWithShape="1">
          <a:blip r:embed="rId3"/>
          <a:srcRect l="28835" t="12575" r="21382" b="24204"/>
          <a:stretch/>
        </p:blipFill>
        <p:spPr bwMode="auto">
          <a:xfrm>
            <a:off x="7092280" y="4797152"/>
            <a:ext cx="1868556" cy="1898374"/>
          </a:xfrm>
          <a:prstGeom prst="flowChartAlternateProcess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3717032"/>
            <a:ext cx="7854696" cy="17526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Вчитель біології Світова Т.О.</a:t>
            </a:r>
          </a:p>
          <a:p>
            <a:r>
              <a:rPr lang="uk-UA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ЗОШ І-ІІІ ст.№2 смт Піщанка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7118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ДОКУМЕНТАЦІЯ\ALLA\зоологія\картинки\morskoi_kotik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1" y="724044"/>
            <a:ext cx="5544616" cy="2690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291" y="0"/>
            <a:ext cx="4974704" cy="1067544"/>
          </a:xfrm>
        </p:spPr>
        <p:txBody>
          <a:bodyPr/>
          <a:lstStyle/>
          <a:p>
            <a:r>
              <a:rPr lang="uk-UA" dirty="0" smtClean="0"/>
              <a:t>Хвости ссавців</a:t>
            </a:r>
            <a:endParaRPr lang="ru-RU" dirty="0"/>
          </a:p>
        </p:txBody>
      </p:sp>
      <p:pic>
        <p:nvPicPr>
          <p:cNvPr id="1026" name="Picture 2" descr="D:\GALERY\Изображение\Животные\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14192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GALERY\Изображение\Животные\6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414192"/>
            <a:ext cx="389694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D:\GALERY\Изображение\Животные\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04" y="476672"/>
            <a:ext cx="3425283" cy="256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27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6411416" cy="1064096"/>
          </a:xfrm>
        </p:spPr>
        <p:txBody>
          <a:bodyPr/>
          <a:lstStyle/>
          <a:p>
            <a:pPr algn="l"/>
            <a:r>
              <a:rPr lang="uk-UA" dirty="0" smtClean="0"/>
              <a:t>Покриви хребетних</a:t>
            </a:r>
            <a:endParaRPr lang="ru-RU" dirty="0"/>
          </a:p>
        </p:txBody>
      </p:sp>
      <p:pic>
        <p:nvPicPr>
          <p:cNvPr id="3074" name="Picture 2" descr="D:\ДОКУМЕНТАЦІЯ\ALLA\зоологія\картинки\did_you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142870"/>
            <a:ext cx="3675112" cy="2382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АЦІЯ\ALLA\зоологія\картинки\seagull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4" t="5396" r="7557" b="13848"/>
          <a:stretch/>
        </p:blipFill>
        <p:spPr bwMode="auto">
          <a:xfrm>
            <a:off x="611560" y="4142870"/>
            <a:ext cx="3136926" cy="239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АЦІЯ\ALLA\зоологія\картинки\jpg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96751"/>
            <a:ext cx="3135709" cy="2351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ОКУМЕНТАЦІЯ\ALLA\зоологія\картинки\bull2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96751"/>
            <a:ext cx="3307278" cy="23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224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254" y="21703"/>
            <a:ext cx="8946233" cy="77951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Покриви і забарвлення ссавців</a:t>
            </a:r>
            <a:endParaRPr lang="ru-RU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ОКУМЕНТАЦІЯ\ALLA\зоологія\картинки\064c2255567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2129433" cy="3154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ДОКУМЕНТАЦІЯ\ALLA\зоологія\картинки\funnyanim39_768x5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468" y="913340"/>
            <a:ext cx="2100064" cy="3150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D:\ДОКУМЕНТАЦІЯ\ALLA\зоологія\картинки\article-1103010-01FFB4F000000578-693_233x257_popup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6" r="10669"/>
          <a:stretch/>
        </p:blipFill>
        <p:spPr bwMode="auto">
          <a:xfrm>
            <a:off x="6372200" y="889652"/>
            <a:ext cx="2759224" cy="31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D:\ДОКУМЕНТАЦІЯ\ALLA\зоологія\картинки\mole_3a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3" r="11825"/>
          <a:stretch/>
        </p:blipFill>
        <p:spPr bwMode="auto">
          <a:xfrm>
            <a:off x="4286451" y="889652"/>
            <a:ext cx="2375452" cy="317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D:\ДОКУМЕНТАЦІЯ\ALLA\зоологія\картинки\walrus-pair_9026_600x4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5" y="4063436"/>
            <a:ext cx="3643767" cy="273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D:\ДОКУМЕНТАЦІЯ\ALLA\зоологія\картинки\664px-Springbok_Namibia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9432" y="4063435"/>
            <a:ext cx="3162300" cy="2732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D:\ДОКУМЕНТАЦІЯ\ALLA\зоологія\картинки\pork22008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5" t="20320"/>
          <a:stretch/>
        </p:blipFill>
        <p:spPr bwMode="auto">
          <a:xfrm>
            <a:off x="6661902" y="4063435"/>
            <a:ext cx="2514139" cy="2786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385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84976" cy="79208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Органи чуття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6146" name="Picture 2" descr="D:\ДОКУМЕНТАЦІЯ\ALLA\зоологія\картинки\0904718393a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АЦІЯ\ALLA\зоологія\картинки\80527123_themostdangerousdogsintheworld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6138" y="1628800"/>
            <a:ext cx="4351026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АЦІЯ\ALLA\зоологія\картинки\ussurijskaya_mogera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183" y="4005064"/>
            <a:ext cx="4248472" cy="2640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6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56" y="21906"/>
            <a:ext cx="3600400" cy="1008112"/>
          </a:xfrm>
        </p:spPr>
        <p:txBody>
          <a:bodyPr/>
          <a:lstStyle/>
          <a:p>
            <a:pPr algn="l"/>
            <a:r>
              <a:rPr lang="uk-UA" dirty="0" smtClean="0"/>
              <a:t>ВІБРИСИ 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596" y="1052736"/>
            <a:ext cx="7854696" cy="1080120"/>
          </a:xfrm>
        </p:spPr>
        <p:txBody>
          <a:bodyPr/>
          <a:lstStyle/>
          <a:p>
            <a:pPr algn="l"/>
            <a:r>
              <a:rPr lang="uk-UA" b="1" i="1" dirty="0"/>
              <a:t>спеціалізоване волосся ссавців, зазвичай залучене до реалізації відчуття дотику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8194" name="Picture 2" descr="D:\ДОКУМЕНТАЦІЯ\ALLA\зоологія\картинки\622px-Chinchilla-Patchou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88840"/>
            <a:ext cx="3159125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D:\ДОКУМЕНТАЦІЯ\ALLA\зоологія\картинки\39897918_1235035825_Fil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44824"/>
            <a:ext cx="4320480" cy="304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D:\ДОКУМЕНТАЦІЯ\ALLA\зоологія\картинки\800px-Walrus_-_Kamogawa_Seaworld_-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725144"/>
            <a:ext cx="3048000" cy="203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66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0749" y="188640"/>
            <a:ext cx="3413179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Шерсть -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45926" y="1268760"/>
            <a:ext cx="5904656" cy="5112568"/>
          </a:xfrm>
        </p:spPr>
        <p:txBody>
          <a:bodyPr>
            <a:noAutofit/>
          </a:bodyPr>
          <a:lstStyle/>
          <a:p>
            <a:pPr algn="l"/>
            <a:r>
              <a:rPr lang="uk-UA" sz="3200" dirty="0" smtClean="0"/>
              <a:t>   </a:t>
            </a:r>
          </a:p>
          <a:p>
            <a:pPr algn="l"/>
            <a:r>
              <a:rPr lang="uk-UA" sz="3200" dirty="0" smtClean="0"/>
              <a:t>     -  </a:t>
            </a:r>
            <a:r>
              <a:rPr lang="uk-UA" sz="4400" dirty="0" smtClean="0"/>
              <a:t>епідерміс</a:t>
            </a:r>
          </a:p>
          <a:p>
            <a:pPr algn="l"/>
            <a:r>
              <a:rPr lang="ru-RU" sz="4400" dirty="0"/>
              <a:t> </a:t>
            </a:r>
            <a:r>
              <a:rPr lang="ru-RU" sz="4400" dirty="0" smtClean="0"/>
              <a:t>   </a:t>
            </a:r>
            <a:r>
              <a:rPr lang="uk-UA" sz="4400" dirty="0" smtClean="0"/>
              <a:t>- дерма </a:t>
            </a:r>
          </a:p>
          <a:p>
            <a:pPr algn="l"/>
            <a:r>
              <a:rPr lang="uk-UA" sz="4400" dirty="0" smtClean="0"/>
              <a:t>    - підшкірна жирова</a:t>
            </a:r>
          </a:p>
          <a:p>
            <a:pPr algn="l"/>
            <a:r>
              <a:rPr lang="uk-UA" sz="4400" dirty="0"/>
              <a:t> </a:t>
            </a:r>
            <a:r>
              <a:rPr lang="uk-UA" sz="4400" dirty="0" smtClean="0"/>
              <a:t>          клітковина</a:t>
            </a:r>
          </a:p>
          <a:p>
            <a:pPr algn="l"/>
            <a:r>
              <a:rPr lang="uk-UA" sz="4400" dirty="0"/>
              <a:t> </a:t>
            </a:r>
            <a:r>
              <a:rPr lang="uk-UA" sz="4400" dirty="0" smtClean="0"/>
              <a:t>   - волосяна цибулина</a:t>
            </a:r>
          </a:p>
        </p:txBody>
      </p:sp>
      <p:pic>
        <p:nvPicPr>
          <p:cNvPr id="2050" name="Picture 2" descr="D:\ДОКУМЕНТАЦІЯ\ALLA\зоологія\картинки\k75646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2594406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446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88640"/>
            <a:ext cx="2664296" cy="6192688"/>
          </a:xfrm>
        </p:spPr>
        <p:txBody>
          <a:bodyPr>
            <a:normAutofit/>
          </a:bodyPr>
          <a:lstStyle/>
          <a:p>
            <a:pPr algn="l"/>
            <a:r>
              <a:rPr lang="uk-UA" sz="3600" dirty="0">
                <a:latin typeface="Book Antiqua" pitchFamily="18" charset="0"/>
              </a:rPr>
              <a:t>Е</a:t>
            </a:r>
            <a:r>
              <a:rPr lang="uk-UA" sz="3600" dirty="0" smtClean="0">
                <a:latin typeface="Book Antiqua" pitchFamily="18" charset="0"/>
              </a:rPr>
              <a:t>підерміс</a:t>
            </a:r>
            <a:br>
              <a:rPr lang="uk-UA" sz="3600" dirty="0" smtClean="0">
                <a:latin typeface="Book Antiqua" pitchFamily="18" charset="0"/>
              </a:rPr>
            </a:br>
            <a:r>
              <a:rPr lang="uk-UA" sz="3600" dirty="0">
                <a:latin typeface="Book Antiqua" pitchFamily="18" charset="0"/>
              </a:rPr>
              <a:t/>
            </a:r>
            <a:br>
              <a:rPr lang="uk-UA" sz="3600" dirty="0">
                <a:latin typeface="Book Antiqua" pitchFamily="18" charset="0"/>
              </a:rPr>
            </a:br>
            <a:r>
              <a:rPr lang="uk-UA" sz="3600" dirty="0" smtClean="0">
                <a:latin typeface="Book Antiqua" pitchFamily="18" charset="0"/>
              </a:rPr>
              <a:t/>
            </a:r>
            <a:br>
              <a:rPr lang="uk-UA" sz="3600" dirty="0" smtClean="0">
                <a:latin typeface="Book Antiqua" pitchFamily="18" charset="0"/>
              </a:rPr>
            </a:br>
            <a:r>
              <a:rPr lang="uk-UA" sz="3600" dirty="0" smtClean="0">
                <a:latin typeface="Book Antiqua" pitchFamily="18" charset="0"/>
              </a:rPr>
              <a:t>Дерма</a:t>
            </a:r>
            <a:br>
              <a:rPr lang="uk-UA" sz="3600" dirty="0" smtClean="0">
                <a:latin typeface="Book Antiqua" pitchFamily="18" charset="0"/>
              </a:rPr>
            </a:br>
            <a:r>
              <a:rPr lang="uk-UA" sz="3600" dirty="0">
                <a:latin typeface="Book Antiqua" pitchFamily="18" charset="0"/>
              </a:rPr>
              <a:t/>
            </a:r>
            <a:br>
              <a:rPr lang="uk-UA" sz="3600" dirty="0">
                <a:latin typeface="Book Antiqua" pitchFamily="18" charset="0"/>
              </a:rPr>
            </a:br>
            <a:r>
              <a:rPr lang="uk-UA" sz="3600" dirty="0" smtClean="0">
                <a:latin typeface="Book Antiqua" pitchFamily="18" charset="0"/>
              </a:rPr>
              <a:t/>
            </a:r>
            <a:br>
              <a:rPr lang="uk-UA" sz="3600" dirty="0" smtClean="0">
                <a:latin typeface="Book Antiqua" pitchFamily="18" charset="0"/>
              </a:rPr>
            </a:br>
            <a:r>
              <a:rPr lang="uk-UA" sz="3600" dirty="0" smtClean="0">
                <a:latin typeface="Book Antiqua" pitchFamily="18" charset="0"/>
              </a:rPr>
              <a:t>Підшкірна жирова клітковина</a:t>
            </a:r>
            <a:endParaRPr lang="ru-RU" sz="3600" dirty="0">
              <a:latin typeface="Book Antiqu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20688"/>
            <a:ext cx="5904656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uk-UA" dirty="0" smtClean="0"/>
              <a:t> - </a:t>
            </a:r>
            <a:r>
              <a:rPr lang="uk-UA" sz="28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Похідними епідермісу є: </a:t>
            </a:r>
            <a:r>
              <a:rPr lang="uk-UA" sz="2800" dirty="0"/>
              <a:t>волосся, кігті (нігті), копита, шкірні залози, рогові луски. </a:t>
            </a:r>
            <a:endParaRPr lang="uk-UA" sz="2800" dirty="0" smtClean="0"/>
          </a:p>
          <a:p>
            <a:pPr algn="l"/>
            <a:r>
              <a:rPr lang="uk-UA" sz="2800" dirty="0"/>
              <a:t>Видозмінене волосся — голки — властиві деяким видам (їжаки, дикобрази), служать для захисту. </a:t>
            </a:r>
          </a:p>
          <a:p>
            <a:pPr algn="l"/>
            <a:endParaRPr lang="uk-UA" dirty="0" smtClean="0"/>
          </a:p>
          <a:p>
            <a:pPr marL="457200" indent="-457200" algn="l">
              <a:buFontTx/>
              <a:buChar char="-"/>
            </a:pPr>
            <a:r>
              <a:rPr lang="uk-UA" sz="2800" dirty="0" smtClean="0"/>
              <a:t>потові </a:t>
            </a:r>
            <a:r>
              <a:rPr lang="uk-UA" sz="2800" dirty="0"/>
              <a:t>залози сальні </a:t>
            </a:r>
            <a:r>
              <a:rPr lang="uk-UA" sz="2800" dirty="0" smtClean="0"/>
              <a:t>залози</a:t>
            </a:r>
            <a:r>
              <a:rPr lang="uk-UA" sz="2800" dirty="0"/>
              <a:t>, коріння </a:t>
            </a:r>
            <a:r>
              <a:rPr lang="uk-UA" sz="2800" dirty="0" smtClean="0"/>
              <a:t>волосся</a:t>
            </a:r>
          </a:p>
          <a:p>
            <a:pPr marL="457200" indent="-457200" algn="l">
              <a:buFontTx/>
              <a:buChar char="-"/>
            </a:pPr>
            <a:endParaRPr lang="uk-UA" sz="2800" dirty="0" smtClean="0"/>
          </a:p>
          <a:p>
            <a:pPr algn="l"/>
            <a:r>
              <a:rPr lang="uk-UA" sz="2800" dirty="0" smtClean="0"/>
              <a:t> - містить </a:t>
            </a:r>
            <a:r>
              <a:rPr lang="uk-UA" sz="2800" dirty="0"/>
              <a:t>запаси жиру — джерела поживних речовин, води, термоізолятора.</a:t>
            </a:r>
            <a:endParaRPr lang="ru-RU" sz="2800" dirty="0"/>
          </a:p>
          <a:p>
            <a:pPr algn="l"/>
            <a:endParaRPr lang="uk-UA" sz="2800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018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6102" y="188640"/>
            <a:ext cx="5112568" cy="792088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Шерсть у ссавців</a:t>
            </a:r>
            <a:endParaRPr lang="ru-RU" dirty="0"/>
          </a:p>
        </p:txBody>
      </p:sp>
      <p:pic>
        <p:nvPicPr>
          <p:cNvPr id="1026" name="Picture 2" descr="D:\ДОКУМЕНТАЦІЯ\ALLA\зоологія\картинки\fu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20" y="1196752"/>
            <a:ext cx="7195932" cy="2959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3218991"/>
              </p:ext>
            </p:extLst>
          </p:nvPr>
        </p:nvGraphicFramePr>
        <p:xfrm>
          <a:off x="467545" y="4797152"/>
          <a:ext cx="7848870" cy="1080120"/>
        </p:xfrm>
        <a:graphic>
          <a:graphicData uri="http://schemas.openxmlformats.org/drawingml/2006/table">
            <a:tbl>
              <a:tblPr firstRow="1" firstCol="1" bandRow="1"/>
              <a:tblGrid>
                <a:gridCol w="2616039"/>
                <a:gridCol w="2616039"/>
                <a:gridCol w="2616792"/>
              </a:tblGrid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Довге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Коротке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b="1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Чутливе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0060"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uk-UA" sz="2400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шерсть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підшерстя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24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      </a:t>
                      </a:r>
                      <a:r>
                        <a:rPr lang="uk-UA" sz="2400" dirty="0" smtClean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вібриси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020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0181610"/>
              </p:ext>
            </p:extLst>
          </p:nvPr>
        </p:nvGraphicFramePr>
        <p:xfrm>
          <a:off x="467544" y="404664"/>
          <a:ext cx="8132888" cy="1424692"/>
        </p:xfrm>
        <a:graphic>
          <a:graphicData uri="http://schemas.openxmlformats.org/drawingml/2006/table">
            <a:tbl>
              <a:tblPr firstRow="1" firstCol="1" bandRow="1"/>
              <a:tblGrid>
                <a:gridCol w="2033222"/>
                <a:gridCol w="2033222"/>
                <a:gridCol w="2033222"/>
                <a:gridCol w="2033222"/>
              </a:tblGrid>
              <a:tr h="712346"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 Залози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b="1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ссавців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2346"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Потові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Сальні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Пахучі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85000"/>
                        </a:lnSpc>
                        <a:spcAft>
                          <a:spcPts val="0"/>
                        </a:spcAft>
                      </a:pPr>
                      <a:r>
                        <a:rPr lang="uk-UA" sz="3200" dirty="0">
                          <a:effectLst/>
                          <a:latin typeface="Book Antiqua"/>
                          <a:ea typeface="Calibri"/>
                          <a:cs typeface="Times New Roman"/>
                        </a:rPr>
                        <a:t>Молочні 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D:\ДОКУМЕНТАЦІЯ\ALLA\зоологія\картинки\met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572" y="2713507"/>
            <a:ext cx="1516089" cy="260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АЦІЯ\ALLA\зоологія\картинки\000350_n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5" t="1880" r="38233" b="17391"/>
          <a:stretch/>
        </p:blipFill>
        <p:spPr bwMode="auto">
          <a:xfrm>
            <a:off x="6306811" y="2813212"/>
            <a:ext cx="2837189" cy="2400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АЦІЯ\ALLA\зоологія\картинки\sebum_1_24_bi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960828"/>
            <a:ext cx="2304256" cy="41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5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476672"/>
            <a:ext cx="4110608" cy="1080120"/>
          </a:xfrm>
        </p:spPr>
        <p:txBody>
          <a:bodyPr/>
          <a:lstStyle/>
          <a:p>
            <a:pPr algn="l"/>
            <a:r>
              <a:rPr lang="uk-UA" dirty="0" smtClean="0">
                <a:latin typeface="Book Antiqua" pitchFamily="18" charset="0"/>
              </a:rPr>
              <a:t>МУСКУС - 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4099" name="Picture 3" descr="D:\ДОКУМЕНТАЦІЯ\ALLA\зоологія\картинки\koala450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7" y="6470"/>
            <a:ext cx="2481110" cy="26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1772816"/>
            <a:ext cx="8424936" cy="1584176"/>
          </a:xfrm>
        </p:spPr>
        <p:txBody>
          <a:bodyPr/>
          <a:lstStyle/>
          <a:p>
            <a:r>
              <a:rPr lang="uk-UA" dirty="0" smtClean="0"/>
              <a:t>– </a:t>
            </a:r>
            <a:r>
              <a:rPr lang="uk-UA" dirty="0"/>
              <a:t>речовини для приваблювання протилежної статі, мічення своєї території,  в деяких видів для відлякування. </a:t>
            </a:r>
            <a:endParaRPr lang="ru-RU" dirty="0"/>
          </a:p>
        </p:txBody>
      </p:sp>
      <p:pic>
        <p:nvPicPr>
          <p:cNvPr id="4098" name="Picture 2" descr="D:\ДОКУМЕНТАЦІЯ\ALLA\зоологія\картинки\800px-Il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4314056" cy="2734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" descr="D:\ДОКУМЕНТАЦІЯ\ALLA\зоологія\картинки\mzl.jeoghfcu.320x480-75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45" t="30435" r="8424" b="27500"/>
          <a:stretch/>
        </p:blipFill>
        <p:spPr bwMode="auto">
          <a:xfrm>
            <a:off x="5076056" y="3789040"/>
            <a:ext cx="3744416" cy="273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856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АЦІЯ\ALLA\зоологія\картинки\ktomi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4815"/>
            <a:ext cx="8445851" cy="647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1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260648"/>
            <a:ext cx="3672408" cy="936104"/>
          </a:xfrm>
        </p:spPr>
        <p:txBody>
          <a:bodyPr/>
          <a:lstStyle/>
          <a:p>
            <a:pPr algn="l"/>
            <a:r>
              <a:rPr lang="uk-UA" dirty="0" smtClean="0">
                <a:latin typeface="Book Antiqua" pitchFamily="18" charset="0"/>
              </a:rPr>
              <a:t>    </a:t>
            </a:r>
            <a:r>
              <a:rPr lang="uk-UA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Book Antiqua" pitchFamily="18" charset="0"/>
              </a:rPr>
              <a:t>Зуби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1026" name="Picture 2" descr="D:\ДОКУМЕНТАЦІЯ\ALLA\зоологія\картинки\vedm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2016224" cy="2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АЦІЯ\ALLA\зоологія\картинки\090803-mouse-green-tooth-stem-cells_bi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484784"/>
            <a:ext cx="2376264" cy="2495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АЦІЯ\ALLA\зоологія\картинки\1297199090_kazh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484784"/>
            <a:ext cx="2981066" cy="246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АЦІЯ\ALLA\зоологія\картинки\caval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149080"/>
            <a:ext cx="2096596" cy="253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ДОКУМЕНТАЦІЯ\ALLA\зоологія\картинки\73945031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50600"/>
            <a:ext cx="2232248" cy="2533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ОКУМЕНТАЦІЯ\ALLA\зоологія\картинки\teeth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262438"/>
            <a:ext cx="3240360" cy="2262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5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4015" y="24787"/>
            <a:ext cx="9168015" cy="720080"/>
          </a:xfrm>
        </p:spPr>
        <p:txBody>
          <a:bodyPr>
            <a:noAutofit/>
          </a:bodyPr>
          <a:lstStyle/>
          <a:p>
            <a:pPr algn="l"/>
            <a:r>
              <a:rPr lang="uk-UA" sz="4000" dirty="0" smtClean="0"/>
              <a:t>Опорно – рухова система безхребетних</a:t>
            </a:r>
            <a:endParaRPr lang="ru-RU" sz="4000" dirty="0"/>
          </a:p>
        </p:txBody>
      </p:sp>
      <p:pic>
        <p:nvPicPr>
          <p:cNvPr id="2050" name="Picture 2" descr="D:\ДОКУМЕНТАЦІЯ\ALLA\зоологія\картинки\тваринки\0003-006-Nazovite-osnovnye-klassy-tipa-ploskie-cherv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949" y="1116036"/>
            <a:ext cx="2625866" cy="239305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АЦІЯ\ALLA\зоологія\картинки\тваринки\12130_3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8" r="4481"/>
          <a:stretch/>
        </p:blipFill>
        <p:spPr bwMode="auto">
          <a:xfrm>
            <a:off x="179512" y="3861048"/>
            <a:ext cx="2825393" cy="2569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D:\ДОКУМЕНТАЦІЯ\ALLA\зоологія\картинки\тваринки\RustyCrayfishJeffGunderson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87" r="4793" b="20592"/>
          <a:stretch/>
        </p:blipFill>
        <p:spPr bwMode="auto">
          <a:xfrm>
            <a:off x="3004905" y="1485495"/>
            <a:ext cx="3330605" cy="16541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D:\ДОКУМЕНТАЦІЯ\ALLA\зоологія\картинки\скелети\020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34" t="6495" r="3768" b="8562"/>
          <a:stretch/>
        </p:blipFill>
        <p:spPr bwMode="auto">
          <a:xfrm rot="16200000">
            <a:off x="6816069" y="1188794"/>
            <a:ext cx="2360348" cy="1800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D:\ДОКУМЕНТАЦІЯ\ALLA\зоологія\картинки\nematode-wormimg_assist_custom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510810"/>
            <a:ext cx="1951942" cy="21037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D:\ДОКУМЕНТАЦІЯ\ALLA\зоологія\картинки\тваринки\48272_95.1146852561.6917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036119"/>
            <a:ext cx="2809875" cy="2219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15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514" y="116632"/>
            <a:ext cx="9013981" cy="792088"/>
          </a:xfrm>
        </p:spPr>
        <p:txBody>
          <a:bodyPr>
            <a:normAutofit/>
          </a:bodyPr>
          <a:lstStyle/>
          <a:p>
            <a:r>
              <a:rPr lang="uk-UA" sz="4000" dirty="0" smtClean="0"/>
              <a:t>Опорно – рухова система хребетних</a:t>
            </a:r>
            <a:endParaRPr lang="ru-RU" sz="4000" dirty="0"/>
          </a:p>
        </p:txBody>
      </p:sp>
      <p:pic>
        <p:nvPicPr>
          <p:cNvPr id="3074" name="Picture 2" descr="D:\ДОКУМЕНТАЦІЯ\ALLA\зоологія\картинки\скелети\skeleton_of_california_red-legged_frog_ba718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50" t="14508" r="10870" b="14760"/>
          <a:stretch/>
        </p:blipFill>
        <p:spPr bwMode="auto">
          <a:xfrm>
            <a:off x="4981397" y="1052736"/>
            <a:ext cx="3240360" cy="22472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ДОКУМЕНТАЦІЯ\ALLA\зоологія\картинки\скелети\Preserved fish skelet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01" y="1052736"/>
            <a:ext cx="3660316" cy="2214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:\ДОКУМЕНТАЦІЯ\ALLA\зоологія\картинки\скелети\Veiled-chameleon-skeleton-rostral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789040"/>
            <a:ext cx="3705579" cy="26668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D:\ДОКУМЕНТАЦІЯ\ALLA\зоологія\картинки\скелети\bird_skelet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7374" y="3538426"/>
            <a:ext cx="2130962" cy="31680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264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260648"/>
            <a:ext cx="4645904" cy="864096"/>
          </a:xfrm>
        </p:spPr>
        <p:txBody>
          <a:bodyPr/>
          <a:lstStyle/>
          <a:p>
            <a:pPr algn="l"/>
            <a:r>
              <a:rPr lang="uk-UA" dirty="0" smtClean="0"/>
              <a:t>Скелет ссавця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D:\ДОКУМЕНТАЦІЯ\ALLA\зоологія\картинки\скелети\f2217c77cea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03971"/>
            <a:ext cx="7632848" cy="5319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3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D:\ДОКУМЕНТАЦІЯ\ALLA\зоологія\картинки\giraff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00" r="34647"/>
          <a:stretch/>
        </p:blipFill>
        <p:spPr bwMode="auto">
          <a:xfrm>
            <a:off x="-36512" y="1772816"/>
            <a:ext cx="3096344" cy="376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D:\ДОКУМЕНТАЦІЯ\ALLA\зоологія\картинки\46662_tribune_only_top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7" r="19718"/>
          <a:stretch/>
        </p:blipFill>
        <p:spPr bwMode="auto">
          <a:xfrm>
            <a:off x="6012160" y="2564904"/>
            <a:ext cx="3033386" cy="352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D:\ДОКУМЕНТАЦІЯ\ALLA\зоологія\картинки\lis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0"/>
            <a:ext cx="4396747" cy="3297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D:\ДОКУМЕНТАЦІЯ\ALLA\зоологія\картинки\ef5beaa4bed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86" r="12130"/>
          <a:stretch/>
        </p:blipFill>
        <p:spPr bwMode="auto">
          <a:xfrm>
            <a:off x="3059832" y="3180767"/>
            <a:ext cx="2861456" cy="3507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67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60647"/>
            <a:ext cx="8496616" cy="6364405"/>
          </a:xfrm>
        </p:spPr>
        <p:txBody>
          <a:bodyPr/>
          <a:lstStyle/>
          <a:p>
            <a:r>
              <a:rPr lang="uk-UA" dirty="0" smtClean="0"/>
              <a:t>Слухові кісточки:</a:t>
            </a:r>
          </a:p>
          <a:p>
            <a:r>
              <a:rPr lang="uk-UA" dirty="0" smtClean="0"/>
              <a:t>Молоточок, коваделко, стремінце</a:t>
            </a:r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 smtClean="0"/>
          </a:p>
          <a:p>
            <a:r>
              <a:rPr lang="uk-UA" dirty="0"/>
              <a:t>взаємодія материнського </a:t>
            </a:r>
            <a:endParaRPr lang="uk-UA" dirty="0" smtClean="0"/>
          </a:p>
          <a:p>
            <a:r>
              <a:rPr lang="uk-UA" dirty="0" smtClean="0"/>
              <a:t>організму </a:t>
            </a:r>
            <a:r>
              <a:rPr lang="uk-UA" dirty="0"/>
              <a:t>із зародком </a:t>
            </a:r>
            <a:endParaRPr lang="uk-UA" dirty="0" smtClean="0"/>
          </a:p>
          <a:p>
            <a:r>
              <a:rPr lang="uk-UA" dirty="0" smtClean="0"/>
              <a:t>здійснюється </a:t>
            </a:r>
            <a:r>
              <a:rPr lang="uk-UA" dirty="0"/>
              <a:t>крізь плаценту</a:t>
            </a: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5122" name="Picture 2" descr="D:\ДОКУМЕНТАЦІЯ\ALLA\зоологія\картинки\78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268760"/>
            <a:ext cx="3222193" cy="335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D:\ДОКУМЕНТАЦІЯ\ALLA\зоологія\картинки\embryonic-stemce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4730" y="2887718"/>
            <a:ext cx="4492197" cy="2982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679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851648" cy="1036712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Чому ссавці теплокровні?</a:t>
            </a:r>
            <a:endParaRPr lang="ru-RU" dirty="0"/>
          </a:p>
        </p:txBody>
      </p:sp>
      <p:pic>
        <p:nvPicPr>
          <p:cNvPr id="4" name="Picture 4" descr="D:\ДОКУМЕНТАЦІЯ\ALLA\зоологія\картинки\0029-041-Uslozhnenie-khordovykh-v-protsesse-evoljutsi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214070" cy="5326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5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188640"/>
            <a:ext cx="7125416" cy="85152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«Встав пропущені слова»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412776"/>
            <a:ext cx="8208912" cy="4608512"/>
          </a:xfrm>
        </p:spPr>
        <p:txBody>
          <a:bodyPr/>
          <a:lstStyle/>
          <a:p>
            <a:pPr algn="l"/>
            <a:r>
              <a:rPr lang="uk-UA" dirty="0"/>
              <a:t>Народжуються……. </a:t>
            </a:r>
            <a:r>
              <a:rPr lang="uk-UA" dirty="0" smtClean="0"/>
              <a:t>, дитят </a:t>
            </a:r>
            <a:r>
              <a:rPr lang="uk-UA" dirty="0"/>
              <a:t>вигодовують </a:t>
            </a:r>
            <a:r>
              <a:rPr lang="uk-UA" dirty="0" smtClean="0"/>
              <a:t>……… </a:t>
            </a:r>
          </a:p>
          <a:p>
            <a:pPr algn="l"/>
            <a:r>
              <a:rPr lang="uk-UA" dirty="0" smtClean="0"/>
              <a:t>Є……..,      …………..,    ………… і …………..  залози</a:t>
            </a:r>
            <a:r>
              <a:rPr lang="uk-UA" dirty="0"/>
              <a:t>.</a:t>
            </a:r>
            <a:endParaRPr lang="ru-RU" dirty="0"/>
          </a:p>
          <a:p>
            <a:pPr algn="l"/>
            <a:r>
              <a:rPr lang="uk-UA" dirty="0"/>
              <a:t>Є </a:t>
            </a:r>
            <a:r>
              <a:rPr lang="uk-UA" dirty="0" smtClean="0"/>
              <a:t>шерсть, яка ………….., залежно від …………</a:t>
            </a:r>
          </a:p>
          <a:p>
            <a:pPr algn="l"/>
            <a:r>
              <a:rPr lang="uk-UA" dirty="0"/>
              <a:t>Є</a:t>
            </a:r>
            <a:r>
              <a:rPr lang="uk-UA" dirty="0" smtClean="0"/>
              <a:t> </a:t>
            </a:r>
            <a:r>
              <a:rPr lang="uk-UA" dirty="0"/>
              <a:t>органи чуття - </a:t>
            </a:r>
            <a:r>
              <a:rPr lang="uk-UA" dirty="0" smtClean="0"/>
              <a:t>………….</a:t>
            </a:r>
          </a:p>
          <a:p>
            <a:pPr algn="l"/>
            <a:r>
              <a:rPr lang="uk-UA" dirty="0" smtClean="0"/>
              <a:t>Є …….  …………хребців</a:t>
            </a:r>
            <a:r>
              <a:rPr lang="uk-UA" dirty="0"/>
              <a:t>, </a:t>
            </a:r>
            <a:r>
              <a:rPr lang="uk-UA" dirty="0" smtClean="0"/>
              <a:t>…………кінцівок</a:t>
            </a:r>
            <a:r>
              <a:rPr lang="uk-UA" dirty="0"/>
              <a:t>, </a:t>
            </a:r>
            <a:r>
              <a:rPr lang="uk-UA" dirty="0" smtClean="0"/>
              <a:t>…………….. відділ</a:t>
            </a:r>
            <a:r>
              <a:rPr lang="uk-UA" dirty="0"/>
              <a:t>.</a:t>
            </a:r>
            <a:endParaRPr lang="ru-RU" dirty="0"/>
          </a:p>
          <a:p>
            <a:pPr algn="l"/>
            <a:r>
              <a:rPr lang="uk-UA" dirty="0"/>
              <a:t>Є</a:t>
            </a:r>
            <a:r>
              <a:rPr lang="uk-UA" dirty="0" smtClean="0"/>
              <a:t>  3 …………. кісточки</a:t>
            </a:r>
            <a:r>
              <a:rPr lang="uk-UA" dirty="0"/>
              <a:t>. </a:t>
            </a:r>
            <a:endParaRPr lang="uk-UA" dirty="0" smtClean="0"/>
          </a:p>
          <a:p>
            <a:pPr algn="l"/>
            <a:r>
              <a:rPr lang="uk-UA" dirty="0" smtClean="0"/>
              <a:t>Теплокровні, тому що …….. не ………</a:t>
            </a:r>
          </a:p>
          <a:p>
            <a:pPr algn="l"/>
            <a:r>
              <a:rPr lang="uk-UA" dirty="0" smtClean="0"/>
              <a:t>Зуби ………….. </a:t>
            </a:r>
            <a:r>
              <a:rPr lang="uk-UA" dirty="0"/>
              <a:t>з</a:t>
            </a:r>
            <a:r>
              <a:rPr lang="uk-UA" dirty="0" smtClean="0"/>
              <a:t>а функціями</a:t>
            </a:r>
            <a:endParaRPr lang="ru-RU" dirty="0"/>
          </a:p>
          <a:p>
            <a:pPr algn="l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06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ОКУМЕНТАЦІЯ\ALLA\зоологія\картинки\тваринки\photo_1_957612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4" t="7241" r="12561" b="22623"/>
          <a:stretch/>
        </p:blipFill>
        <p:spPr bwMode="auto">
          <a:xfrm>
            <a:off x="42392" y="44624"/>
            <a:ext cx="2743201" cy="204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ДОКУМЕНТАЦІЯ\ALLA\зоологія\картинки\тваринки\960dce88b8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5" y="4178289"/>
            <a:ext cx="2232248" cy="26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АЦІЯ\ALLA\зоологія\картинки\тваринки\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8" y="49087"/>
            <a:ext cx="3286405" cy="492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ДОКУМЕНТАЦІЯ\ALLA\зоологія\картинки\тваринки\8920e54d5ad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-3449"/>
            <a:ext cx="1882450" cy="2092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D:\ДОКУМЕНТАЦІЯ\ALLA\зоологія\картинки\тваринки\4.jpg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778" y="4238938"/>
            <a:ext cx="3007059" cy="26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D:\GALERY\Изображение\Животные\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363887"/>
            <a:ext cx="3244619" cy="2433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D:\GALERY\Изображение\Животные\412506-001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4864"/>
            <a:ext cx="2716930" cy="183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D:\GALERY\Изображение\Животные\39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5593" y="2114854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621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effectLst/>
              </a:rPr>
              <a:t>« Клас Ссавці. Загальна характеристика класу</a:t>
            </a:r>
            <a:r>
              <a:rPr lang="uk-UA" dirty="0" smtClean="0">
                <a:effectLst/>
              </a:rPr>
              <a:t>»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2236504"/>
          </a:xfrm>
        </p:spPr>
        <p:txBody>
          <a:bodyPr>
            <a:normAutofit/>
          </a:bodyPr>
          <a:lstStyle/>
          <a:p>
            <a:r>
              <a:rPr lang="uk-UA" dirty="0"/>
              <a:t>П</a:t>
            </a:r>
            <a:r>
              <a:rPr lang="uk-UA" dirty="0" smtClean="0"/>
              <a:t>лан </a:t>
            </a:r>
            <a:r>
              <a:rPr lang="uk-UA" dirty="0"/>
              <a:t>уроку </a:t>
            </a:r>
            <a:r>
              <a:rPr lang="uk-UA" dirty="0" smtClean="0"/>
              <a:t>: </a:t>
            </a:r>
            <a:endParaRPr lang="ru-RU" dirty="0"/>
          </a:p>
          <a:p>
            <a:r>
              <a:rPr lang="uk-UA" dirty="0"/>
              <a:t>1 Загальна характеристика класу.</a:t>
            </a:r>
            <a:endParaRPr lang="ru-RU" dirty="0"/>
          </a:p>
          <a:p>
            <a:r>
              <a:rPr lang="uk-UA" dirty="0"/>
              <a:t>2 Середовище існування</a:t>
            </a:r>
            <a:endParaRPr lang="ru-RU" dirty="0"/>
          </a:p>
          <a:p>
            <a:r>
              <a:rPr lang="uk-UA" dirty="0"/>
              <a:t>3 Зовнішня будова, покриви</a:t>
            </a:r>
            <a:r>
              <a:rPr lang="uk-UA" dirty="0" smtClean="0"/>
              <a:t>.</a:t>
            </a:r>
          </a:p>
          <a:p>
            <a:r>
              <a:rPr lang="uk-UA" dirty="0" smtClean="0"/>
              <a:t>4 </a:t>
            </a:r>
            <a:r>
              <a:rPr lang="uk-UA" dirty="0"/>
              <a:t>С</a:t>
            </a:r>
            <a:r>
              <a:rPr lang="uk-UA" dirty="0" smtClean="0"/>
              <a:t>истеми органів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7010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D:\ДОКУМЕНТАЦІЯ\ALLA\зоологія\картинки\тваринки\0a339848d909cfdfc2599c74529a210a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573016"/>
            <a:ext cx="3743063" cy="31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ДОКУМЕНТАЦІЯ\ALLA\зоологія\картинки\0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27022"/>
            <a:ext cx="4399790" cy="2935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D:\ДОКУМЕНТАЦІЯ\ALLA\зоологія\картинки\0_7ebe6_9cc66501_X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01966"/>
            <a:ext cx="5048470" cy="3249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ДОКУМЕНТАЦІЯ\ALLA\зоологія\картинки\0a294690f4bc307f2bf4645abecee9f6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36" y="427022"/>
            <a:ext cx="4100436" cy="3075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06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 descr="D:\GALERY\космос\1 Земля і Місяць\карта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504" y="188640"/>
            <a:ext cx="8856984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9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260648"/>
            <a:ext cx="4038600" cy="923528"/>
          </a:xfrm>
        </p:spPr>
        <p:txBody>
          <a:bodyPr/>
          <a:lstStyle/>
          <a:p>
            <a:r>
              <a:rPr lang="uk-UA" dirty="0" smtClean="0"/>
              <a:t>Форма тіла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412776"/>
            <a:ext cx="7776864" cy="4824536"/>
          </a:xfrm>
        </p:spPr>
        <p:txBody>
          <a:bodyPr>
            <a:noAutofit/>
          </a:bodyPr>
          <a:lstStyle/>
          <a:p>
            <a:pPr algn="l"/>
            <a:r>
              <a:rPr lang="uk-UA" sz="3600" dirty="0" smtClean="0"/>
              <a:t>Плазуни</a:t>
            </a:r>
          </a:p>
          <a:p>
            <a:pPr algn="l"/>
            <a:endParaRPr lang="uk-UA" sz="3600" dirty="0"/>
          </a:p>
          <a:p>
            <a:pPr algn="l"/>
            <a:endParaRPr lang="uk-UA" sz="3600" dirty="0"/>
          </a:p>
          <a:p>
            <a:pPr algn="l"/>
            <a:r>
              <a:rPr lang="uk-UA" sz="3600" dirty="0" smtClean="0"/>
              <a:t>Птахи </a:t>
            </a:r>
          </a:p>
          <a:p>
            <a:pPr algn="l"/>
            <a:endParaRPr lang="uk-UA" sz="3600" dirty="0" smtClean="0"/>
          </a:p>
          <a:p>
            <a:pPr algn="l"/>
            <a:endParaRPr lang="uk-UA" sz="3600" dirty="0"/>
          </a:p>
          <a:p>
            <a:pPr algn="l"/>
            <a:r>
              <a:rPr lang="uk-UA" sz="3600" dirty="0" smtClean="0"/>
              <a:t>Ссавці </a:t>
            </a:r>
            <a:endParaRPr lang="ru-RU" sz="3600" dirty="0"/>
          </a:p>
        </p:txBody>
      </p:sp>
      <p:pic>
        <p:nvPicPr>
          <p:cNvPr id="1026" name="Picture 2" descr="D:\ДОКУМЕНТАЦІЯ\ALLA\зоологія\картинки\gorgany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2656"/>
            <a:ext cx="1716782" cy="257517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  <p:pic>
        <p:nvPicPr>
          <p:cNvPr id="1027" name="Picture 3" descr="D:\ДОКУМЕНТАЦІЯ\ALLA\зоологія\картинки\392149f8e8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8" t="5555" r="5994" b="6886"/>
          <a:stretch/>
        </p:blipFill>
        <p:spPr bwMode="auto">
          <a:xfrm>
            <a:off x="2555776" y="2355574"/>
            <a:ext cx="2633869" cy="237545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ДОКУМЕНТАЦІЯ\ALLA\зоологія\картинки\0_54a71_1482cc0_XL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761091"/>
            <a:ext cx="4106687" cy="308001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43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4071" y="0"/>
            <a:ext cx="7920880" cy="833264"/>
          </a:xfrm>
        </p:spPr>
        <p:txBody>
          <a:bodyPr>
            <a:normAutofit fontScale="90000"/>
          </a:bodyPr>
          <a:lstStyle/>
          <a:p>
            <a:pPr algn="l"/>
            <a:r>
              <a:rPr lang="uk-UA" dirty="0" smtClean="0"/>
              <a:t>Розміри тіла ссавців</a:t>
            </a:r>
            <a:endParaRPr lang="ru-RU" dirty="0"/>
          </a:p>
        </p:txBody>
      </p:sp>
      <p:pic>
        <p:nvPicPr>
          <p:cNvPr id="7170" name="Picture 2" descr="D:\ДОКУМЕНТАЦІЯ\ALLA\зоологія\картинки\тваринки\ht_beluga_whale1_061022_ss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8" y="980728"/>
            <a:ext cx="4013381" cy="3106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ДОКУМЕНТАЦІЯ\ALLA\зоологія\картинки\africanskii-slon29-596x6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7859" y="909657"/>
            <a:ext cx="3054474" cy="3177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D:\ДОКУМЕНТАЦІЯ\ALLA\зоологія\картинки\pygmy_shrew_2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78" y="4214813"/>
            <a:ext cx="3545206" cy="21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D:\ДОКУМЕНТАЦІЯ\ALLA\зоологія\картинки\r05st07im0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214813"/>
            <a:ext cx="1759831" cy="2166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D:\ДОКУМЕНТАЦІЯ\ALLA\зоологія\картинки\piskor.najmensi_suncus.etrusc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7" y="4214812"/>
            <a:ext cx="2879947" cy="2094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225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60648"/>
            <a:ext cx="8280920" cy="1152128"/>
          </a:xfrm>
        </p:spPr>
        <p:txBody>
          <a:bodyPr>
            <a:normAutofit fontScale="90000"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l"/>
            <a:r>
              <a:rPr lang="uk-UA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Передні кінцівки хребетних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D:\ДОКУМЕНТАЦІЯ\ALLA\зоологія\картинки\1101030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12776"/>
            <a:ext cx="8437607" cy="518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1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zagalna-harakteristika-klasu-ssavc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zagalna-harakteristika-klasu-ssavc</Template>
  <TotalTime>0</TotalTime>
  <Words>290</Words>
  <Application>Microsoft Office PowerPoint</Application>
  <PresentationFormat>Экран (4:3)</PresentationFormat>
  <Paragraphs>82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zagalna-harakteristika-klasu-ssavc</vt:lpstr>
      <vt:lpstr>Клас Ссавці.  Загальні особливості.</vt:lpstr>
      <vt:lpstr>Презентация PowerPoint</vt:lpstr>
      <vt:lpstr>Презентация PowerPoint</vt:lpstr>
      <vt:lpstr>« Клас Ссавці. Загальна характеристика класу»</vt:lpstr>
      <vt:lpstr>Презентация PowerPoint</vt:lpstr>
      <vt:lpstr>Презентация PowerPoint</vt:lpstr>
      <vt:lpstr>Форма тіла</vt:lpstr>
      <vt:lpstr>Розміри тіла ссавців</vt:lpstr>
      <vt:lpstr>  Передні кінцівки хребетних</vt:lpstr>
      <vt:lpstr>Хвости ссавців</vt:lpstr>
      <vt:lpstr>Покриви хребетних</vt:lpstr>
      <vt:lpstr>Покриви і забарвлення ссавців</vt:lpstr>
      <vt:lpstr>Органи чуття</vt:lpstr>
      <vt:lpstr>ВІБРИСИ - </vt:lpstr>
      <vt:lpstr>Шерсть - </vt:lpstr>
      <vt:lpstr>Епідерміс   Дерма   Підшкірна жирова клітковина</vt:lpstr>
      <vt:lpstr>Шерсть у ссавців</vt:lpstr>
      <vt:lpstr>Презентация PowerPoint</vt:lpstr>
      <vt:lpstr>МУСКУС -  </vt:lpstr>
      <vt:lpstr>    Зуби </vt:lpstr>
      <vt:lpstr>Опорно – рухова система безхребетних</vt:lpstr>
      <vt:lpstr>Опорно – рухова система хребетних</vt:lpstr>
      <vt:lpstr>Скелет ссавця</vt:lpstr>
      <vt:lpstr>Презентация PowerPoint</vt:lpstr>
      <vt:lpstr>Презентация PowerPoint</vt:lpstr>
      <vt:lpstr>Чому ссавці теплокровні?</vt:lpstr>
      <vt:lpstr>«Встав пропущені слова»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 Ссавці.  Загальні особливості.</dc:title>
  <dc:creator>Ира</dc:creator>
  <cp:lastModifiedBy>Ира</cp:lastModifiedBy>
  <cp:revision>1</cp:revision>
  <dcterms:created xsi:type="dcterms:W3CDTF">2014-09-09T17:29:32Z</dcterms:created>
  <dcterms:modified xsi:type="dcterms:W3CDTF">2014-09-09T17:29:50Z</dcterms:modified>
</cp:coreProperties>
</file>