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74" r:id="rId9"/>
    <p:sldId id="276" r:id="rId10"/>
    <p:sldId id="277" r:id="rId11"/>
    <p:sldId id="279" r:id="rId12"/>
    <p:sldId id="280" r:id="rId13"/>
    <p:sldId id="281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428112-5F2B-40CA-BD89-07C288F116E1}" type="datetimeFigureOut">
              <a:rPr lang="uk-UA" smtClean="0"/>
              <a:pPr/>
              <a:t>09.09.2014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3C2BC8C-6731-4B2F-BF1C-695196733088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gif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3226669" cy="26624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764704"/>
            <a:ext cx="6820272" cy="252028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accent6"/>
                </a:solidFill>
              </a:rPr>
              <a:t>Значення обміну речовин і енергії. Вітаміни.</a:t>
            </a:r>
            <a:endParaRPr lang="uk-UA" sz="48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8311" y="4509120"/>
            <a:ext cx="6172200" cy="1944216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Вчитель біології </a:t>
            </a:r>
          </a:p>
          <a:p>
            <a:pPr algn="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Світова Т.О.</a:t>
            </a:r>
          </a:p>
          <a:p>
            <a:pPr algn="r"/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ЗОШ  І-ІІІ ст.№2</a:t>
            </a:r>
          </a:p>
          <a:p>
            <a:pPr algn="r"/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</a:rPr>
              <a:t>мт Піщанка</a:t>
            </a:r>
            <a:endParaRPr lang="uk-UA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285984" y="5143512"/>
            <a:ext cx="6715172" cy="150019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4320480" cy="1152128"/>
          </a:xfrm>
        </p:spPr>
        <p:txBody>
          <a:bodyPr>
            <a:normAutofit/>
          </a:bodyPr>
          <a:lstStyle/>
          <a:p>
            <a:r>
              <a:rPr lang="uk-UA" sz="6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       Д</a:t>
            </a:r>
            <a:endParaRPr lang="ru-RU" sz="6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2276872"/>
            <a:ext cx="5040560" cy="41044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b="1" dirty="0" smtClean="0">
                <a:ln/>
                <a:solidFill>
                  <a:schemeClr val="accent3"/>
                </a:solidFill>
              </a:rPr>
              <a:t>Білки</a:t>
            </a:r>
          </a:p>
          <a:p>
            <a:endParaRPr lang="uk-UA" sz="4800" b="1" dirty="0" smtClean="0">
              <a:ln/>
              <a:solidFill>
                <a:schemeClr val="accent3"/>
              </a:solidFill>
            </a:endParaRPr>
          </a:p>
          <a:p>
            <a:endParaRPr lang="uk-UA" sz="4800" b="1" dirty="0" smtClean="0">
              <a:ln/>
              <a:solidFill>
                <a:schemeClr val="accent3"/>
              </a:solidFill>
            </a:endParaRPr>
          </a:p>
          <a:p>
            <a:r>
              <a:rPr lang="uk-UA" sz="4800" b="1" dirty="0" smtClean="0">
                <a:ln/>
                <a:solidFill>
                  <a:schemeClr val="accent3"/>
                </a:solidFill>
              </a:rPr>
              <a:t>Вуглеводи 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08104" y="2204864"/>
            <a:ext cx="2927074" cy="36004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400" b="1" dirty="0">
                <a:ln/>
                <a:solidFill>
                  <a:schemeClr val="accent3"/>
                </a:solidFill>
              </a:rPr>
              <a:t>Ж</a:t>
            </a:r>
            <a:r>
              <a:rPr lang="uk-UA" sz="5400" b="1" dirty="0" smtClean="0">
                <a:ln/>
                <a:solidFill>
                  <a:schemeClr val="accent3"/>
                </a:solidFill>
              </a:rPr>
              <a:t>ири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005674" y="2410644"/>
            <a:ext cx="2160240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Двойная стрелка влево/вверх 6"/>
          <p:cNvSpPr/>
          <p:nvPr/>
        </p:nvSpPr>
        <p:spPr>
          <a:xfrm>
            <a:off x="5165914" y="3356992"/>
            <a:ext cx="2664296" cy="2448272"/>
          </a:xfrm>
          <a:prstGeom prst="leftUpArrow">
            <a:avLst>
              <a:gd name="adj1" fmla="val 17693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419872" y="620688"/>
            <a:ext cx="1152128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81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ІЯ\TANYA\mineral_ca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65" y="2361741"/>
            <a:ext cx="1562726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6" y="208749"/>
            <a:ext cx="3543165" cy="1812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61741"/>
            <a:ext cx="2121024" cy="2121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937"/>
            <a:ext cx="3479711" cy="1855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160240" cy="21602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3" y="4581128"/>
            <a:ext cx="2513856" cy="1885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4698" r="20477" b="2917"/>
          <a:stretch/>
        </p:blipFill>
        <p:spPr bwMode="auto">
          <a:xfrm>
            <a:off x="3563888" y="4806432"/>
            <a:ext cx="1798984" cy="18039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32244"/>
            <a:ext cx="2827410" cy="207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1929543" cy="1858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206906" y="4077072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8650702">
            <a:off x="2034529" y="2027500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18652266">
            <a:off x="4514512" y="3842211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 rot="1985583">
            <a:off x="2197618" y="3574773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 rot="13282990">
            <a:off x="4353458" y="1945820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807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37" y="1700808"/>
            <a:ext cx="2368369" cy="29900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D:\ДОКУМЕНТАЦІЯ\TANYA\mineral_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33" y="2621218"/>
            <a:ext cx="1336135" cy="14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2393697" cy="1795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2420895"/>
            <a:ext cx="2100097" cy="26471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30" y="4457073"/>
            <a:ext cx="2827410" cy="2070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445" r="31818"/>
          <a:stretch/>
        </p:blipFill>
        <p:spPr bwMode="auto">
          <a:xfrm>
            <a:off x="2826878" y="215977"/>
            <a:ext cx="2305049" cy="20286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97" b="26149"/>
          <a:stretch/>
        </p:blipFill>
        <p:spPr bwMode="auto">
          <a:xfrm>
            <a:off x="1888904" y="4293908"/>
            <a:ext cx="3176466" cy="23968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5978"/>
            <a:ext cx="2224742" cy="1853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 rot="8116219">
            <a:off x="2906333" y="2094225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240782">
            <a:off x="2779438" y="3262859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3334706">
            <a:off x="5101296" y="2037529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524458">
            <a:off x="5145546" y="3359307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612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8970" b="3207"/>
          <a:stretch/>
        </p:blipFill>
        <p:spPr bwMode="auto">
          <a:xfrm>
            <a:off x="260442" y="198403"/>
            <a:ext cx="3198269" cy="2166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9" b="20684"/>
          <a:stretch/>
        </p:blipFill>
        <p:spPr bwMode="auto">
          <a:xfrm>
            <a:off x="5868144" y="486114"/>
            <a:ext cx="2854691" cy="1934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359" y="2872476"/>
            <a:ext cx="1943877" cy="2553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2" y="3613862"/>
            <a:ext cx="3072099" cy="23057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ДОКУМЕНТАЦІЯ\TANYA\mineral_f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55727"/>
            <a:ext cx="1579761" cy="172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338" y="4509120"/>
            <a:ext cx="3160021" cy="2149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833"/>
            <a:ext cx="1984847" cy="2505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Стрелка вниз 8"/>
          <p:cNvSpPr/>
          <p:nvPr/>
        </p:nvSpPr>
        <p:spPr>
          <a:xfrm rot="3399444">
            <a:off x="2987732" y="3605599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8282465">
            <a:off x="3043385" y="2389312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8110838">
            <a:off x="5708850" y="3506335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3839014">
            <a:off x="5628238" y="2430088"/>
            <a:ext cx="29306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496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052736"/>
            <a:ext cx="6604248" cy="27016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 живемо не для того, щоб їсти, а їмо для того, щоб жити.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6216" y="4005064"/>
            <a:ext cx="2376264" cy="7200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Сократ </a:t>
            </a: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99" y="4005064"/>
            <a:ext cx="2060823" cy="2530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5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3657600" cy="5839544"/>
          </a:xfrm>
        </p:spPr>
        <p:txBody>
          <a:bodyPr/>
          <a:lstStyle/>
          <a:p>
            <a:r>
              <a:rPr lang="uk-UA" dirty="0" smtClean="0"/>
              <a:t>Метаболізм </a:t>
            </a:r>
          </a:p>
          <a:p>
            <a:r>
              <a:rPr lang="uk-UA" dirty="0" smtClean="0"/>
              <a:t>Які складові?</a:t>
            </a:r>
          </a:p>
          <a:p>
            <a:r>
              <a:rPr lang="uk-UA" dirty="0" smtClean="0"/>
              <a:t>Асиміляція – це…</a:t>
            </a:r>
          </a:p>
          <a:p>
            <a:endParaRPr lang="uk-UA" dirty="0" smtClean="0"/>
          </a:p>
          <a:p>
            <a:r>
              <a:rPr lang="uk-UA" dirty="0" smtClean="0"/>
              <a:t>Дисиміляція – це…</a:t>
            </a:r>
          </a:p>
          <a:p>
            <a:r>
              <a:rPr lang="uk-UA" dirty="0" smtClean="0"/>
              <a:t>Чому вони взаємопов'язані?</a:t>
            </a:r>
          </a:p>
          <a:p>
            <a:endParaRPr lang="uk-UA" dirty="0" smtClean="0"/>
          </a:p>
          <a:p>
            <a:r>
              <a:rPr lang="uk-UA" dirty="0" smtClean="0"/>
              <a:t>Навіщо обмін речовин живим організмам?</a:t>
            </a:r>
          </a:p>
          <a:p>
            <a:r>
              <a:rPr lang="uk-UA" dirty="0" smtClean="0"/>
              <a:t>Які можуть бути порушення метаболізму?</a:t>
            </a:r>
          </a:p>
          <a:p>
            <a:endParaRPr lang="uk-UA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332656"/>
            <a:ext cx="3657600" cy="5976664"/>
          </a:xfrm>
        </p:spPr>
        <p:txBody>
          <a:bodyPr/>
          <a:lstStyle/>
          <a:p>
            <a:r>
              <a:rPr lang="uk-UA" dirty="0" smtClean="0"/>
              <a:t>Обмін речовин</a:t>
            </a:r>
          </a:p>
          <a:p>
            <a:r>
              <a:rPr lang="uk-UA" dirty="0" smtClean="0"/>
              <a:t>А  і Д</a:t>
            </a:r>
          </a:p>
          <a:p>
            <a:r>
              <a:rPr lang="uk-UA" dirty="0" smtClean="0"/>
              <a:t>Процес утворення речовин</a:t>
            </a:r>
          </a:p>
          <a:p>
            <a:r>
              <a:rPr lang="uk-UA" dirty="0" smtClean="0"/>
              <a:t>Процес розпаду з виділенням енергії</a:t>
            </a:r>
          </a:p>
          <a:p>
            <a:r>
              <a:rPr lang="uk-UA" dirty="0" smtClean="0"/>
              <a:t>При розпаді утворюються нові речовини</a:t>
            </a:r>
          </a:p>
          <a:p>
            <a:r>
              <a:rPr lang="uk-UA" dirty="0" smtClean="0"/>
              <a:t>Завдяки йому проходять всі ознаки живого</a:t>
            </a:r>
          </a:p>
          <a:p>
            <a:r>
              <a:rPr lang="uk-UA" dirty="0" smtClean="0"/>
              <a:t>Різноманітні хвороби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922114"/>
          </a:xfrm>
        </p:spPr>
        <p:txBody>
          <a:bodyPr>
            <a:noAutofit/>
          </a:bodyPr>
          <a:lstStyle/>
          <a:p>
            <a:r>
              <a:rPr lang="uk-UA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Продукти, що пришвидшують метаболізм </a:t>
            </a:r>
            <a:r>
              <a:rPr lang="ru-RU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03" y="4292517"/>
            <a:ext cx="1641894" cy="2336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90790"/>
            <a:ext cx="2405485" cy="1922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4086"/>
            <a:ext cx="2785940" cy="221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54040"/>
            <a:ext cx="2517414" cy="18647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85657"/>
            <a:ext cx="238125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3" y="2616016"/>
            <a:ext cx="2138984" cy="171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601" y="790790"/>
            <a:ext cx="2520280" cy="1933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" y="4252519"/>
            <a:ext cx="2086364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89" y="4653136"/>
            <a:ext cx="2669419" cy="18315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873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172819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уроку: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7283152" cy="354900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sz="4800" b="1" dirty="0">
                <a:ln/>
                <a:solidFill>
                  <a:schemeClr val="accent3"/>
                </a:solidFill>
              </a:rPr>
              <a:t>« Значення обміну речовин і енергії. Вітаміни»</a:t>
            </a:r>
            <a:r>
              <a:rPr lang="ru-RU" sz="4800" b="1" dirty="0">
                <a:ln/>
                <a:solidFill>
                  <a:schemeClr val="accent3"/>
                </a:solidFill>
              </a:rPr>
              <a:t/>
            </a:r>
            <a:br>
              <a:rPr lang="ru-RU" sz="4800" b="1" dirty="0">
                <a:ln/>
                <a:solidFill>
                  <a:schemeClr val="accent3"/>
                </a:solidFill>
              </a:rPr>
            </a:br>
            <a:endParaRPr lang="ru-RU" sz="4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38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67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Травлення – це…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708920"/>
            <a:ext cx="7467600" cy="244827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 розщеплення складних органічних речовин на прості, які можуть всмоктуватися в кров і лімфу та засвоюватися в організмі.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36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3744416" cy="63894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cap="none" dirty="0" smtClean="0">
                <a:ln/>
                <a:solidFill>
                  <a:schemeClr val="accent3"/>
                </a:solidFill>
              </a:rPr>
              <a:t>Вуглеводи </a:t>
            </a:r>
            <a:endParaRPr lang="ru-RU" sz="40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3657600" cy="5407496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Хімічні елементи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Джерела </a:t>
            </a:r>
          </a:p>
          <a:p>
            <a:r>
              <a:rPr lang="uk-UA" dirty="0"/>
              <a:t>Потрібно на добу 400-500г, якщо ми перемножимо необхідну кількість </a:t>
            </a:r>
            <a:r>
              <a:rPr lang="uk-UA" dirty="0" smtClean="0"/>
              <a:t>на ккал або кДж</a:t>
            </a:r>
            <a:r>
              <a:rPr lang="uk-UA" dirty="0"/>
              <a:t>, </a:t>
            </a:r>
            <a:r>
              <a:rPr lang="uk-UA" dirty="0" smtClean="0"/>
              <a:t>то отримаємо…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980728"/>
            <a:ext cx="4392488" cy="5623520"/>
          </a:xfrm>
        </p:spPr>
        <p:txBody>
          <a:bodyPr/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</a:t>
            </a:r>
            <a:endParaRPr lang="uk-UA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енергетична</a:t>
            </a:r>
            <a:r>
              <a:rPr lang="uk-UA" dirty="0"/>
              <a:t>, при окисненні 1г вуглеводів вивільняється 17, 2 кДж або 72 ккал; </a:t>
            </a:r>
            <a:endParaRPr lang="uk-UA" dirty="0" smtClean="0"/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запасаюча</a:t>
            </a:r>
            <a:r>
              <a:rPr lang="uk-UA" dirty="0" smtClean="0"/>
              <a:t> – глікоген</a:t>
            </a:r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Картопля, рис, фрукти, зернові рослини</a:t>
            </a:r>
          </a:p>
          <a:p>
            <a:r>
              <a:rPr lang="uk-UA" dirty="0" smtClean="0"/>
              <a:t>500г *17, 2 кДж=8600кДж</a:t>
            </a:r>
          </a:p>
          <a:p>
            <a:r>
              <a:rPr lang="uk-UA" dirty="0" smtClean="0"/>
              <a:t>500г * 72 ккал = 36000ккал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96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4624"/>
            <a:ext cx="2026568" cy="634082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cap="none" dirty="0" smtClean="0">
                <a:ln/>
                <a:solidFill>
                  <a:schemeClr val="accent3"/>
                </a:solidFill>
              </a:rPr>
              <a:t>Жири 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3863280" cy="5760640"/>
          </a:xfrm>
        </p:spPr>
        <p:txBody>
          <a:bodyPr>
            <a:normAutofit/>
          </a:bodyPr>
          <a:lstStyle/>
          <a:p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Хімічні елементи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</a:t>
            </a:r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Джерела </a:t>
            </a:r>
            <a:endParaRPr lang="uk-UA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dirty="0"/>
              <a:t>Потрібно на добу </a:t>
            </a:r>
            <a:r>
              <a:rPr lang="uk-UA" dirty="0" smtClean="0"/>
              <a:t>60-80г</a:t>
            </a:r>
            <a:r>
              <a:rPr lang="uk-UA" dirty="0"/>
              <a:t>, якщо ми перемножимо </a:t>
            </a:r>
            <a:r>
              <a:rPr lang="uk-UA" dirty="0" smtClean="0"/>
              <a:t>на </a:t>
            </a:r>
            <a:r>
              <a:rPr lang="uk-UA" dirty="0"/>
              <a:t>ккал або кДж, то отримаємо…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70248" y="764704"/>
            <a:ext cx="4550224" cy="5400600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</a:t>
            </a:r>
            <a:endParaRPr lang="uk-UA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Енергетична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1г = 39,1кДж </a:t>
            </a:r>
            <a:r>
              <a:rPr lang="uk-UA" dirty="0"/>
              <a:t>або </a:t>
            </a:r>
            <a:r>
              <a:rPr lang="uk-UA" dirty="0" smtClean="0"/>
              <a:t>164 </a:t>
            </a:r>
            <a:r>
              <a:rPr lang="uk-UA" dirty="0"/>
              <a:t>ккал; 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Запасаюча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Теплоізоляційна 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Захисна </a:t>
            </a:r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Рослинні – олії</a:t>
            </a:r>
          </a:p>
          <a:p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Тваринні – масло, сало</a:t>
            </a:r>
          </a:p>
          <a:p>
            <a:pPr marL="0" indent="0">
              <a:buNone/>
            </a:pPr>
            <a:r>
              <a:rPr lang="uk-UA" dirty="0" smtClean="0"/>
              <a:t>80г * 39,1 кДж=3128кДж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dirty="0" smtClean="0"/>
              <a:t>80г * 164 ккал=13120ккал</a:t>
            </a:r>
          </a:p>
        </p:txBody>
      </p:sp>
    </p:spTree>
    <p:extLst>
      <p:ext uri="{BB962C8B-B14F-4D97-AF65-F5344CB8AC3E}">
        <p14:creationId xmlns:p14="http://schemas.microsoft.com/office/powerpoint/2010/main" val="3863771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2098576" cy="64807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600" b="1" cap="none" dirty="0">
                <a:ln/>
                <a:solidFill>
                  <a:schemeClr val="accent3"/>
                </a:solidFill>
              </a:rPr>
              <a:t>Б</a:t>
            </a:r>
            <a:r>
              <a:rPr lang="uk-UA" sz="3600" b="1" cap="none" dirty="0" smtClean="0">
                <a:ln/>
                <a:solidFill>
                  <a:schemeClr val="accent3"/>
                </a:solidFill>
              </a:rPr>
              <a:t>ілки</a:t>
            </a:r>
            <a:endParaRPr lang="ru-RU" sz="3600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3863280" cy="5904656"/>
          </a:xfrm>
        </p:spPr>
        <p:txBody>
          <a:bodyPr>
            <a:normAutofit/>
          </a:bodyPr>
          <a:lstStyle/>
          <a:p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Хімічні елементи</a:t>
            </a: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Функції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Джерела </a:t>
            </a:r>
          </a:p>
          <a:p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dirty="0"/>
              <a:t>Потрібно на добу </a:t>
            </a:r>
            <a:r>
              <a:rPr lang="uk-UA" dirty="0" smtClean="0"/>
              <a:t>100-120г</a:t>
            </a:r>
            <a:r>
              <a:rPr lang="uk-UA" dirty="0"/>
              <a:t>, якщо ми перемножимо на ккал або кДж, то отримаємо…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67944" y="692696"/>
            <a:ext cx="4680520" cy="5832648"/>
          </a:xfrm>
        </p:spPr>
        <p:txBody>
          <a:bodyPr>
            <a:normAutofit/>
          </a:bodyPr>
          <a:lstStyle/>
          <a:p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 H O N</a:t>
            </a:r>
            <a:r>
              <a:rPr lang="uk-UA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та   </a:t>
            </a: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S Fe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Mg</a:t>
            </a:r>
            <a:r>
              <a:rPr lang="uk-UA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Енергетична</a:t>
            </a:r>
            <a:endParaRPr lang="uk-UA" dirty="0"/>
          </a:p>
          <a:p>
            <a:pPr marL="0" indent="0">
              <a:buNone/>
            </a:pPr>
            <a:r>
              <a:rPr lang="uk-UA" dirty="0"/>
              <a:t>1г = </a:t>
            </a:r>
            <a:r>
              <a:rPr lang="uk-UA" dirty="0" smtClean="0"/>
              <a:t>17,2кДж </a:t>
            </a:r>
            <a:r>
              <a:rPr lang="uk-UA" dirty="0"/>
              <a:t>або </a:t>
            </a:r>
            <a:r>
              <a:rPr lang="uk-UA" dirty="0" smtClean="0"/>
              <a:t>72 </a:t>
            </a:r>
            <a:r>
              <a:rPr lang="uk-UA" dirty="0"/>
              <a:t>ккал; 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Транспортна</a:t>
            </a:r>
            <a:r>
              <a:rPr lang="uk-UA" dirty="0"/>
              <a:t> гемоглобін</a:t>
            </a: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Регуляторна </a:t>
            </a:r>
            <a:r>
              <a:rPr lang="uk-UA" dirty="0"/>
              <a:t>гормони</a:t>
            </a:r>
            <a:endParaRPr lang="uk-UA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Будівельна </a:t>
            </a:r>
            <a:r>
              <a:rPr lang="uk-UA" dirty="0"/>
              <a:t>тіло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Захисна </a:t>
            </a:r>
            <a:r>
              <a:rPr lang="uk-UA" sz="2000" dirty="0" smtClean="0"/>
              <a:t>антитіла,інтерферон</a:t>
            </a:r>
          </a:p>
          <a:p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бобові рослини, м'ясо, риба, ікра, яйця, </a:t>
            </a:r>
            <a:r>
              <a:rPr lang="uk-UA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молоко</a:t>
            </a:r>
          </a:p>
          <a:p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dirty="0" smtClean="0"/>
              <a:t>120г * 17,2 кДж =2064кДж</a:t>
            </a:r>
          </a:p>
          <a:p>
            <a:r>
              <a:rPr lang="uk-UA" dirty="0" smtClean="0"/>
              <a:t>120г * 72 ккал =8640ккал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uk-UA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uk-UA" sz="2000" dirty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13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nachennya-obm-nu-rechovin-energ-i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FFF00"/>
      </a:lt2>
      <a:accent1>
        <a:srgbClr val="B83D68"/>
      </a:accent1>
      <a:accent2>
        <a:srgbClr val="7030A0"/>
      </a:accent2>
      <a:accent3>
        <a:srgbClr val="00B0F0"/>
      </a:accent3>
      <a:accent4>
        <a:srgbClr val="D487C4"/>
      </a:accent4>
      <a:accent5>
        <a:srgbClr val="E656A8"/>
      </a:accent5>
      <a:accent6>
        <a:srgbClr val="FF0066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znachennya-obm-nu-rechovin-energ-i</Template>
  <TotalTime>0</TotalTime>
  <Words>329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znachennya-obm-nu-rechovin-energ-i</vt:lpstr>
      <vt:lpstr>Значення обміну речовин і енергії. Вітаміни.</vt:lpstr>
      <vt:lpstr>Ми живемо не для того, щоб їсти, а їмо для того, щоб жити.</vt:lpstr>
      <vt:lpstr>Презентация PowerPoint</vt:lpstr>
      <vt:lpstr>Продукти, що пришвидшують метаболізм  </vt:lpstr>
      <vt:lpstr>Тема уроку:</vt:lpstr>
      <vt:lpstr>Травлення – це…</vt:lpstr>
      <vt:lpstr>Вуглеводи </vt:lpstr>
      <vt:lpstr>Жири </vt:lpstr>
      <vt:lpstr>Білки</vt:lpstr>
      <vt:lpstr>А         Д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обміну речовин і енергії. Вітаміни.</dc:title>
  <dc:creator>Ира</dc:creator>
  <cp:lastModifiedBy>Ира</cp:lastModifiedBy>
  <cp:revision>1</cp:revision>
  <dcterms:created xsi:type="dcterms:W3CDTF">2014-09-09T17:38:38Z</dcterms:created>
  <dcterms:modified xsi:type="dcterms:W3CDTF">2014-09-09T17:39:09Z</dcterms:modified>
</cp:coreProperties>
</file>