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91F5533-E67B-40CA-A9D9-3FFCC8D4DA83}" type="datetimeFigureOut">
              <a:rPr lang="uk-UA" smtClean="0"/>
              <a:t>13.05.2014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E5A5A9-0520-431E-B645-A00309928B5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3%D0%BE%D1%81%D1%82%D1%80%D0%B8%D0%B9_%D0%93%D0%BE%D1%80%D0%B1&amp;action=edit&amp;redlink=1" TargetMode="External"/><Relationship Id="rId2" Type="http://schemas.openxmlformats.org/officeDocument/2006/relationships/hyperlink" Target="http://uk.wikipedia.org/w/index.php?title=%D0%A1%D0%B5%D1%80%D0%B5%D0%B4%D0%BD%D1%96%D0%B9_%D0%93%D0%BE%D1%80%D0%B1_(%D0%B3%D0%BE%D1%80%D0%B0)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F%D0%BD%D1%96%D0%B2%D1%81%D1%8C%D0%BA%D0%B8%D0%B9_%D1%81%D1%82%D0%B0%D0%B2" TargetMode="External"/><Relationship Id="rId5" Type="http://schemas.openxmlformats.org/officeDocument/2006/relationships/hyperlink" Target="http://uk.wikipedia.org/w/index.php?title=%D0%A1%D1%82%D0%B0%D0%B2%D1%87%D0%B0%D0%BD%D0%BA%D0%B0_(%D0%BF%D1%80%D0%B8%D1%82%D0%BE%D0%BA%D0%B0_%D0%92%D0%B5%D1%80%D0%B5%D1%89%D0%B8%D1%86%D1%96)&amp;action=edit&amp;redlink=1" TargetMode="External"/><Relationship Id="rId4" Type="http://schemas.openxmlformats.org/officeDocument/2006/relationships/hyperlink" Target="http://uk.wikipedia.org/wiki/%D0%92%D0%B5%D1%80%D0%B5%D1%89%D0%B8%D1%86%D1%8F_(%D1%80%D1%96%D1%87%D0%BA%D0%B0)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5%D1%80%D0%B5%D1%89%D0%B8%D1%86%D1%8F_(%D1%81%D0%B5%D0%BB%D0%BE)" TargetMode="External"/><Relationship Id="rId13" Type="http://schemas.openxmlformats.org/officeDocument/2006/relationships/hyperlink" Target="http://uk.wikipedia.org/wiki/%D0%9B%D1%8C%D0%B2%D1%96%D0%B2" TargetMode="External"/><Relationship Id="rId3" Type="http://schemas.openxmlformats.org/officeDocument/2006/relationships/hyperlink" Target="http://uk.wikipedia.org/wiki/5_%D0%B6%D0%BE%D0%B2%D1%82%D0%BD%D1%8F" TargetMode="External"/><Relationship Id="rId7" Type="http://schemas.openxmlformats.org/officeDocument/2006/relationships/hyperlink" Target="http://uk.wikipedia.org/wiki/1978" TargetMode="External"/><Relationship Id="rId12" Type="http://schemas.openxmlformats.org/officeDocument/2006/relationships/hyperlink" Target="http://uk.wikipedia.org/wiki/%D0%AF%D0%B2%D0%BE%D1%80%D1%96%D0%B2" TargetMode="External"/><Relationship Id="rId2" Type="http://schemas.openxmlformats.org/officeDocument/2006/relationships/hyperlink" Target="http://uk.wikipedia.org/wiki/%D0%A0%D0%B0%D0%B4%D0%B0_%D0%9C%D1%96%D0%BD%D1%96%D1%81%D1%82%D1%80%D1%96%D0%B2_%D0%A3%D0%A0%D0%A1%D0%A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4" TargetMode="External"/><Relationship Id="rId11" Type="http://schemas.openxmlformats.org/officeDocument/2006/relationships/hyperlink" Target="http://uk.wikipedia.org/wiki/%D0%86%D0%B2%D0%B0%D0%BD%D0%BE-%D0%A4%D1%80%D0%B0%D0%BD%D0%BA%D0%BE%D0%B2%D0%B5" TargetMode="External"/><Relationship Id="rId5" Type="http://schemas.openxmlformats.org/officeDocument/2006/relationships/hyperlink" Target="http://uk.wikipedia.org/wiki/%D0%A1%D1%82%D1%80%D0%B0%D0%B4%D1%87" TargetMode="External"/><Relationship Id="rId10" Type="http://schemas.openxmlformats.org/officeDocument/2006/relationships/hyperlink" Target="http://uk.wikipedia.org/wiki/%D0%9B%D1%96%D1%81%D0%BD%D0%B8%D1%86%D1%82%D0%B2%D0%BE" TargetMode="External"/><Relationship Id="rId4" Type="http://schemas.openxmlformats.org/officeDocument/2006/relationships/hyperlink" Target="http://uk.wikipedia.org/wiki/1984" TargetMode="External"/><Relationship Id="rId9" Type="http://schemas.openxmlformats.org/officeDocument/2006/relationships/hyperlink" Target="http://uk.wikipedia.org/wiki/%D0%A1%D1%82%D0%B0%D0%B2%D0%BA%D0%B8_(%D0%AF%D0%B2%D0%BE%D1%80%D1%96%D0%B2%D1%81%D1%8C%D0%BA%D0%B8%D0%B9_%D1%80%D0%B0%D0%B9%D0%BE%D0%BD)" TargetMode="External"/><Relationship Id="rId14" Type="http://schemas.openxmlformats.org/officeDocument/2006/relationships/hyperlink" Target="http://uk.wikipedia.org/wiki/%D0%AF%D0%B2%D0%BE%D1%80%D1%96%D0%B2%D1%81%D1%8C%D0%BA%D0%B8%D0%B9_%D0%BD%D0%B0%D1%86%D1%96%D0%BE%D0%BD%D0%B0%D0%BB%D1%8C%D0%BD%D0%B8%D0%B9_%D0%BF%D1%80%D0%B8%D1%80%D0%BE%D0%B4%D0%BD%D0%B8%D0%B9_%D0%BF%D0%B0%D1%80%D0%B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xploreua.com/ua/yavorovsk-national-par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Розточчя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708920"/>
            <a:ext cx="1023937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621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vit-tvarin.net.ua/uploads/1342918666_zaya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85" y="908720"/>
            <a:ext cx="6936705" cy="53157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817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764704"/>
            <a:ext cx="6777317" cy="5472608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Природні умови</a:t>
            </a:r>
          </a:p>
          <a:p>
            <a:r>
              <a:rPr lang="uk-UA" dirty="0"/>
              <a:t>Сучасний рельєф </a:t>
            </a:r>
            <a:r>
              <a:rPr lang="uk-UA" dirty="0" err="1"/>
              <a:t>Розточчя</a:t>
            </a:r>
            <a:r>
              <a:rPr lang="uk-UA" dirty="0"/>
              <a:t> складається з горбистих пасом і горбів. Абсолютна висота окремих горбів становить 380—390 м, найбільша — 395 м (</a:t>
            </a:r>
            <a:r>
              <a:rPr lang="uk-UA" u="sng" dirty="0">
                <a:hlinkClick r:id="rId2" tooltip="Середній Горб (гора) (ще не написана)"/>
              </a:rPr>
              <a:t>Середній Горб</a:t>
            </a:r>
            <a:r>
              <a:rPr lang="uk-UA" dirty="0"/>
              <a:t>), відносна висота над дном долини — 60 м. Обриси пасом і горбів заокруглені. Найвищою відміткою заповідника є гора </a:t>
            </a:r>
            <a:r>
              <a:rPr lang="uk-UA" u="sng" dirty="0">
                <a:hlinkClick r:id="rId3" tooltip="Гострий Горб (ще не написана)"/>
              </a:rPr>
              <a:t>Гострий Горб</a:t>
            </a:r>
            <a:r>
              <a:rPr lang="uk-UA" dirty="0"/>
              <a:t> (350 м).</a:t>
            </a:r>
          </a:p>
          <a:p>
            <a:r>
              <a:rPr lang="uk-UA" dirty="0"/>
              <a:t>Територія заповідника представлена трьома </a:t>
            </a:r>
            <a:r>
              <a:rPr lang="uk-UA" dirty="0" err="1"/>
              <a:t>грядовими</a:t>
            </a:r>
            <a:r>
              <a:rPr lang="uk-UA" dirty="0"/>
              <a:t> підвищеннями. По її межах протікають </a:t>
            </a:r>
            <a:r>
              <a:rPr lang="uk-UA" dirty="0" err="1"/>
              <a:t>річки </a:t>
            </a:r>
            <a:r>
              <a:rPr lang="uk-UA" u="sng" dirty="0" err="1">
                <a:hlinkClick r:id="rId4" tooltip="Верещиця (річка)"/>
              </a:rPr>
              <a:t>Верещ</a:t>
            </a:r>
            <a:r>
              <a:rPr lang="uk-UA" u="sng" dirty="0">
                <a:hlinkClick r:id="rId4" tooltip="Верещиця (річка)"/>
              </a:rPr>
              <a:t>иця</a:t>
            </a:r>
            <a:r>
              <a:rPr lang="uk-UA" dirty="0"/>
              <a:t> та її притока </a:t>
            </a:r>
            <a:r>
              <a:rPr lang="uk-UA" u="sng" dirty="0">
                <a:hlinkClick r:id="rId5" tooltip="Ставчанка (притока Верещиці) (ще не написана)"/>
              </a:rPr>
              <a:t>Ставчанка</a:t>
            </a:r>
            <a:r>
              <a:rPr lang="uk-UA" dirty="0"/>
              <a:t>, на яких розташований каскад штучних водоймищ (ставів), найбільшим з яких є </a:t>
            </a:r>
            <a:r>
              <a:rPr lang="uk-UA" u="sng" dirty="0">
                <a:hlinkClick r:id="rId6" tooltip="Янівський став"/>
              </a:rPr>
              <a:t>Янівський став</a:t>
            </a:r>
            <a:r>
              <a:rPr lang="uk-UA" dirty="0"/>
              <a:t>площею 207 га (біля смт Івано-Франкове).</a:t>
            </a:r>
          </a:p>
          <a:p>
            <a:r>
              <a:rPr lang="uk-UA" dirty="0"/>
              <a:t>Безпосередньо на території заповідника протікає нижній відтинок каналізованого русла р. </a:t>
            </a:r>
            <a:r>
              <a:rPr lang="uk-UA" dirty="0" err="1"/>
              <a:t>Ставчанки</a:t>
            </a:r>
            <a:r>
              <a:rPr lang="uk-UA" dirty="0"/>
              <a:t>, завдовжки 650—700 м, та обвідне русло </a:t>
            </a:r>
            <a:r>
              <a:rPr lang="uk-UA" dirty="0" err="1"/>
              <a:t>Верещиці</a:t>
            </a:r>
            <a:r>
              <a:rPr lang="uk-UA" dirty="0"/>
              <a:t>, завдовжки 3,4 км навколо північно-східного берега </a:t>
            </a:r>
            <a:r>
              <a:rPr lang="uk-UA" dirty="0" err="1"/>
              <a:t>Янівського</a:t>
            </a:r>
            <a:r>
              <a:rPr lang="uk-UA" dirty="0"/>
              <a:t> </a:t>
            </a:r>
            <a:r>
              <a:rPr lang="uk-UA" dirty="0" err="1"/>
              <a:t>ставу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4" name="Солнце 3"/>
          <p:cNvSpPr/>
          <p:nvPr/>
        </p:nvSpPr>
        <p:spPr>
          <a:xfrm>
            <a:off x="7668344" y="980728"/>
            <a:ext cx="1008112" cy="9361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676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naturalist.if.ua/wp-content/Lake-of-yaniw-www_beskyd_lviv_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056784" cy="51125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862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348880"/>
            <a:ext cx="6777317" cy="3508977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8 класу </a:t>
            </a:r>
          </a:p>
          <a:p>
            <a:r>
              <a:rPr lang="uk-UA" dirty="0" err="1" smtClean="0"/>
              <a:t>Арбора</a:t>
            </a:r>
            <a:r>
              <a:rPr lang="uk-UA" dirty="0" smtClean="0"/>
              <a:t> Ірина</a:t>
            </a:r>
            <a:endParaRPr lang="uk-UA" dirty="0"/>
          </a:p>
        </p:txBody>
      </p:sp>
      <p:sp>
        <p:nvSpPr>
          <p:cNvPr id="5" name="Солнце 4"/>
          <p:cNvSpPr/>
          <p:nvPr/>
        </p:nvSpPr>
        <p:spPr>
          <a:xfrm>
            <a:off x="7020272" y="1124744"/>
            <a:ext cx="1512168" cy="144016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28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aturalist.if.ua/wp-content/recreation_blog_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91276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013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836712"/>
            <a:ext cx="6777317" cy="4995917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uk-UA" dirty="0"/>
          </a:p>
          <a:p>
            <a:r>
              <a:rPr lang="uk-UA" dirty="0"/>
              <a:t>Природний заповідник «</a:t>
            </a:r>
            <a:r>
              <a:rPr lang="uk-UA" dirty="0" err="1"/>
              <a:t>Розточчя</a:t>
            </a:r>
            <a:r>
              <a:rPr lang="uk-UA" dirty="0"/>
              <a:t>» було створено постановою </a:t>
            </a:r>
            <a:r>
              <a:rPr lang="uk-UA" u="sng" dirty="0">
                <a:hlinkClick r:id="rId2" tooltip="Рада Міністрів УРСР"/>
              </a:rPr>
              <a:t>Ради Міністрів УРСР</a:t>
            </a:r>
            <a:r>
              <a:rPr lang="uk-UA" dirty="0"/>
              <a:t> від </a:t>
            </a:r>
            <a:r>
              <a:rPr lang="uk-UA" u="sng" dirty="0">
                <a:hlinkClick r:id="rId3" tooltip="5 жовтня"/>
              </a:rPr>
              <a:t>5 жовтня</a:t>
            </a:r>
            <a:r>
              <a:rPr lang="uk-UA" dirty="0"/>
              <a:t> </a:t>
            </a:r>
            <a:r>
              <a:rPr lang="uk-UA" u="sng" dirty="0">
                <a:hlinkClick r:id="rId4" tooltip="1984"/>
              </a:rPr>
              <a:t>1984</a:t>
            </a:r>
            <a:r>
              <a:rPr lang="uk-UA" dirty="0"/>
              <a:t> року №403 на базі державного заказника </a:t>
            </a:r>
            <a:r>
              <a:rPr lang="uk-UA" dirty="0" smtClean="0"/>
              <a:t>місцевого з</a:t>
            </a:r>
            <a:r>
              <a:rPr lang="uk-UA" dirty="0" err="1" smtClean="0"/>
              <a:t>начення</a:t>
            </a:r>
            <a:r>
              <a:rPr lang="uk-UA" dirty="0" err="1"/>
              <a:t> </a:t>
            </a:r>
            <a:r>
              <a:rPr lang="uk-UA" u="sng" dirty="0" err="1">
                <a:hlinkClick r:id="rId5" tooltip="Страдч"/>
              </a:rPr>
              <a:t>«Страдчан</a:t>
            </a:r>
            <a:r>
              <a:rPr lang="uk-UA" u="sng" dirty="0">
                <a:hlinkClick r:id="rId5" tooltip="Страдч"/>
              </a:rPr>
              <a:t>ський</a:t>
            </a:r>
            <a:r>
              <a:rPr lang="uk-UA" dirty="0"/>
              <a:t> ліс», створеного </a:t>
            </a:r>
            <a:r>
              <a:rPr lang="uk-UA" u="sng" dirty="0">
                <a:hlinkClick r:id="rId6" tooltip="1974"/>
              </a:rPr>
              <a:t>1974</a:t>
            </a:r>
            <a:r>
              <a:rPr lang="uk-UA" dirty="0"/>
              <a:t> року, та заповідного урочища «Королева гора» (</a:t>
            </a:r>
            <a:r>
              <a:rPr lang="uk-UA" u="sng" dirty="0">
                <a:hlinkClick r:id="rId7" tooltip="1978"/>
              </a:rPr>
              <a:t>1978</a:t>
            </a:r>
            <a:r>
              <a:rPr lang="uk-UA" dirty="0"/>
              <a:t>).</a:t>
            </a:r>
          </a:p>
          <a:p>
            <a:r>
              <a:rPr lang="uk-UA" dirty="0"/>
              <a:t>Територія заповідника складається з двох д</a:t>
            </a:r>
            <a:r>
              <a:rPr lang="uk-UA" dirty="0" err="1"/>
              <a:t>ілянок — </a:t>
            </a:r>
            <a:r>
              <a:rPr lang="uk-UA" u="sng" dirty="0" err="1">
                <a:hlinkClick r:id="rId8" tooltip="Верещиця (село)"/>
              </a:rPr>
              <a:t>Верещицького</a:t>
            </a:r>
            <a:r>
              <a:rPr lang="uk-UA" dirty="0" err="1"/>
              <a:t> і </a:t>
            </a:r>
            <a:r>
              <a:rPr lang="uk-UA" u="sng" dirty="0" err="1">
                <a:hlinkClick r:id="rId9" tooltip="Ставки (Яворівський район)"/>
              </a:rPr>
              <a:t>Ставчанського</a:t>
            </a:r>
            <a:r>
              <a:rPr lang="uk-UA" dirty="0" err="1"/>
              <a:t> </a:t>
            </a:r>
            <a:r>
              <a:rPr lang="uk-UA" u="sng" dirty="0">
                <a:hlinkClick r:id="rId10" tooltip="Лісництво"/>
              </a:rPr>
              <a:t>лісництв</a:t>
            </a:r>
            <a:r>
              <a:rPr lang="uk-UA" dirty="0"/>
              <a:t>.</a:t>
            </a:r>
          </a:p>
          <a:p>
            <a:r>
              <a:rPr lang="uk-UA" dirty="0"/>
              <a:t>Контора заповідника розташована біля </a:t>
            </a:r>
            <a:r>
              <a:rPr lang="uk-UA" dirty="0" err="1"/>
              <a:t>смт </a:t>
            </a:r>
            <a:r>
              <a:rPr lang="uk-UA" u="sng" dirty="0" err="1">
                <a:hlinkClick r:id="rId11" tooltip="Івано-Франкове"/>
              </a:rPr>
              <a:t>Івано-Фран</a:t>
            </a:r>
            <a:r>
              <a:rPr lang="uk-UA" u="sng" dirty="0">
                <a:hlinkClick r:id="rId11" tooltip="Івано-Франкове"/>
              </a:rPr>
              <a:t>кове</a:t>
            </a:r>
            <a:r>
              <a:rPr lang="uk-UA" dirty="0"/>
              <a:t>, в кварталі 42 Ставчанського лісництва, на відстані 35 км від районного центру м. </a:t>
            </a:r>
            <a:r>
              <a:rPr lang="uk-UA" u="sng" dirty="0">
                <a:hlinkClick r:id="rId12" tooltip="Яворів"/>
              </a:rPr>
              <a:t>Яворова</a:t>
            </a:r>
            <a:r>
              <a:rPr lang="uk-UA" dirty="0"/>
              <a:t> та 25 км від обласного центру — м. </a:t>
            </a:r>
            <a:r>
              <a:rPr lang="uk-UA" u="sng" dirty="0">
                <a:hlinkClick r:id="rId13" tooltip="Львів"/>
              </a:rPr>
              <a:t>Львова</a:t>
            </a:r>
            <a:r>
              <a:rPr lang="uk-UA" dirty="0"/>
              <a:t>.</a:t>
            </a:r>
          </a:p>
          <a:p>
            <a:r>
              <a:rPr lang="uk-UA" dirty="0"/>
              <a:t>На півночі (</a:t>
            </a:r>
            <a:r>
              <a:rPr lang="uk-UA" dirty="0" err="1"/>
              <a:t>Ставчанська</a:t>
            </a:r>
            <a:r>
              <a:rPr lang="uk-UA" dirty="0"/>
              <a:t> ділянка) та сході (</a:t>
            </a:r>
            <a:r>
              <a:rPr lang="uk-UA" dirty="0" err="1"/>
              <a:t>Верещинська</a:t>
            </a:r>
            <a:r>
              <a:rPr lang="uk-UA" dirty="0"/>
              <a:t> ділянка) заповідник межує з </a:t>
            </a:r>
            <a:r>
              <a:rPr lang="uk-UA" u="sng" dirty="0">
                <a:hlinkClick r:id="rId14" tooltip="Яворівський національний природний парк"/>
              </a:rPr>
              <a:t>Яворівським національним природним парком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sp>
        <p:nvSpPr>
          <p:cNvPr id="5" name="Солнце 4"/>
          <p:cNvSpPr/>
          <p:nvPr/>
        </p:nvSpPr>
        <p:spPr>
          <a:xfrm>
            <a:off x="7668344" y="980728"/>
            <a:ext cx="1008112" cy="9361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934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44816" cy="439248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uk-UA" dirty="0"/>
              <a:t>Природний заповідник </a:t>
            </a:r>
            <a:r>
              <a:rPr lang="uk-UA" dirty="0" err="1"/>
              <a:t>Розточчя</a:t>
            </a:r>
            <a:r>
              <a:rPr lang="uk-UA" dirty="0"/>
              <a:t> – один з наймальовничіших куточків України. Заповідник представляє собою пасмо, що складається з пагорбів, вкритих зеленими, пишними лісами. Пасмо, шириною до 20 км і висотою до 400 м, справляє незабутнє враження …</a:t>
            </a:r>
          </a:p>
          <a:p>
            <a:pPr fontAlgn="base"/>
            <a:r>
              <a:rPr lang="uk-UA" dirty="0"/>
              <a:t>Назва заповідника говорить сама за себе. </a:t>
            </a:r>
            <a:r>
              <a:rPr lang="uk-UA" dirty="0" err="1"/>
              <a:t>Розточчя</a:t>
            </a:r>
            <a:r>
              <a:rPr lang="uk-UA" dirty="0"/>
              <a:t> – це місце, в якому беруть початок багато річок і каналів, які потім впадають у Дністер. Особливо прекрасний вид на заповідник з висоти пташиного польоту: річки здаються яскраво-синіми вузькими смужками, які обрамлені яскраво-зеленими безмежними просторами – полями.</a:t>
            </a:r>
          </a:p>
          <a:p>
            <a:endParaRPr lang="uk-UA" dirty="0"/>
          </a:p>
        </p:txBody>
      </p:sp>
      <p:sp>
        <p:nvSpPr>
          <p:cNvPr id="4" name="Солнце 3"/>
          <p:cNvSpPr/>
          <p:nvPr/>
        </p:nvSpPr>
        <p:spPr>
          <a:xfrm>
            <a:off x="7884368" y="980728"/>
            <a:ext cx="1008112" cy="9361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1803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krainaincognita.com/sites/default/files/roztocc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92696"/>
            <a:ext cx="7416824" cy="55446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52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uk-UA" dirty="0"/>
              <a:t>Основу флори заповідника </a:t>
            </a:r>
            <a:r>
              <a:rPr lang="uk-UA" dirty="0" err="1"/>
              <a:t>Розточчя</a:t>
            </a:r>
            <a:r>
              <a:rPr lang="uk-UA" dirty="0"/>
              <a:t> складають змішані ліси. У лісах ростуть бук, дуб, ялина, модрина, ялиця, граб, липа, явір, ясен. Навряд чи десь ще в світі ви побачите такі ліси, які на своїх землях увібрали воєдино стільки різних порід дерев і рослин.</a:t>
            </a:r>
          </a:p>
          <a:p>
            <a:pPr fontAlgn="base"/>
            <a:r>
              <a:rPr lang="uk-UA" dirty="0"/>
              <a:t>А в заповіднику </a:t>
            </a:r>
            <a:r>
              <a:rPr lang="uk-UA" dirty="0" err="1"/>
              <a:t>Розточчя</a:t>
            </a:r>
            <a:r>
              <a:rPr lang="uk-UA" dirty="0"/>
              <a:t> такі ліси збереглися у своєму первозданному вигляді. На лісові масиви припадає велика частина заповідника, решту утворюють луги і болотисті ділянки, які в свою чергу утворюють урочище, під назвою Заливки.</a:t>
            </a:r>
          </a:p>
          <a:p>
            <a:pPr fontAlgn="base"/>
            <a:r>
              <a:rPr lang="uk-UA" dirty="0"/>
              <a:t>Природа </a:t>
            </a:r>
            <a:r>
              <a:rPr lang="uk-UA" dirty="0" err="1"/>
              <a:t>Розточчя</a:t>
            </a:r>
            <a:r>
              <a:rPr lang="uk-UA" dirty="0"/>
              <a:t> – незаймана і прекрасна. Різноманітність ландшафтів і унікальна флора дарують відчуття повного злиття з природою. До речі, заповідник межує з ще однією не менш цінною природною перлиною </a:t>
            </a:r>
            <a:r>
              <a:rPr lang="uk-UA" dirty="0" err="1"/>
              <a:t>– </a:t>
            </a:r>
            <a:r>
              <a:rPr lang="uk-UA" u="sng" dirty="0" err="1">
                <a:hlinkClick r:id="rId2"/>
              </a:rPr>
              <a:t>Яворовськ</a:t>
            </a:r>
            <a:r>
              <a:rPr lang="uk-UA" u="sng" dirty="0">
                <a:hlinkClick r:id="rId2"/>
              </a:rPr>
              <a:t>им національним природним парком</a:t>
            </a:r>
            <a:r>
              <a:rPr lang="uk-UA" dirty="0"/>
              <a:t>. Так що у вас є можливість відвідати і парк, і заповідник.</a:t>
            </a:r>
          </a:p>
          <a:p>
            <a:endParaRPr lang="uk-UA" dirty="0"/>
          </a:p>
        </p:txBody>
      </p:sp>
      <p:sp>
        <p:nvSpPr>
          <p:cNvPr id="4" name="Солнце 3"/>
          <p:cNvSpPr/>
          <p:nvPr/>
        </p:nvSpPr>
        <p:spPr>
          <a:xfrm>
            <a:off x="7668344" y="980728"/>
            <a:ext cx="1008112" cy="9361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85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naturalist.if.ua/wp-content/www_pbase_co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272808" cy="54005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27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80728"/>
            <a:ext cx="6777317" cy="4851901"/>
          </a:xfrm>
        </p:spPr>
        <p:txBody>
          <a:bodyPr/>
          <a:lstStyle/>
          <a:p>
            <a:pPr fontAlgn="base"/>
            <a:r>
              <a:rPr lang="uk-UA" dirty="0"/>
              <a:t>Тваринний світ </a:t>
            </a:r>
            <a:r>
              <a:rPr lang="uk-UA" dirty="0" err="1"/>
              <a:t>Розточчя</a:t>
            </a:r>
            <a:r>
              <a:rPr lang="uk-UA" dirty="0"/>
              <a:t> також радує різноманітністю видів: заєць-русак, лось, благородний олень, лисиця, вовк, кріт, горностай – в принципі, типові заповідні представники.</a:t>
            </a:r>
          </a:p>
          <a:p>
            <a:pPr fontAlgn="base"/>
            <a:r>
              <a:rPr lang="uk-UA" dirty="0"/>
              <a:t>Під час міграцій на території заповідника залишаються на відпочинок чимало птахів. Серед них баклан, лелека. Мешканці місцевих лісів – це голуб, зяблик, горлиця, дрізд.</a:t>
            </a:r>
          </a:p>
          <a:p>
            <a:endParaRPr lang="uk-UA" dirty="0"/>
          </a:p>
        </p:txBody>
      </p:sp>
      <p:sp>
        <p:nvSpPr>
          <p:cNvPr id="4" name="Солнце 3"/>
          <p:cNvSpPr/>
          <p:nvPr/>
        </p:nvSpPr>
        <p:spPr>
          <a:xfrm>
            <a:off x="7668344" y="980728"/>
            <a:ext cx="1008112" cy="93610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0909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lh6.googleusercontent.com/-wzo5qesbi9U/UIW53YqTpVI/AAAAAAAAIEY/E10vSSy9MCA/d/DSC_9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08720"/>
            <a:ext cx="7620000" cy="50673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718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314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Розточчя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Розточчя</dc:title>
  <dc:creator>Оксана</dc:creator>
  <cp:lastModifiedBy>Оксана</cp:lastModifiedBy>
  <cp:revision>4</cp:revision>
  <dcterms:created xsi:type="dcterms:W3CDTF">2014-05-13T13:24:21Z</dcterms:created>
  <dcterms:modified xsi:type="dcterms:W3CDTF">2014-05-13T14:04:18Z</dcterms:modified>
</cp:coreProperties>
</file>