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758B42-7333-46CA-B2BB-E9B7D41C39C0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47C817-E95F-4F40-9EF7-CBDE4D3CACC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A%D1%80%D0%BE%D0%B1%D1%96%D0%BE%D0%BB%D0%BE%D0%B3%D1%96%D1%8F" TargetMode="External"/><Relationship Id="rId13" Type="http://schemas.openxmlformats.org/officeDocument/2006/relationships/hyperlink" Target="http://uk.wikipedia.org/wiki/%D0%9C%D0%B5%D0%BC%D0%B1%D1%80%D0%B0%D0%BD%D0%B0" TargetMode="External"/><Relationship Id="rId3" Type="http://schemas.openxmlformats.org/officeDocument/2006/relationships/hyperlink" Target="http://uk.wikipedia.org/wiki/%D0%9C%D0%B5%D0%B4%D0%B8%D1%86%D0%B8%D0%BD%D0%B0" TargetMode="External"/><Relationship Id="rId7" Type="http://schemas.openxmlformats.org/officeDocument/2006/relationships/hyperlink" Target="http://uk.wikipedia.org/wiki/%D0%91%D1%96%D0%BE%D1%85%D1%96%D0%BC%D1%96%D1%8F" TargetMode="External"/><Relationship Id="rId12" Type="http://schemas.openxmlformats.org/officeDocument/2006/relationships/hyperlink" Target="http://uk.wikipedia.org/wiki/%D0%9E%D1%80%D0%B3%D0%B0%D0%BD%D1%96%D0%B7%D0%BC" TargetMode="External"/><Relationship Id="rId2" Type="http://schemas.openxmlformats.org/officeDocument/2006/relationships/hyperlink" Target="http://uk.wikipedia.org/wiki/%D0%9D%D0%B0%D1%83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C%D0%B1%D1%80%D1%96%D0%BE%D0%BB%D0%BE%D0%B3%D1%96%D1%8F" TargetMode="External"/><Relationship Id="rId11" Type="http://schemas.openxmlformats.org/officeDocument/2006/relationships/hyperlink" Target="http://uk.wikipedia.org/wiki/%D0%A0%D0%B5%D0%B0%D0%BA%D1%82%D0%B8%D0%B2%D0%BD%D1%96%D1%81%D1%82%D1%8C" TargetMode="External"/><Relationship Id="rId5" Type="http://schemas.openxmlformats.org/officeDocument/2006/relationships/hyperlink" Target="http://uk.wikipedia.org/wiki/%D0%A4%D1%96%D0%B7%D1%96%D0%BE%D0%BB%D0%BE%D0%B3%D1%96%D1%8F_%D1%82%D0%B2%D0%B0%D1%80%D0%B8%D0%BD_%D1%96_%D0%BB%D1%8E%D0%B4%D0%B8%D0%BD%D0%B8" TargetMode="External"/><Relationship Id="rId15" Type="http://schemas.openxmlformats.org/officeDocument/2006/relationships/hyperlink" Target="http://uk.wikipedia.org/wiki/%D0%90%D0%B4%D0%B0%D0%BF%D1%82%D0%B0%D1%86%D1%96%D1%8F_(%D0%B1%D1%96%D0%BE%D0%BB%D0%BE%D0%B3%D1%96%D1%8F)" TargetMode="External"/><Relationship Id="rId10" Type="http://schemas.openxmlformats.org/officeDocument/2006/relationships/hyperlink" Target="http://uk.wikipedia.org/wiki/%D0%A5%D0%B2%D0%BE%D1%80%D0%BE%D0%B1%D0%B0" TargetMode="External"/><Relationship Id="rId4" Type="http://schemas.openxmlformats.org/officeDocument/2006/relationships/hyperlink" Target="http://uk.wikipedia.org/wiki/%D0%90%D0%BD%D0%B0%D1%82%D0%BE%D0%BC%D1%96%D1%8F" TargetMode="External"/><Relationship Id="rId9" Type="http://schemas.openxmlformats.org/officeDocument/2006/relationships/hyperlink" Target="http://uk.wikipedia.org/wiki/%D0%86%D0%BC%D1%83%D0%BD%D0%BE%D0%BB%D0%BE%D0%B3%D1%96%D1%8F" TargetMode="External"/><Relationship Id="rId14" Type="http://schemas.openxmlformats.org/officeDocument/2006/relationships/hyperlink" Target="http://uk.wikipedia.org/wiki/%D0%A4%D1%83%D0%BD%D0%BA%D1%86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Макс\Desktop\44604-1280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7046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Біології</a:t>
            </a:r>
            <a:endParaRPr lang="uk-UA" sz="7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5656634"/>
            <a:ext cx="1725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8A1A45"/>
                </a:solidFill>
              </a:rPr>
              <a:t>Підготував:</a:t>
            </a:r>
          </a:p>
          <a:p>
            <a:r>
              <a:rPr lang="uk-UA" dirty="0" smtClean="0">
                <a:solidFill>
                  <a:srgbClr val="8A1A45"/>
                </a:solidFill>
              </a:rPr>
              <a:t>Учень 9 класу</a:t>
            </a:r>
          </a:p>
          <a:p>
            <a:r>
              <a:rPr lang="uk-UA" dirty="0" err="1" smtClean="0">
                <a:solidFill>
                  <a:srgbClr val="8A1A45"/>
                </a:solidFill>
              </a:rPr>
              <a:t>Томчук</a:t>
            </a:r>
            <a:r>
              <a:rPr lang="uk-UA" dirty="0" smtClean="0">
                <a:solidFill>
                  <a:srgbClr val="8A1A45"/>
                </a:solidFill>
              </a:rPr>
              <a:t> Остап</a:t>
            </a:r>
            <a:endParaRPr lang="uk-UA" dirty="0">
              <a:solidFill>
                <a:srgbClr val="8A1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- zvuk.wav"/>
          </p:stSnd>
        </p:sndAc>
      </p:transition>
    </mc:Choice>
    <mc:Fallback xmlns="">
      <p:transition spd="slow">
        <p:fade/>
        <p:sndAc>
          <p:stSnd>
            <p:snd r:embed="rId4" name="- zvu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6704" y="423714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>
                <a:solidFill>
                  <a:schemeClr val="accent2">
                    <a:lumMod val="75000"/>
                  </a:schemeClr>
                </a:solidFill>
              </a:rPr>
              <a:t>Молекулярна біологія</a:t>
            </a:r>
            <a:endParaRPr lang="uk-UA" sz="4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08544"/>
            <a:ext cx="835292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dirty="0" smtClean="0">
                <a:solidFill>
                  <a:schemeClr val="tx2"/>
                </a:solidFill>
              </a:rPr>
              <a:t>Молекуля́рна біоло́гія — галузь науки, яка вивчає біологічні процеси на рівні біополімерів — нуклеїнових кислот і білків та їх надмолекулярних структур.</a:t>
            </a:r>
          </a:p>
          <a:p>
            <a:endParaRPr lang="vi-VN" sz="1700" dirty="0" smtClean="0">
              <a:solidFill>
                <a:schemeClr val="tx2"/>
              </a:solidFill>
            </a:endParaRPr>
          </a:p>
          <a:p>
            <a:r>
              <a:rPr lang="vi-VN" sz="1700" dirty="0" smtClean="0">
                <a:solidFill>
                  <a:schemeClr val="tx2"/>
                </a:solidFill>
              </a:rPr>
              <a:t>Фундаментальними завданнями молекулярної біології є встановлення молекулярних механізмів основних біологічних процесів, таких як відтворення та реалізація генетичної інформації, біосинтез білків та інших зумовлених структурно-функціональними властивостями і взаємодією нуклеїнових кислот і білків, а також вивчення регуляторних механізмів даних процесів.</a:t>
            </a:r>
          </a:p>
          <a:p>
            <a:r>
              <a:rPr lang="vi-VN" sz="1700" dirty="0" smtClean="0">
                <a:solidFill>
                  <a:schemeClr val="tx2"/>
                </a:solidFill>
              </a:rPr>
              <a:t>Основні напрямки досліджень:</a:t>
            </a:r>
          </a:p>
          <a:p>
            <a:endParaRPr lang="vi-VN" sz="1700" dirty="0" smtClean="0">
              <a:solidFill>
                <a:schemeClr val="tx2"/>
              </a:solidFill>
            </a:endParaRPr>
          </a:p>
          <a:p>
            <a:r>
              <a:rPr lang="vi-VN" sz="1700" dirty="0" smtClean="0">
                <a:solidFill>
                  <a:schemeClr val="tx2"/>
                </a:solidFill>
              </a:rPr>
              <a:t>    Організація макромолекул та надмолекулярних утворень, що зумовлюють такі специфічні ознаки живої матерії, як саморегулювання систем, спадковість та мінливість, ріст і розвиток.</a:t>
            </a:r>
          </a:p>
          <a:p>
            <a:r>
              <a:rPr lang="vi-VN" sz="1700" dirty="0" smtClean="0">
                <a:solidFill>
                  <a:schemeClr val="tx2"/>
                </a:solidFill>
              </a:rPr>
              <a:t>    Молекулярні механізми процесів у клітині: біосинтез ДНК, синтез РНК на матричній ДНК, біосинтез білків на рибосомах, мембранний транспорт, ферментативний каталіз та інші.</a:t>
            </a:r>
          </a:p>
          <a:p>
            <a:r>
              <a:rPr lang="vi-VN" sz="1700" dirty="0" smtClean="0">
                <a:solidFill>
                  <a:schemeClr val="tx2"/>
                </a:solidFill>
              </a:rPr>
              <a:t>    Принципи регулювання макромолекулярних функцій і процесів у клітині.</a:t>
            </a:r>
          </a:p>
          <a:p>
            <a:r>
              <a:rPr lang="vi-VN" sz="1700" dirty="0" smtClean="0">
                <a:solidFill>
                  <a:schemeClr val="tx2"/>
                </a:solidFill>
              </a:rPr>
              <a:t>    Розроблення нових методів та біотехнологій для практичного використання.</a:t>
            </a:r>
          </a:p>
          <a:p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065341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Макс\Desktop\468894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419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964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Генетика</a:t>
            </a:r>
          </a:p>
          <a:p>
            <a:r>
              <a:rPr lang="vi-VN" sz="1600" dirty="0" smtClean="0">
                <a:solidFill>
                  <a:srgbClr val="FFFF00"/>
                </a:solidFill>
              </a:rPr>
              <a:t>Гене́тика (грец. </a:t>
            </a:r>
            <a:r>
              <a:rPr lang="el-GR" sz="1600" dirty="0" smtClean="0">
                <a:solidFill>
                  <a:srgbClr val="FFFF00"/>
                </a:solidFill>
              </a:rPr>
              <a:t>γεννώ — </a:t>
            </a:r>
            <a:r>
              <a:rPr lang="vi-VN" sz="1600" dirty="0" smtClean="0">
                <a:solidFill>
                  <a:srgbClr val="FFFF00"/>
                </a:solidFill>
              </a:rPr>
              <a:t>породжувати) — це наука про спадковість і мінливість ознак організмів, методи управління ними та організацію спадкового матеріалу. Через універсальність генетичного коду генетика лежить в основі вивчення всіх форм життя від вірусів до людини.</a:t>
            </a:r>
          </a:p>
          <a:p>
            <a:endParaRPr lang="vi-VN" sz="1600" dirty="0" smtClean="0">
              <a:solidFill>
                <a:srgbClr val="FFFF00"/>
              </a:solidFill>
            </a:endParaRPr>
          </a:p>
          <a:p>
            <a:r>
              <a:rPr lang="vi-VN" sz="1600" dirty="0" smtClean="0">
                <a:solidFill>
                  <a:srgbClr val="FFFF00"/>
                </a:solidFill>
              </a:rPr>
              <a:t>Генетична інформація — існування в клітинах організмів таких сукупностей генів, які зберігають відомості про послідовність процесів обміну речовин у періоди росту та розмноження, про склад, будову і функції білків та нуклеїнових кислот. Носієм генетичної інформації є нуклеїнові кислоти: ДНК та РНК.</a:t>
            </a:r>
            <a:endParaRPr lang="uk-UA" sz="1600" dirty="0" smtClean="0">
              <a:solidFill>
                <a:srgbClr val="FFFF00"/>
              </a:solidFill>
            </a:endParaRPr>
          </a:p>
          <a:p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6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7408333" cy="5256584"/>
          </a:xfrm>
        </p:spPr>
        <p:txBody>
          <a:bodyPr>
            <a:normAutofit fontScale="25000" lnSpcReduction="20000"/>
          </a:bodyPr>
          <a:lstStyle/>
          <a:p>
            <a:r>
              <a:rPr lang="vi-VN" sz="5600" dirty="0">
                <a:solidFill>
                  <a:schemeClr val="accent4">
                    <a:lumMod val="50000"/>
                  </a:schemeClr>
                </a:solidFill>
              </a:rPr>
              <a:t>Міколо́гія (грец. </a:t>
            </a:r>
            <a:r>
              <a:rPr lang="el-GR" sz="5600" dirty="0">
                <a:solidFill>
                  <a:schemeClr val="accent4">
                    <a:lumMod val="50000"/>
                  </a:schemeClr>
                </a:solidFill>
              </a:rPr>
              <a:t>μύκης — </a:t>
            </a:r>
            <a:r>
              <a:rPr lang="vi-VN" sz="5600" dirty="0">
                <a:solidFill>
                  <a:schemeClr val="accent4">
                    <a:lumMod val="50000"/>
                  </a:schemeClr>
                </a:solidFill>
              </a:rPr>
              <a:t>гриб і ...логія) — наука, яка досліджує гриби як особливу групу організмів, що становлять самостійне царство живої природи. Раніше, коли гриби відносили до рослин, мікологія вважалась одним із розділів ботаніки.</a:t>
            </a:r>
          </a:p>
          <a:p>
            <a:endParaRPr lang="vi-VN" sz="5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vi-VN" sz="5600" dirty="0">
                <a:solidFill>
                  <a:schemeClr val="accent4">
                    <a:lumMod val="50000"/>
                  </a:schemeClr>
                </a:solidFill>
              </a:rPr>
              <a:t>Предметами мікології є систематика, морфологія, цитологія, біогеографія грибів, біологія їх індивідуального розвитку й біоценотичні властивості</a:t>
            </a:r>
            <a:r>
              <a:rPr lang="vi-VN" sz="5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Основні напрямки досліджень:</a:t>
            </a:r>
          </a:p>
          <a:p>
            <a:endParaRPr lang="uk-UA" sz="4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Систематика грибів.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Морфологія грибів.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Походження й еволюція грибів.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Морфогенез та індивідуальний розвиток грибів.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Функціональна роль грибів у біогеоценозах.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uk-UA" sz="4800" dirty="0" err="1">
                <a:solidFill>
                  <a:schemeClr val="accent4">
                    <a:lumMod val="50000"/>
                  </a:schemeClr>
                </a:solidFill>
              </a:rPr>
              <a:t>Консортивні</a:t>
            </a:r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зв'язки грибів: паразитизм, </a:t>
            </a:r>
            <a:r>
              <a:rPr lang="uk-UA" sz="4800" dirty="0" err="1">
                <a:solidFill>
                  <a:schemeClr val="accent4">
                    <a:lumMod val="50000"/>
                  </a:schemeClr>
                </a:solidFill>
              </a:rPr>
              <a:t>симбіотрофізм</a:t>
            </a:r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Біогеографія грибів.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Явище </a:t>
            </a:r>
            <a:r>
              <a:rPr lang="uk-UA" sz="4800" dirty="0" err="1">
                <a:solidFill>
                  <a:schemeClr val="accent4">
                    <a:lumMod val="50000"/>
                  </a:schemeClr>
                </a:solidFill>
              </a:rPr>
              <a:t>мікотрофії</a:t>
            </a:r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Систематика лишайників.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Біологія і географія лишайників.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uk-UA" sz="4800" dirty="0" err="1">
                <a:solidFill>
                  <a:schemeClr val="accent4">
                    <a:lumMod val="50000"/>
                  </a:schemeClr>
                </a:solidFill>
              </a:rPr>
              <a:t>Хемотаксономія</a:t>
            </a:r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грибів і лишайників.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Механізми адаптації грибів до умов зовнішнього середовища.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Розроблення методів польових та експериментальних мікологічних досліджень.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Методи впливу на </a:t>
            </a:r>
            <a:r>
              <a:rPr lang="uk-UA" sz="4800" dirty="0" err="1">
                <a:solidFill>
                  <a:schemeClr val="accent4">
                    <a:lumMod val="50000"/>
                  </a:schemeClr>
                </a:solidFill>
              </a:rPr>
              <a:t>мікобіоту</a:t>
            </a:r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Теоретичні засади промислової культивації їстівних грибів, а також грибів — продуцентів біологічно активних речовин.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Механізми взаємовідносин грибів-паразитів і рослин-хазяїнів.</a:t>
            </a:r>
          </a:p>
          <a:p>
            <a:r>
              <a:rPr lang="uk-UA" sz="4800" dirty="0">
                <a:solidFill>
                  <a:schemeClr val="accent4">
                    <a:lumMod val="50000"/>
                  </a:schemeClr>
                </a:solidFill>
              </a:rPr>
              <a:t>    Охорона і раціональне використання мікологічних ресурсів.</a:t>
            </a:r>
          </a:p>
          <a:p>
            <a:endParaRPr lang="uk-UA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Мікологія</a:t>
            </a:r>
            <a:endParaRPr lang="uk-UA" dirty="0"/>
          </a:p>
        </p:txBody>
      </p:sp>
      <p:pic>
        <p:nvPicPr>
          <p:cNvPr id="4098" name="Picture 2" descr="C:\Users\Макс\Desktop\53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470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rgbClr val="5E9EFF"/>
            </a:gs>
            <a:gs pos="50000">
              <a:srgbClr val="85C2FF"/>
            </a:gs>
            <a:gs pos="76000">
              <a:schemeClr val="accent3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1800200"/>
          </a:xfrm>
        </p:spPr>
        <p:txBody>
          <a:bodyPr>
            <a:normAutofit/>
          </a:bodyPr>
          <a:lstStyle/>
          <a:p>
            <a:r>
              <a:rPr lang="vi-VN" sz="1400" dirty="0">
                <a:solidFill>
                  <a:srgbClr val="C00000"/>
                </a:solidFill>
              </a:rPr>
              <a:t>Мікробіоло́гія — розділ біології, що займається вивченням мікроорганізмів, в основному вірусів, бактерій, грибків, оноклітинних водоростей і найпростіших. Ця різнорідна, штучно об'єднана група мікроскопічно малих організмів складає предмет однієї науки в силу того, що для їхнього вивчення використовуються методи, спочатку розроблені для дослідження бактерій. В основі мікробіологічних методів лежить одержання чистих культур, вирощених з однієї клітини. (Способи культивування клітин багатоклітинних організмів теж запозичені з бактеріології.) В курси медичної мікробіології включають також імунологію та вивчення більш великих паразитів, таких, як черви і комахи</a:t>
            </a:r>
            <a:r>
              <a:rPr lang="vi-VN" sz="1400" dirty="0" smtClean="0">
                <a:solidFill>
                  <a:srgbClr val="C00000"/>
                </a:solidFill>
              </a:rPr>
              <a:t>.</a:t>
            </a:r>
            <a:endParaRPr lang="uk-UA" sz="1400" dirty="0" smtClean="0">
              <a:solidFill>
                <a:srgbClr val="C00000"/>
              </a:solidFill>
            </a:endParaRPr>
          </a:p>
          <a:p>
            <a:endParaRPr lang="uk-UA" sz="1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42376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Мікробіологія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68" y="2996952"/>
            <a:ext cx="8928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/>
              <a:t>Основні напрямки досліджень:</a:t>
            </a:r>
          </a:p>
          <a:p>
            <a:endParaRPr lang="uk-UA" sz="1300" dirty="0" smtClean="0"/>
          </a:p>
          <a:p>
            <a:r>
              <a:rPr lang="uk-UA" sz="1300" dirty="0" smtClean="0"/>
              <a:t>    Дослідження загальних закономірностей життєдіяльності всіх класів мікроорганізмів, їх систематики, генетики, молекулярної біології та фізіолого-біохімічних властивостей. Визначення ролі і значення мікроорганізмів у кругообігу речовин.</a:t>
            </a:r>
          </a:p>
          <a:p>
            <a:r>
              <a:rPr lang="uk-UA" sz="1300" dirty="0" smtClean="0"/>
              <a:t>    Вивчення фундаментальних основ біологічної активності мікроорганізмів з метою її регуляції.</a:t>
            </a:r>
          </a:p>
          <a:p>
            <a:r>
              <a:rPr lang="uk-UA" sz="1300" dirty="0" smtClean="0"/>
              <a:t>    Вивчення екології, систематики мікроорганізмів та виявлення видів і штамів для розроблення біотехнологічних процесів.</a:t>
            </a:r>
          </a:p>
          <a:p>
            <a:r>
              <a:rPr lang="uk-UA" sz="1300" dirty="0" smtClean="0"/>
              <a:t>    Розроблення теоретичних основ одержання нових антибіотиків та інших біологічно активних речовин для боротьби з бактеріальними, грибковими й вірусними захворюваннями людини, тварин і рослин.</a:t>
            </a:r>
          </a:p>
          <a:p>
            <a:r>
              <a:rPr lang="uk-UA" sz="1300" dirty="0" smtClean="0"/>
              <a:t>    Дослідження фізіології та систематики грибів, </a:t>
            </a:r>
            <a:r>
              <a:rPr lang="uk-UA" sz="1300" dirty="0" err="1" smtClean="0"/>
              <a:t>токсино-</a:t>
            </a:r>
            <a:r>
              <a:rPr lang="uk-UA" sz="1300" dirty="0" smtClean="0"/>
              <a:t> і </a:t>
            </a:r>
            <a:r>
              <a:rPr lang="uk-UA" sz="1300" dirty="0" err="1" smtClean="0"/>
              <a:t>антибіотикоутворення</a:t>
            </a:r>
            <a:r>
              <a:rPr lang="uk-UA" sz="1300" dirty="0" smtClean="0"/>
              <a:t> у ґрунтових, фітопатогенних та інших грибів.</a:t>
            </a:r>
          </a:p>
          <a:p>
            <a:r>
              <a:rPr lang="uk-UA" sz="1300" dirty="0" smtClean="0"/>
              <a:t>    Вивчення ролі і значення мікроорганізмів у формуванні структури ґрунту, його родючості, в живленні рослин.</a:t>
            </a:r>
          </a:p>
          <a:p>
            <a:endParaRPr lang="uk-UA" sz="1300" dirty="0" smtClean="0"/>
          </a:p>
          <a:p>
            <a:r>
              <a:rPr lang="uk-UA" sz="1300" dirty="0" smtClean="0"/>
              <a:t>Методи і досягнення мікробіології збагатили багато розділів біології і сприяли їхньому розвиткові. Можливість швидко виростити величезні популяції мікробів і виявити серед них рідкісні варіанти (наприклад, мутантні й </a:t>
            </a:r>
            <a:r>
              <a:rPr lang="uk-UA" sz="1300" dirty="0" err="1" smtClean="0"/>
              <a:t>рекомбінантні</a:t>
            </a:r>
            <a:r>
              <a:rPr lang="uk-UA" sz="1300" dirty="0" smtClean="0"/>
              <a:t> форми) дозволила найдокладнішим образом досліджувати природу спадковості мікроорганізмів, аж до молекулярного рівня. Отримані дані про механізми спадкування були поширені на усі форми живого і лягли в основу генної інженерії.</a:t>
            </a:r>
            <a:endParaRPr lang="uk-UA" sz="1300" dirty="0"/>
          </a:p>
        </p:txBody>
      </p:sp>
    </p:spTree>
    <p:extLst>
      <p:ext uri="{BB962C8B-B14F-4D97-AF65-F5344CB8AC3E}">
        <p14:creationId xmlns:p14="http://schemas.microsoft.com/office/powerpoint/2010/main" val="9709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Макс\Desktop\15837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rgbClr val="000082"/>
            </a:gs>
            <a:gs pos="38000">
              <a:srgbClr val="66008F"/>
            </a:gs>
            <a:gs pos="74000">
              <a:srgbClr val="BA0066"/>
            </a:gs>
            <a:gs pos="93000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345069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Космічна біологія —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Βιοαστρονομία —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біологічна наука, або розділ біології, що вивчає можливість існування живих організмів у космосі та на інших планетах, крім Землі. Ця наука розглядає вплив на можливо існуючих організмів космосу гравітації, температури, життя у вакуумі.</a:t>
            </a:r>
          </a:p>
          <a:p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космічної біології належить наука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ксенобіологія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що розглядає можливість існування слідів розумних істот у космосі.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Космічна біологія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Макс\Desktop\538091-12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824536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345069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Анатомія людини — розділ анатомії, що вивчає органи та системи органів людського тіла. Анатомія людини вивчає зовнішні форми і пропорції тіла людини і його частин, окремі органи, їх мікроскопічну та макроскопічну будову.</a:t>
            </a:r>
          </a:p>
          <a:p>
            <a:endParaRPr lang="uk-UA" dirty="0"/>
          </a:p>
          <a:p>
            <a:r>
              <a:rPr lang="uk-UA" dirty="0"/>
              <a:t>Анатомія людини має клінічні підрозділи:</a:t>
            </a:r>
          </a:p>
          <a:p>
            <a:endParaRPr lang="uk-UA" dirty="0"/>
          </a:p>
          <a:p>
            <a:r>
              <a:rPr lang="uk-UA" dirty="0"/>
              <a:t>    нормальна анатомія — розділ анатомії, що вивчає органи та системи органів людського тіла в нормі.</a:t>
            </a:r>
          </a:p>
          <a:p>
            <a:r>
              <a:rPr lang="uk-UA" dirty="0"/>
              <a:t>    патологічна анатомія — вивчає вражені хворобою органи та тканини.</a:t>
            </a:r>
          </a:p>
          <a:p>
            <a:r>
              <a:rPr lang="uk-UA" dirty="0"/>
              <a:t>    хірургічна анатомія вивчає будову тіла по ділянкам, з врахуванням положення органів та їх взаємовідношень відносно одне одного та відносно скелету людини.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/>
                </a:solidFill>
              </a:rPr>
              <a:t>Анатомія</a:t>
            </a:r>
            <a:endParaRPr lang="uk-UA" dirty="0">
              <a:solidFill>
                <a:schemeClr val="accent6"/>
              </a:solidFill>
            </a:endParaRPr>
          </a:p>
        </p:txBody>
      </p:sp>
      <p:pic>
        <p:nvPicPr>
          <p:cNvPr id="8194" name="Picture 2" descr="C:\Users\Макс\Desktop\507px-Lateral_head_anatomy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34" y="4495043"/>
            <a:ext cx="1976686" cy="23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кс\Desktop\507px-Lateral_head_anatomy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24745"/>
            <a:ext cx="1907704" cy="23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7408333" cy="4425355"/>
          </a:xfrm>
        </p:spPr>
        <p:txBody>
          <a:bodyPr>
            <a:normAutofit/>
          </a:bodyPr>
          <a:lstStyle/>
          <a:p>
            <a:r>
              <a:rPr lang="vi-VN" sz="1600" dirty="0">
                <a:solidFill>
                  <a:srgbClr val="002060"/>
                </a:solidFill>
              </a:rPr>
              <a:t>Патоло́гія (грец. </a:t>
            </a:r>
            <a:r>
              <a:rPr lang="el-GR" sz="1600" dirty="0">
                <a:solidFill>
                  <a:srgbClr val="002060"/>
                </a:solidFill>
              </a:rPr>
              <a:t>παθός — </a:t>
            </a:r>
            <a:r>
              <a:rPr lang="vi-VN" sz="1600" dirty="0">
                <a:solidFill>
                  <a:srgbClr val="002060"/>
                </a:solidFill>
              </a:rPr>
              <a:t>страждання, біль, хвороба; та грец. </a:t>
            </a:r>
            <a:r>
              <a:rPr lang="el-GR" sz="1600" dirty="0">
                <a:solidFill>
                  <a:srgbClr val="002060"/>
                </a:solidFill>
              </a:rPr>
              <a:t>λόγος — 1) — </a:t>
            </a:r>
            <a:r>
              <a:rPr lang="vi-VN" sz="1600" dirty="0">
                <a:solidFill>
                  <a:srgbClr val="002060"/>
                </a:solidFill>
              </a:rPr>
              <a:t>дослідження або наука про відхилення від норми та хвороби, зокрема — галузь медицини, біології, психології (патопсихологія); 2) відхилення від нормального стану або процесу розвитку, у медицині — синонім хвороби</a:t>
            </a:r>
            <a:r>
              <a:rPr lang="vi-VN" sz="1600" dirty="0" smtClean="0">
                <a:solidFill>
                  <a:srgbClr val="002060"/>
                </a:solidFill>
              </a:rPr>
              <a:t>.</a:t>
            </a:r>
            <a:endParaRPr lang="uk-UA" sz="1600" dirty="0" smtClean="0">
              <a:solidFill>
                <a:srgbClr val="002060"/>
              </a:solidFill>
            </a:endParaRPr>
          </a:p>
          <a:p>
            <a:r>
              <a:rPr lang="uk-UA" sz="1600" dirty="0"/>
              <a:t>Патологія має зв'язок з іншими </a:t>
            </a:r>
            <a:r>
              <a:rPr lang="uk-UA" sz="1600" dirty="0">
                <a:hlinkClick r:id="rId2" tooltip="Наука"/>
              </a:rPr>
              <a:t>науками</a:t>
            </a:r>
            <a:r>
              <a:rPr lang="uk-UA" sz="1600" dirty="0"/>
              <a:t>, з яких формувалася </a:t>
            </a:r>
            <a:r>
              <a:rPr lang="uk-UA" sz="1600" dirty="0">
                <a:hlinkClick r:id="rId3" tooltip="Медицина"/>
              </a:rPr>
              <a:t>медицина</a:t>
            </a:r>
            <a:r>
              <a:rPr lang="uk-UA" sz="1600" dirty="0"/>
              <a:t>: </a:t>
            </a:r>
            <a:r>
              <a:rPr lang="uk-UA" sz="1600" dirty="0">
                <a:hlinkClick r:id="rId4" tooltip="Анатомія"/>
              </a:rPr>
              <a:t>анатомією</a:t>
            </a:r>
            <a:r>
              <a:rPr lang="uk-UA" sz="1600" dirty="0"/>
              <a:t>, </a:t>
            </a:r>
            <a:r>
              <a:rPr lang="uk-UA" sz="1600" dirty="0">
                <a:hlinkClick r:id="rId5" tooltip="Фізіологія тварин і людини"/>
              </a:rPr>
              <a:t>фізіологією</a:t>
            </a:r>
            <a:r>
              <a:rPr lang="uk-UA" sz="1600" dirty="0"/>
              <a:t>, </a:t>
            </a:r>
            <a:r>
              <a:rPr lang="uk-UA" sz="1600" dirty="0">
                <a:hlinkClick r:id="rId6" tooltip="Ембріологія"/>
              </a:rPr>
              <a:t>ембріологією</a:t>
            </a:r>
            <a:r>
              <a:rPr lang="uk-UA" sz="1600" dirty="0"/>
              <a:t>, </a:t>
            </a:r>
            <a:r>
              <a:rPr lang="uk-UA" sz="1600" dirty="0">
                <a:hlinkClick r:id="rId7" tooltip="Біохімія"/>
              </a:rPr>
              <a:t>біохімією</a:t>
            </a:r>
            <a:r>
              <a:rPr lang="uk-UA" sz="1600" dirty="0"/>
              <a:t>, </a:t>
            </a:r>
            <a:r>
              <a:rPr lang="uk-UA" sz="1600" dirty="0">
                <a:hlinkClick r:id="rId8" tooltip="Мікробіологія"/>
              </a:rPr>
              <a:t>мікробіологією</a:t>
            </a:r>
            <a:r>
              <a:rPr lang="uk-UA" sz="1600" dirty="0"/>
              <a:t>, </a:t>
            </a:r>
            <a:r>
              <a:rPr lang="uk-UA" sz="1600" dirty="0">
                <a:hlinkClick r:id="rId9" tooltip="Імунологія"/>
              </a:rPr>
              <a:t>імунологією</a:t>
            </a:r>
            <a:r>
              <a:rPr lang="uk-UA" sz="1600" dirty="0"/>
              <a:t> і т. д. Вона синтезує та звіряє дані, отримані з цих дисциплін, із клінічною практикою. Науки також мають спільні методи досліджень, що доповнюють одне одного.</a:t>
            </a:r>
          </a:p>
          <a:p>
            <a:r>
              <a:rPr lang="uk-UA" sz="1600" dirty="0"/>
              <a:t>Найважливіші проблеми сучасної патології:</a:t>
            </a:r>
          </a:p>
          <a:p>
            <a:r>
              <a:rPr lang="uk-UA" sz="1600" dirty="0"/>
              <a:t>загальне вчення про </a:t>
            </a:r>
            <a:r>
              <a:rPr lang="uk-UA" sz="1600" dirty="0">
                <a:hlinkClick r:id="rId10" tooltip="Хвороба"/>
              </a:rPr>
              <a:t>хвороби</a:t>
            </a:r>
            <a:r>
              <a:rPr lang="uk-UA" sz="1600" dirty="0"/>
              <a:t>;</a:t>
            </a:r>
          </a:p>
          <a:p>
            <a:r>
              <a:rPr lang="uk-UA" sz="1600" dirty="0">
                <a:hlinkClick r:id="rId11" tooltip="Реактивність"/>
              </a:rPr>
              <a:t>реактивність</a:t>
            </a:r>
            <a:r>
              <a:rPr lang="uk-UA" sz="1600" dirty="0"/>
              <a:t> </a:t>
            </a:r>
            <a:r>
              <a:rPr lang="uk-UA" sz="1600" dirty="0">
                <a:hlinkClick r:id="rId12" tooltip="Організм"/>
              </a:rPr>
              <a:t>організму</a:t>
            </a:r>
            <a:r>
              <a:rPr lang="uk-UA" sz="1600" dirty="0"/>
              <a:t>;</a:t>
            </a:r>
          </a:p>
          <a:p>
            <a:r>
              <a:rPr lang="uk-UA" sz="1600" dirty="0"/>
              <a:t>патологія проникності біологічних </a:t>
            </a:r>
            <a:r>
              <a:rPr lang="uk-UA" sz="1600" dirty="0">
                <a:hlinkClick r:id="rId13" tooltip="Мембрана"/>
              </a:rPr>
              <a:t>мембран</a:t>
            </a:r>
            <a:r>
              <a:rPr lang="uk-UA" sz="1600" dirty="0"/>
              <a:t> та </a:t>
            </a:r>
            <a:r>
              <a:rPr lang="uk-UA" sz="1600" dirty="0" err="1"/>
              <a:t>мікроциркуляції</a:t>
            </a:r>
            <a:r>
              <a:rPr lang="uk-UA" sz="1600" dirty="0"/>
              <a:t>;</a:t>
            </a:r>
          </a:p>
          <a:p>
            <a:r>
              <a:rPr lang="uk-UA" sz="1600" dirty="0"/>
              <a:t>механізми порушення та відновлення життєво важливих </a:t>
            </a:r>
            <a:r>
              <a:rPr lang="uk-UA" sz="1600" dirty="0">
                <a:hlinkClick r:id="rId14" tooltip="Функція"/>
              </a:rPr>
              <a:t>функцій</a:t>
            </a:r>
            <a:r>
              <a:rPr lang="uk-UA" sz="1600" dirty="0"/>
              <a:t>;</a:t>
            </a:r>
          </a:p>
          <a:p>
            <a:r>
              <a:rPr lang="uk-UA" sz="1600" dirty="0"/>
              <a:t>механізми </a:t>
            </a:r>
            <a:r>
              <a:rPr lang="uk-UA" sz="1600" dirty="0">
                <a:hlinkClick r:id="rId15" tooltip="Адаптація (біологія)"/>
              </a:rPr>
              <a:t>адаптації</a:t>
            </a:r>
            <a:r>
              <a:rPr lang="uk-UA" sz="1600" dirty="0"/>
              <a:t> та ін.</a:t>
            </a:r>
          </a:p>
          <a:p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Патологія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965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Мікологія</vt:lpstr>
      <vt:lpstr>Мікробіологія</vt:lpstr>
      <vt:lpstr>Презентация PowerPoint</vt:lpstr>
      <vt:lpstr>Космічна біологія</vt:lpstr>
      <vt:lpstr>Анатомія</vt:lpstr>
      <vt:lpstr>Патологія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16</cp:revision>
  <dcterms:created xsi:type="dcterms:W3CDTF">2013-09-19T14:32:29Z</dcterms:created>
  <dcterms:modified xsi:type="dcterms:W3CDTF">2013-09-19T17:20:00Z</dcterms:modified>
</cp:coreProperties>
</file>