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4" d="100"/>
          <a:sy n="114" d="100"/>
        </p:scale>
        <p:origin x="-918" y="-2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F3B558DB-EC63-4E43-B410-265D2CC719C8}" type="datetimeFigureOut">
              <a:rPr lang="uk-UA" smtClean="0"/>
              <a:t>31.08.2014</a:t>
            </a:fld>
            <a:endParaRPr lang="uk-UA"/>
          </a:p>
        </p:txBody>
      </p:sp>
      <p:sp>
        <p:nvSpPr>
          <p:cNvPr id="19" name="Нижний колонтитул 18"/>
          <p:cNvSpPr>
            <a:spLocks noGrp="1"/>
          </p:cNvSpPr>
          <p:nvPr>
            <p:ph type="ftr" sz="quarter" idx="11"/>
          </p:nvPr>
        </p:nvSpPr>
        <p:spPr/>
        <p:txBody>
          <a:bodyPr/>
          <a:lstStyle/>
          <a:p>
            <a:endParaRPr lang="uk-UA"/>
          </a:p>
        </p:txBody>
      </p:sp>
      <p:sp>
        <p:nvSpPr>
          <p:cNvPr id="27" name="Номер слайда 26"/>
          <p:cNvSpPr>
            <a:spLocks noGrp="1"/>
          </p:cNvSpPr>
          <p:nvPr>
            <p:ph type="sldNum" sz="quarter" idx="12"/>
          </p:nvPr>
        </p:nvSpPr>
        <p:spPr/>
        <p:txBody>
          <a:bodyPr/>
          <a:lstStyle/>
          <a:p>
            <a:fld id="{88302D84-629C-4538-B665-AAA15ADA93F3}" type="slidenum">
              <a:rPr lang="uk-UA" smtClean="0"/>
              <a:t>‹#›</a:t>
            </a:fld>
            <a:endParaRPr lang="uk-U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F3B558DB-EC63-4E43-B410-265D2CC719C8}" type="datetimeFigureOut">
              <a:rPr lang="uk-UA" smtClean="0"/>
              <a:t>31.08.2014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88302D84-629C-4538-B665-AAA15ADA93F3}" type="slidenum">
              <a:rPr lang="uk-UA" smtClean="0"/>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F3B558DB-EC63-4E43-B410-265D2CC719C8}" type="datetimeFigureOut">
              <a:rPr lang="uk-UA" smtClean="0"/>
              <a:t>31.08.2014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88302D84-629C-4538-B665-AAA15ADA93F3}" type="slidenum">
              <a:rPr lang="uk-UA" smtClean="0"/>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F3B558DB-EC63-4E43-B410-265D2CC719C8}" type="datetimeFigureOut">
              <a:rPr lang="uk-UA" smtClean="0"/>
              <a:t>31.08.2014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88302D84-629C-4538-B665-AAA15ADA93F3}" type="slidenum">
              <a:rPr lang="uk-UA" smtClean="0"/>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F3B558DB-EC63-4E43-B410-265D2CC719C8}" type="datetimeFigureOut">
              <a:rPr lang="uk-UA" smtClean="0"/>
              <a:t>31.08.2014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88302D84-629C-4538-B665-AAA15ADA93F3}" type="slidenum">
              <a:rPr lang="uk-UA" smtClean="0"/>
              <a:t>‹#›</a:t>
            </a:fld>
            <a:endParaRPr lang="uk-U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F3B558DB-EC63-4E43-B410-265D2CC719C8}" type="datetimeFigureOut">
              <a:rPr lang="uk-UA" smtClean="0"/>
              <a:t>31.08.2014</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88302D84-629C-4538-B665-AAA15ADA93F3}" type="slidenum">
              <a:rPr lang="uk-UA" smtClean="0"/>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F3B558DB-EC63-4E43-B410-265D2CC719C8}" type="datetimeFigureOut">
              <a:rPr lang="uk-UA" smtClean="0"/>
              <a:t>31.08.2014</a:t>
            </a:fld>
            <a:endParaRPr lang="uk-UA"/>
          </a:p>
        </p:txBody>
      </p:sp>
      <p:sp>
        <p:nvSpPr>
          <p:cNvPr id="8" name="Нижний колонтитул 7"/>
          <p:cNvSpPr>
            <a:spLocks noGrp="1"/>
          </p:cNvSpPr>
          <p:nvPr>
            <p:ph type="ftr" sz="quarter" idx="11"/>
          </p:nvPr>
        </p:nvSpPr>
        <p:spPr/>
        <p:txBody>
          <a:bodyPr/>
          <a:lstStyle/>
          <a:p>
            <a:endParaRPr lang="uk-UA"/>
          </a:p>
        </p:txBody>
      </p:sp>
      <p:sp>
        <p:nvSpPr>
          <p:cNvPr id="9" name="Номер слайда 8"/>
          <p:cNvSpPr>
            <a:spLocks noGrp="1"/>
          </p:cNvSpPr>
          <p:nvPr>
            <p:ph type="sldNum" sz="quarter" idx="12"/>
          </p:nvPr>
        </p:nvSpPr>
        <p:spPr/>
        <p:txBody>
          <a:bodyPr/>
          <a:lstStyle/>
          <a:p>
            <a:fld id="{88302D84-629C-4538-B665-AAA15ADA93F3}" type="slidenum">
              <a:rPr lang="uk-UA" smtClean="0"/>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F3B558DB-EC63-4E43-B410-265D2CC719C8}" type="datetimeFigureOut">
              <a:rPr lang="uk-UA" smtClean="0"/>
              <a:t>31.08.2014</a:t>
            </a:fld>
            <a:endParaRPr lang="uk-UA"/>
          </a:p>
        </p:txBody>
      </p:sp>
      <p:sp>
        <p:nvSpPr>
          <p:cNvPr id="4" name="Нижний колонтитул 3"/>
          <p:cNvSpPr>
            <a:spLocks noGrp="1"/>
          </p:cNvSpPr>
          <p:nvPr>
            <p:ph type="ftr" sz="quarter" idx="11"/>
          </p:nvPr>
        </p:nvSpPr>
        <p:spPr/>
        <p:txBody>
          <a:bodyPr/>
          <a:lstStyle/>
          <a:p>
            <a:endParaRPr lang="uk-UA"/>
          </a:p>
        </p:txBody>
      </p:sp>
      <p:sp>
        <p:nvSpPr>
          <p:cNvPr id="5" name="Номер слайда 4"/>
          <p:cNvSpPr>
            <a:spLocks noGrp="1"/>
          </p:cNvSpPr>
          <p:nvPr>
            <p:ph type="sldNum" sz="quarter" idx="12"/>
          </p:nvPr>
        </p:nvSpPr>
        <p:spPr/>
        <p:txBody>
          <a:bodyPr/>
          <a:lstStyle/>
          <a:p>
            <a:fld id="{88302D84-629C-4538-B665-AAA15ADA93F3}" type="slidenum">
              <a:rPr lang="uk-UA" smtClean="0"/>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F3B558DB-EC63-4E43-B410-265D2CC719C8}" type="datetimeFigureOut">
              <a:rPr lang="uk-UA" smtClean="0"/>
              <a:t>31.08.2014</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p:txBody>
          <a:bodyPr/>
          <a:lstStyle/>
          <a:p>
            <a:fld id="{88302D84-629C-4538-B665-AAA15ADA93F3}" type="slidenum">
              <a:rPr lang="uk-UA" smtClean="0"/>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F3B558DB-EC63-4E43-B410-265D2CC719C8}" type="datetimeFigureOut">
              <a:rPr lang="uk-UA" smtClean="0"/>
              <a:t>31.08.2014</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88302D84-629C-4538-B665-AAA15ADA93F3}" type="slidenum">
              <a:rPr lang="uk-UA" smtClean="0"/>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F3B558DB-EC63-4E43-B410-265D2CC719C8}" type="datetimeFigureOut">
              <a:rPr lang="uk-UA" smtClean="0"/>
              <a:t>31.08.2014</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a:xfrm>
            <a:off x="8077200" y="6356350"/>
            <a:ext cx="609600" cy="365125"/>
          </a:xfrm>
        </p:spPr>
        <p:txBody>
          <a:bodyPr/>
          <a:lstStyle/>
          <a:p>
            <a:fld id="{88302D84-629C-4538-B665-AAA15ADA93F3}" type="slidenum">
              <a:rPr lang="uk-UA" smtClean="0"/>
              <a:t>‹#›</a:t>
            </a:fld>
            <a:endParaRPr lang="uk-UA"/>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3B558DB-EC63-4E43-B410-265D2CC719C8}" type="datetimeFigureOut">
              <a:rPr lang="uk-UA" smtClean="0"/>
              <a:t>31.08.2014</a:t>
            </a:fld>
            <a:endParaRPr lang="uk-UA"/>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uk-UA"/>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88302D84-629C-4538-B665-AAA15ADA93F3}" type="slidenum">
              <a:rPr lang="uk-UA" smtClean="0"/>
              <a:t>‹#›</a:t>
            </a:fld>
            <a:endParaRPr lang="uk-UA"/>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763688" y="1556792"/>
            <a:ext cx="7164288" cy="1468760"/>
          </a:xfrm>
        </p:spPr>
        <p:txBody>
          <a:bodyPr>
            <a:normAutofit fontScale="90000"/>
          </a:bodyPr>
          <a:lstStyle/>
          <a:p>
            <a:r>
              <a:rPr lang="uk-UA" dirty="0" smtClean="0"/>
              <a:t>Академік </a:t>
            </a:r>
            <a:r>
              <a:rPr lang="uk-UA" b="1" dirty="0" smtClean="0"/>
              <a:t>Володимир Петрович Філатов</a:t>
            </a:r>
            <a:r>
              <a:rPr lang="uk-UA" dirty="0" smtClean="0"/>
              <a:t> </a:t>
            </a:r>
            <a:endParaRPr lang="uk-UA" dirty="0"/>
          </a:p>
        </p:txBody>
      </p:sp>
      <p:sp>
        <p:nvSpPr>
          <p:cNvPr id="3" name="Подзаголовок 2"/>
          <p:cNvSpPr>
            <a:spLocks noGrp="1"/>
          </p:cNvSpPr>
          <p:nvPr>
            <p:ph type="subTitle" idx="1"/>
          </p:nvPr>
        </p:nvSpPr>
        <p:spPr>
          <a:xfrm>
            <a:off x="3779912" y="3068960"/>
            <a:ext cx="5364088" cy="3240360"/>
          </a:xfrm>
        </p:spPr>
        <p:txBody>
          <a:bodyPr>
            <a:normAutofit fontScale="85000" lnSpcReduction="20000"/>
          </a:bodyPr>
          <a:lstStyle/>
          <a:p>
            <a:r>
              <a:rPr lang="uk-UA" dirty="0" smtClean="0"/>
              <a:t>радянський офтальмолог</a:t>
            </a:r>
          </a:p>
          <a:p>
            <a:r>
              <a:rPr lang="uk-UA" dirty="0" smtClean="0"/>
              <a:t> російського походження, дійсний член АН УРСР та Академії </a:t>
            </a:r>
          </a:p>
          <a:p>
            <a:r>
              <a:rPr lang="uk-UA" dirty="0" smtClean="0"/>
              <a:t>медичних наук СРСР,</a:t>
            </a:r>
          </a:p>
          <a:p>
            <a:r>
              <a:rPr lang="uk-UA" dirty="0" smtClean="0"/>
              <a:t> поет, художник, мемуарист.</a:t>
            </a:r>
            <a:endParaRPr lang="en-US" dirty="0" smtClean="0"/>
          </a:p>
          <a:p>
            <a:r>
              <a:rPr lang="ru-RU" dirty="0" err="1" smtClean="0"/>
              <a:t>Підготувала</a:t>
            </a:r>
            <a:r>
              <a:rPr lang="ru-RU" dirty="0" smtClean="0"/>
              <a:t> </a:t>
            </a:r>
          </a:p>
          <a:p>
            <a:r>
              <a:rPr lang="ru-RU" dirty="0" err="1" smtClean="0"/>
              <a:t>учениця</a:t>
            </a:r>
            <a:r>
              <a:rPr lang="ru-RU" dirty="0" smtClean="0"/>
              <a:t> 9Б </a:t>
            </a:r>
            <a:r>
              <a:rPr lang="ru-RU" dirty="0" err="1" smtClean="0"/>
              <a:t>класу</a:t>
            </a:r>
            <a:endParaRPr lang="ru-RU" dirty="0" smtClean="0"/>
          </a:p>
          <a:p>
            <a:r>
              <a:rPr lang="ru-RU" dirty="0" smtClean="0"/>
              <a:t> </a:t>
            </a:r>
            <a:r>
              <a:rPr lang="ru-RU" dirty="0" err="1" smtClean="0"/>
              <a:t>Маловисківської</a:t>
            </a:r>
            <a:r>
              <a:rPr lang="ru-RU" dirty="0" smtClean="0"/>
              <a:t> </a:t>
            </a:r>
            <a:r>
              <a:rPr lang="ru-RU" dirty="0" err="1" smtClean="0"/>
              <a:t>гімназії</a:t>
            </a:r>
            <a:r>
              <a:rPr lang="ru-RU" dirty="0" smtClean="0"/>
              <a:t> </a:t>
            </a:r>
          </a:p>
          <a:p>
            <a:r>
              <a:rPr lang="ru-RU" dirty="0" smtClean="0"/>
              <a:t>Паливода </a:t>
            </a:r>
            <a:r>
              <a:rPr lang="ru-RU" dirty="0" err="1" smtClean="0"/>
              <a:t>Марія</a:t>
            </a:r>
            <a:endParaRPr lang="en-US" dirty="0" smtClean="0"/>
          </a:p>
          <a:p>
            <a:endParaRPr lang="uk-UA" dirty="0" smtClean="0"/>
          </a:p>
          <a:p>
            <a:endParaRPr lang="en-US" dirty="0" smtClean="0"/>
          </a:p>
          <a:p>
            <a:endParaRPr lang="uk-UA" dirty="0"/>
          </a:p>
        </p:txBody>
      </p:sp>
      <p:pic>
        <p:nvPicPr>
          <p:cNvPr id="4" name="Picture 30" descr="C:\Users\Roditeli\Downloads\images (1).jpg"/>
          <p:cNvPicPr>
            <a:picLocks noChangeAspect="1" noChangeArrowheads="1"/>
          </p:cNvPicPr>
          <p:nvPr/>
        </p:nvPicPr>
        <p:blipFill>
          <a:blip r:embed="rId2" cstate="print"/>
          <a:srcRect/>
          <a:stretch>
            <a:fillRect/>
          </a:stretch>
        </p:blipFill>
        <p:spPr bwMode="auto">
          <a:xfrm>
            <a:off x="251520" y="2924944"/>
            <a:ext cx="3646559" cy="2745479"/>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3568" y="2924944"/>
            <a:ext cx="8229600" cy="1143000"/>
          </a:xfrm>
        </p:spPr>
        <p:txBody>
          <a:bodyPr/>
          <a:lstStyle/>
          <a:p>
            <a:r>
              <a:rPr lang="uk-UA" dirty="0" smtClean="0"/>
              <a:t>          Дякую за увагу!</a:t>
            </a:r>
            <a:endParaRPr lang="uk-UA"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39552" y="692696"/>
            <a:ext cx="8136904" cy="2016224"/>
          </a:xfrm>
        </p:spPr>
        <p:txBody>
          <a:bodyPr>
            <a:normAutofit fontScale="92500" lnSpcReduction="20000"/>
          </a:bodyPr>
          <a:lstStyle/>
          <a:p>
            <a:pPr>
              <a:buNone/>
            </a:pPr>
            <a:r>
              <a:rPr lang="uk-UA" dirty="0" smtClean="0"/>
              <a:t>Засновник одеського </a:t>
            </a:r>
            <a:r>
              <a:rPr lang="uk-UA" dirty="0" err="1" smtClean="0"/>
              <a:t>Інстуту</a:t>
            </a:r>
            <a:r>
              <a:rPr lang="uk-UA" dirty="0" smtClean="0"/>
              <a:t> очних хвороб і тканинної терапії ім. В. П. Філатова України. Герой Соціалістичної Праці, кавалер чотирьох орденів Леніна, ордену Трудового Червоного Прапора та ордена Вітчизняної війни 1 ступеня, лауреат Сталінської премії</a:t>
            </a:r>
            <a:r>
              <a:rPr lang="en-US" dirty="0"/>
              <a:t> </a:t>
            </a:r>
            <a:r>
              <a:rPr lang="uk-UA" dirty="0" smtClean="0"/>
              <a:t>та премії імені І. І. Мечникова</a:t>
            </a:r>
            <a:endParaRPr lang="uk-UA" dirty="0"/>
          </a:p>
        </p:txBody>
      </p:sp>
      <p:pic>
        <p:nvPicPr>
          <p:cNvPr id="4" name="Picture 32" descr="C:\Users\Roditeli\Downloads\images (3).jpg"/>
          <p:cNvPicPr>
            <a:picLocks noChangeAspect="1" noChangeArrowheads="1"/>
          </p:cNvPicPr>
          <p:nvPr/>
        </p:nvPicPr>
        <p:blipFill>
          <a:blip r:embed="rId2" cstate="print"/>
          <a:srcRect/>
          <a:stretch>
            <a:fillRect/>
          </a:stretch>
        </p:blipFill>
        <p:spPr bwMode="auto">
          <a:xfrm>
            <a:off x="5940152" y="2996952"/>
            <a:ext cx="2592288" cy="3253321"/>
          </a:xfrm>
          <a:prstGeom prst="rect">
            <a:avLst/>
          </a:prstGeom>
          <a:noFill/>
        </p:spPr>
      </p:pic>
      <p:pic>
        <p:nvPicPr>
          <p:cNvPr id="5" name="Picture 29" descr="C:\Users\Roditeli\Downloads\завантаження.jpg"/>
          <p:cNvPicPr>
            <a:picLocks noChangeAspect="1" noChangeArrowheads="1"/>
          </p:cNvPicPr>
          <p:nvPr/>
        </p:nvPicPr>
        <p:blipFill>
          <a:blip r:embed="rId3" cstate="print"/>
          <a:srcRect/>
          <a:stretch>
            <a:fillRect/>
          </a:stretch>
        </p:blipFill>
        <p:spPr bwMode="auto">
          <a:xfrm>
            <a:off x="611560" y="2924944"/>
            <a:ext cx="2592288" cy="3579826"/>
          </a:xfrm>
          <a:prstGeom prst="rect">
            <a:avLst/>
          </a:prstGeom>
          <a:noFill/>
        </p:spPr>
      </p:pic>
      <p:pic>
        <p:nvPicPr>
          <p:cNvPr id="6" name="Picture 24" descr="C:\Users\Roditeli\Downloads\завантаження (3).jpg"/>
          <p:cNvPicPr>
            <a:picLocks noChangeAspect="1" noChangeArrowheads="1"/>
          </p:cNvPicPr>
          <p:nvPr/>
        </p:nvPicPr>
        <p:blipFill>
          <a:blip r:embed="rId4" cstate="print"/>
          <a:srcRect/>
          <a:stretch>
            <a:fillRect/>
          </a:stretch>
        </p:blipFill>
        <p:spPr bwMode="auto">
          <a:xfrm>
            <a:off x="3707904" y="3068960"/>
            <a:ext cx="2088232" cy="3248361"/>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131840" y="260648"/>
            <a:ext cx="5688632" cy="6192688"/>
          </a:xfrm>
        </p:spPr>
        <p:txBody>
          <a:bodyPr>
            <a:normAutofit/>
          </a:bodyPr>
          <a:lstStyle/>
          <a:p>
            <a:pPr>
              <a:buNone/>
            </a:pPr>
            <a:r>
              <a:rPr lang="uk-UA" dirty="0" smtClean="0"/>
              <a:t>Володимир Петрович Філатов народився 15</a:t>
            </a:r>
            <a:r>
              <a:rPr lang="en-US" dirty="0" smtClean="0"/>
              <a:t> </a:t>
            </a:r>
            <a:r>
              <a:rPr lang="uk-UA" dirty="0" smtClean="0"/>
              <a:t>лютого 1875</a:t>
            </a:r>
            <a:r>
              <a:rPr lang="en-US" dirty="0"/>
              <a:t> </a:t>
            </a:r>
            <a:r>
              <a:rPr lang="uk-UA" dirty="0" smtClean="0"/>
              <a:t>року в селі </a:t>
            </a:r>
            <a:r>
              <a:rPr lang="uk-UA" dirty="0" err="1" smtClean="0"/>
              <a:t>Михайлівка</a:t>
            </a:r>
            <a:r>
              <a:rPr lang="uk-UA" dirty="0" smtClean="0"/>
              <a:t> Пензенської губернії в родині земського лікаря — Петра Федоровича Філатова. Він був високоосвіченим медиком, працював у </a:t>
            </a:r>
            <a:r>
              <a:rPr lang="uk-UA" dirty="0" err="1" smtClean="0"/>
              <a:t>симбирскій</a:t>
            </a:r>
            <a:r>
              <a:rPr lang="uk-UA" dirty="0" smtClean="0"/>
              <a:t> земській лікарні і був фахівцем з хірургії та очних хвороб. Сім'я Філатових походила із збіднілих дворян</a:t>
            </a:r>
            <a:r>
              <a:rPr lang="en-US" baseline="30000" dirty="0"/>
              <a:t> </a:t>
            </a:r>
            <a:r>
              <a:rPr lang="uk-UA" dirty="0" smtClean="0"/>
              <a:t>та була майже вся задіяна у медицині — чотири з шести братів Петра Федоровича були лікарями.</a:t>
            </a:r>
            <a:endParaRPr lang="uk-UA" dirty="0"/>
          </a:p>
        </p:txBody>
      </p:sp>
      <p:pic>
        <p:nvPicPr>
          <p:cNvPr id="4" name="Picture 33" descr="C:\Users\Roditeli\Downloads\images (4).jpg"/>
          <p:cNvPicPr>
            <a:picLocks noChangeAspect="1" noChangeArrowheads="1"/>
          </p:cNvPicPr>
          <p:nvPr/>
        </p:nvPicPr>
        <p:blipFill>
          <a:blip r:embed="rId2" cstate="print"/>
          <a:srcRect/>
          <a:stretch>
            <a:fillRect/>
          </a:stretch>
        </p:blipFill>
        <p:spPr bwMode="auto">
          <a:xfrm>
            <a:off x="539552" y="1412776"/>
            <a:ext cx="2664296" cy="3594024"/>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51520" y="737320"/>
            <a:ext cx="5904656" cy="6120680"/>
          </a:xfrm>
        </p:spPr>
        <p:txBody>
          <a:bodyPr>
            <a:normAutofit fontScale="92500" lnSpcReduction="20000"/>
          </a:bodyPr>
          <a:lstStyle/>
          <a:p>
            <a:pPr>
              <a:buNone/>
            </a:pPr>
            <a:r>
              <a:rPr lang="uk-UA" dirty="0" smtClean="0"/>
              <a:t>Отримавши блискучу освіту, як і більшість талановитих людей, Володимир Філатов був особистістю неординарною і багатогранною. Писав вірші і картини, музичив, мав славу філософа, володів кількома іноземними мовами. Улюбленим заняттям в дні літніх канікул був живопис та поезія, але він вирішив присвятити себе</a:t>
            </a:r>
            <a:r>
              <a:rPr lang="en-US" dirty="0" smtClean="0"/>
              <a:t> </a:t>
            </a:r>
            <a:r>
              <a:rPr lang="uk-UA" dirty="0" smtClean="0"/>
              <a:t>офтальмології. Вважається, що Філатов вибрав область медицини, коли якось побачив сліпого чоловіка, що йшов із паличкою та простукував нею свій шлях. Майбутній академік був вражений і інстинктивно вигукнув: </a:t>
            </a:r>
            <a:r>
              <a:rPr lang="uk-UA" i="1" dirty="0" smtClean="0"/>
              <a:t>«Кожна людина повинна бачити сонце!»</a:t>
            </a:r>
            <a:r>
              <a:rPr lang="uk-UA" dirty="0" smtClean="0"/>
              <a:t>. Згодом ця фраза стала девізом інституту, який був відкритий в Одесі.</a:t>
            </a:r>
            <a:endParaRPr lang="uk-UA" dirty="0"/>
          </a:p>
        </p:txBody>
      </p:sp>
      <p:pic>
        <p:nvPicPr>
          <p:cNvPr id="4" name="Picture 20" descr="C:\Users\Roditeli\Downloads\images (5).jpg"/>
          <p:cNvPicPr>
            <a:picLocks noChangeAspect="1" noChangeArrowheads="1"/>
          </p:cNvPicPr>
          <p:nvPr/>
        </p:nvPicPr>
        <p:blipFill>
          <a:blip r:embed="rId2" cstate="print"/>
          <a:srcRect/>
          <a:stretch>
            <a:fillRect/>
          </a:stretch>
        </p:blipFill>
        <p:spPr bwMode="auto">
          <a:xfrm>
            <a:off x="6227676" y="1196752"/>
            <a:ext cx="2916324" cy="4166177"/>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39552" y="332656"/>
            <a:ext cx="8219256" cy="2548880"/>
          </a:xfrm>
        </p:spPr>
        <p:txBody>
          <a:bodyPr>
            <a:normAutofit fontScale="85000" lnSpcReduction="10000"/>
          </a:bodyPr>
          <a:lstStyle/>
          <a:p>
            <a:pPr>
              <a:buNone/>
            </a:pPr>
            <a:r>
              <a:rPr lang="uk-UA" dirty="0" smtClean="0"/>
              <a:t>Він був не тільки вченим, а й лікарем клініцистом, блискучим хірургом, обдарованим педагогом, талановитим художником, цікавим оповідачем та веселим співрозмовником. Відомо, що академік багато часу приділяв написанню своїх мемуарів. Навесні, вчений виходив до берегової лінії Одеси, де він малював етюди. Були в нього і віршовані рядки, які Володимир Петрович підписував </a:t>
            </a:r>
            <a:r>
              <a:rPr lang="uk-UA" dirty="0" err="1" smtClean="0"/>
              <a:t>анограмою</a:t>
            </a:r>
            <a:r>
              <a:rPr lang="uk-UA" dirty="0" smtClean="0"/>
              <a:t> — «</a:t>
            </a:r>
            <a:r>
              <a:rPr lang="uk-UA" dirty="0" err="1" smtClean="0"/>
              <a:t>Воталіф</a:t>
            </a:r>
            <a:r>
              <a:rPr lang="uk-UA" dirty="0" smtClean="0"/>
              <a:t>» («Філатов» навпаки). </a:t>
            </a:r>
            <a:endParaRPr lang="uk-UA" dirty="0"/>
          </a:p>
        </p:txBody>
      </p:sp>
      <p:pic>
        <p:nvPicPr>
          <p:cNvPr id="4" name="Picture 21" descr="C:\Users\Roditeli\Downloads\images.jpg"/>
          <p:cNvPicPr>
            <a:picLocks noChangeAspect="1" noChangeArrowheads="1"/>
          </p:cNvPicPr>
          <p:nvPr/>
        </p:nvPicPr>
        <p:blipFill>
          <a:blip r:embed="rId2" cstate="print"/>
          <a:srcRect/>
          <a:stretch>
            <a:fillRect/>
          </a:stretch>
        </p:blipFill>
        <p:spPr bwMode="auto">
          <a:xfrm>
            <a:off x="2123728" y="2852936"/>
            <a:ext cx="5112568" cy="3746615"/>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39552" y="476672"/>
            <a:ext cx="4536504" cy="4464496"/>
          </a:xfrm>
        </p:spPr>
        <p:txBody>
          <a:bodyPr>
            <a:normAutofit fontScale="92500" lnSpcReduction="10000"/>
          </a:bodyPr>
          <a:lstStyle/>
          <a:p>
            <a:pPr>
              <a:buNone/>
            </a:pPr>
            <a:r>
              <a:rPr lang="uk-UA" dirty="0" smtClean="0"/>
              <a:t>Наукова діяльність Філатова була його постійною та напруженою працею протягом всього його життя. Так, протягом перших 20 років своєї діяльності він опублікував 12 наукових робіт, потім, вже після 1917</a:t>
            </a:r>
            <a:r>
              <a:rPr lang="en-US" dirty="0" smtClean="0"/>
              <a:t> </a:t>
            </a:r>
            <a:r>
              <a:rPr lang="uk-UA" dirty="0" smtClean="0"/>
              <a:t>року — ще 250. За весь період його життя ним написано близько 461 наукових робіт та монографій.</a:t>
            </a:r>
            <a:endParaRPr lang="uk-UA" dirty="0"/>
          </a:p>
        </p:txBody>
      </p:sp>
      <p:pic>
        <p:nvPicPr>
          <p:cNvPr id="4" name="Picture 23" descr="C:\Users\Roditeli\Downloads\завантаження (2).jpg"/>
          <p:cNvPicPr>
            <a:picLocks noChangeAspect="1" noChangeArrowheads="1"/>
          </p:cNvPicPr>
          <p:nvPr/>
        </p:nvPicPr>
        <p:blipFill>
          <a:blip r:embed="rId2" cstate="print"/>
          <a:srcRect/>
          <a:stretch>
            <a:fillRect/>
          </a:stretch>
        </p:blipFill>
        <p:spPr bwMode="auto">
          <a:xfrm>
            <a:off x="5076056" y="764704"/>
            <a:ext cx="3779912" cy="5507291"/>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95536" y="1772816"/>
            <a:ext cx="4032448" cy="3168352"/>
          </a:xfrm>
        </p:spPr>
        <p:txBody>
          <a:bodyPr>
            <a:normAutofit fontScale="92500" lnSpcReduction="10000"/>
          </a:bodyPr>
          <a:lstStyle/>
          <a:p>
            <a:pPr>
              <a:buNone/>
            </a:pPr>
            <a:r>
              <a:rPr lang="uk-UA" dirty="0" smtClean="0"/>
              <a:t>Останні роки свого життя вчений провів у квартирі на Пролетарському бульварі Помер 30 жовтня 1956 року від крововиливу у мозок. Похований на Другому Християнському цвинтарі Одеси</a:t>
            </a:r>
            <a:endParaRPr lang="uk-UA" dirty="0"/>
          </a:p>
        </p:txBody>
      </p:sp>
      <p:pic>
        <p:nvPicPr>
          <p:cNvPr id="4" name="Picture 25" descr="C:\Users\Roditeli\Downloads\завантаження (4).jpg"/>
          <p:cNvPicPr>
            <a:picLocks noChangeAspect="1" noChangeArrowheads="1"/>
          </p:cNvPicPr>
          <p:nvPr/>
        </p:nvPicPr>
        <p:blipFill>
          <a:blip r:embed="rId2" cstate="print"/>
          <a:srcRect/>
          <a:stretch>
            <a:fillRect/>
          </a:stretch>
        </p:blipFill>
        <p:spPr bwMode="auto">
          <a:xfrm>
            <a:off x="4572000" y="692696"/>
            <a:ext cx="4286190" cy="540060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39552" y="404664"/>
            <a:ext cx="8363272" cy="2044823"/>
          </a:xfrm>
        </p:spPr>
        <p:txBody>
          <a:bodyPr>
            <a:normAutofit fontScale="77500" lnSpcReduction="20000"/>
          </a:bodyPr>
          <a:lstStyle/>
          <a:p>
            <a:pPr>
              <a:buNone/>
            </a:pPr>
            <a:r>
              <a:rPr lang="uk-UA" dirty="0" smtClean="0"/>
              <a:t>23 листопада 1956 року Вчена рада Інституту</a:t>
            </a:r>
            <a:r>
              <a:rPr lang="en-US" dirty="0"/>
              <a:t> </a:t>
            </a:r>
            <a:r>
              <a:rPr lang="uk-UA" dirty="0" smtClean="0"/>
              <a:t>прийняла рішення про увічнення пам'яті першого його директора. На фронтоні будівлі інституту було встановлено дошку із написом: </a:t>
            </a:r>
            <a:r>
              <a:rPr lang="uk-UA" i="1" dirty="0" smtClean="0"/>
              <a:t>«науково-дослідний інститут очних хвороб і тканинної терапії імені академіка В. П. Філатова»</a:t>
            </a:r>
            <a:r>
              <a:rPr lang="uk-UA" dirty="0" smtClean="0"/>
              <a:t>, а в його робочому кабінеті був створений кабінет-музей академіка Філатова, де і сьогодні все зберігається в такому ж вигляді, яким і було за його офтальмолога.</a:t>
            </a:r>
            <a:endParaRPr lang="uk-UA" dirty="0"/>
          </a:p>
        </p:txBody>
      </p:sp>
      <p:pic>
        <p:nvPicPr>
          <p:cNvPr id="4" name="Picture 26" descr="C:\Users\Roditeli\Downloads\завантаження (5).jpg"/>
          <p:cNvPicPr>
            <a:picLocks noChangeAspect="1" noChangeArrowheads="1"/>
          </p:cNvPicPr>
          <p:nvPr/>
        </p:nvPicPr>
        <p:blipFill>
          <a:blip r:embed="rId2" cstate="print"/>
          <a:srcRect/>
          <a:stretch>
            <a:fillRect/>
          </a:stretch>
        </p:blipFill>
        <p:spPr bwMode="auto">
          <a:xfrm>
            <a:off x="251520" y="2492896"/>
            <a:ext cx="4477790" cy="3384376"/>
          </a:xfrm>
          <a:prstGeom prst="rect">
            <a:avLst/>
          </a:prstGeom>
          <a:noFill/>
        </p:spPr>
      </p:pic>
      <p:pic>
        <p:nvPicPr>
          <p:cNvPr id="5" name="Picture 31" descr="C:\Users\Roditeli\Downloads\images (2).jpg"/>
          <p:cNvPicPr>
            <a:picLocks noChangeAspect="1" noChangeArrowheads="1"/>
          </p:cNvPicPr>
          <p:nvPr/>
        </p:nvPicPr>
        <p:blipFill>
          <a:blip r:embed="rId3" cstate="print"/>
          <a:srcRect/>
          <a:stretch>
            <a:fillRect/>
          </a:stretch>
        </p:blipFill>
        <p:spPr bwMode="auto">
          <a:xfrm>
            <a:off x="3923928" y="2780928"/>
            <a:ext cx="5004048" cy="3753036"/>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51" name="Picture 27" descr="C:\Users\Roditeli\Downloads\завантаження (6).jpg"/>
          <p:cNvPicPr>
            <a:picLocks noChangeAspect="1" noChangeArrowheads="1"/>
          </p:cNvPicPr>
          <p:nvPr/>
        </p:nvPicPr>
        <p:blipFill>
          <a:blip r:embed="rId2" cstate="print"/>
          <a:srcRect/>
          <a:stretch>
            <a:fillRect/>
          </a:stretch>
        </p:blipFill>
        <p:spPr bwMode="auto">
          <a:xfrm>
            <a:off x="971600" y="1700808"/>
            <a:ext cx="3312368" cy="3312368"/>
          </a:xfrm>
          <a:prstGeom prst="rect">
            <a:avLst/>
          </a:prstGeom>
          <a:noFill/>
        </p:spPr>
      </p:pic>
      <p:pic>
        <p:nvPicPr>
          <p:cNvPr id="1052" name="Picture 28" descr="C:\Users\Roditeli\Downloads\завантаження (7).jpg"/>
          <p:cNvPicPr>
            <a:picLocks noChangeAspect="1" noChangeArrowheads="1"/>
          </p:cNvPicPr>
          <p:nvPr/>
        </p:nvPicPr>
        <p:blipFill>
          <a:blip r:embed="rId3" cstate="print"/>
          <a:srcRect/>
          <a:stretch>
            <a:fillRect/>
          </a:stretch>
        </p:blipFill>
        <p:spPr bwMode="auto">
          <a:xfrm>
            <a:off x="5796136" y="1772816"/>
            <a:ext cx="2511152" cy="3494687"/>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39</TotalTime>
  <Words>336</Words>
  <Application>Microsoft Office PowerPoint</Application>
  <PresentationFormat>Экран (4:3)</PresentationFormat>
  <Paragraphs>18</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Поток</vt:lpstr>
      <vt:lpstr>Академік Володимир Петрович Філатов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          Дякую за увагу!</vt:lpstr>
    </vt:vector>
  </TitlesOfParts>
  <Company>Reanimator Extreme Edition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Академік Володимир Петрович Філатов</dc:title>
  <dc:creator>Palivoda</dc:creator>
  <cp:lastModifiedBy>User</cp:lastModifiedBy>
  <cp:revision>5</cp:revision>
  <dcterms:created xsi:type="dcterms:W3CDTF">2013-09-03T13:08:30Z</dcterms:created>
  <dcterms:modified xsi:type="dcterms:W3CDTF">2014-08-31T18:13:20Z</dcterms:modified>
</cp:coreProperties>
</file>