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1"/>
  </p:sldMasterIdLst>
  <p:sldIdLst>
    <p:sldId id="256" r:id="rId2"/>
    <p:sldId id="257" r:id="rId3"/>
    <p:sldId id="259" r:id="rId4"/>
    <p:sldId id="258" r:id="rId5"/>
    <p:sldId id="263" r:id="rId6"/>
    <p:sldId id="268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08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0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63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7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2F3B5F5-4B56-4DD9-AA5A-D77EF3C7CA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8A7ECEA0-1E2B-4DBA-8D0F-C60C05AC9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31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uk/2/2e/Tsl.gi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4952" y="160807"/>
            <a:ext cx="3452648" cy="6555303"/>
          </a:xfrm>
        </p:spPr>
        <p:txBody>
          <a:bodyPr/>
          <a:lstStyle/>
          <a:p>
            <a:r>
              <a:rPr lang="uk-UA" dirty="0" smtClean="0">
                <a:latin typeface="Segoe Script" panose="020B0504020000000003" pitchFamily="34" charset="0"/>
              </a:rPr>
              <a:t/>
            </a:r>
            <a:br>
              <a:rPr lang="uk-UA" dirty="0" smtClean="0">
                <a:latin typeface="Segoe Script" panose="020B0504020000000003" pitchFamily="34" charset="0"/>
              </a:rPr>
            </a:br>
            <a:r>
              <a:rPr lang="uk-UA" dirty="0" smtClean="0">
                <a:latin typeface="Segoe Script" panose="020B0504020000000003" pitchFamily="34" charset="0"/>
              </a:rPr>
              <a:t>З життя</a:t>
            </a:r>
            <a:br>
              <a:rPr lang="uk-UA" dirty="0" smtClean="0">
                <a:latin typeface="Segoe Script" panose="020B0504020000000003" pitchFamily="34" charset="0"/>
              </a:rPr>
            </a:br>
            <a:r>
              <a:rPr lang="uk-UA" dirty="0" smtClean="0">
                <a:latin typeface="Segoe Script" panose="020B0504020000000003" pitchFamily="34" charset="0"/>
              </a:rPr>
              <a:t>Тараса Шевченка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55" y="-17289"/>
            <a:ext cx="7494699" cy="6875289"/>
          </a:xfrm>
        </p:spPr>
      </p:pic>
    </p:spTree>
    <p:extLst>
      <p:ext uri="{BB962C8B-B14F-4D97-AF65-F5344CB8AC3E}">
        <p14:creationId xmlns:p14="http://schemas.microsoft.com/office/powerpoint/2010/main" val="41153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9081" y="0"/>
            <a:ext cx="3213263" cy="6858000"/>
          </a:xfrm>
        </p:spPr>
        <p:txBody>
          <a:bodyPr>
            <a:noAutofit/>
          </a:bodyPr>
          <a:lstStyle/>
          <a:p>
            <a:r>
              <a:rPr lang="ru-RU" sz="2050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  За 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день до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своєї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смерті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розмові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 другом - художником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Григорiєм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Честахiвським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Шевченко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висловив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щоб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поховали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Каневi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 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квiтнi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1861 року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царський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уряд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нарештi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дозволив перевезти домовину з прахом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Шевченка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Україну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Процесія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рушила через всю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Росiю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пiвночi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пiвдень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: де потягом, де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кiньми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де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пароплавом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а де i просто на руках - до Канева, де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мрiяв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оселитися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поет i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дожити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Богом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визначеного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вiку</a:t>
            </a:r>
            <a:r>
              <a:rPr lang="ru-RU" sz="205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 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Перевезення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домовини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тривало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14 </a:t>
            </a:r>
            <a:r>
              <a:rPr lang="ru-RU" sz="205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дiб</a:t>
            </a:r>
            <a:r>
              <a:rPr lang="ru-RU" sz="205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05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146" name="Picture 2" descr="http://uchan.org.ua/b/src/1337877349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64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89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288110" cy="685800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Києва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 Канева домовину перевозили на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пароплавi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Веснянi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води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близько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пiдступили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мiста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i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пароплав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причалив на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невеличкому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острiвцi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за 200-300 м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вiд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твердого берега, 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жоден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рибальських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човнiв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мiг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витримати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ваги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домовини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Не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було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i перенести домовину на руках бродом.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Тодi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запрягли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двi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пари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волiв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козацького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воза i по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мiлкому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перевезли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труну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суху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землю.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Багатолюдним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ходом рушили до собору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мешканцi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мiста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передмiсть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навколишнiх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сiл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У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соборi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домовину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поета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залишили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 ранку, 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поетовi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родичi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пiдшукали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мiсце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могили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Чернечiй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горi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Яму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викопали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неподалiк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днiпрового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схилу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солдати-муляри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канiвського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гарнiзону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змурували</a:t>
            </a:r>
            <a:r>
              <a:rPr lang="ru-RU" sz="2200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склеп</a:t>
            </a:r>
            <a:r>
              <a:rPr lang="ru-RU" sz="2200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200" b="1" dirty="0" smtClean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Похорон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Шевченка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вiдбувався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саме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тi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днi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коли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цар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"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дарував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"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крiпакам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волю. </a:t>
            </a:r>
            <a:endParaRPr lang="ru-RU" sz="2200" b="1" dirty="0" smtClean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Царизм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репресіями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прагнув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зупинити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лавину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народної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шани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й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любові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 великого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сина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а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вийшло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навпаки</a:t>
            </a:r>
            <a:r>
              <a:rPr lang="ru-RU" sz="2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 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 1918 року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вшанування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пам'яті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великого Кобзаря 9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березня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стало в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нашій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країні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щорічним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всенародним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Відкрито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пам'ятники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поетові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Києві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Каневі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Харкові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та в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містах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могилу великого Тараса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оголошено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заповідником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ім'я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присвоєно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Київському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університетові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театру опери та балету;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масовими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тиражами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видаються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твори,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відкрито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Державний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музей Т. Г.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Шевченка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ім'я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присвоєно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навчальним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закладам і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науковим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уста¬новам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вулицям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бульварам,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площам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пароплавам</a:t>
            </a:r>
            <a:r>
              <a:rPr lang="ru-RU" sz="2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2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288110" cy="685800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Творчість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Шевченка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постає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чи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найвидатнішим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всеєвропейським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світовим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явищем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досі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слушно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зауважив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Вадим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Скуратівський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вікове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горе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мас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по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суті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не мало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літературних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уст, не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розверзалося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ними, не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прорізалося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своїм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художнім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голосом». Були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окремі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літературні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спроби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настільки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несміливі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наслідувальні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стосовно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панівної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ставали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панською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іграшкою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а не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грандіозним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мистецьким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явищем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національно-соціальним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викликом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яким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творчість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великого Кобзаря. 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Шевченко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вперше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історії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порушив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тисячолітню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німоту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низів</a:t>
            </a:r>
            <a:r>
              <a:rPr lang="ru-RU" sz="20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 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Тому “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Кобзар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” і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планетарне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саме</a:t>
            </a:r>
            <a:endParaRPr lang="ru-RU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170" name="Picture 2" descr="http://s0.tchkcdn.com/g2-T3VVODxlp-NFfRBeQ2cCGQ/travel/640x0/w/0/1-2-2-7-10227/01_kobzar.inf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7333" r="397" b="16161"/>
          <a:stretch/>
        </p:blipFill>
        <p:spPr bwMode="auto">
          <a:xfrm>
            <a:off x="252249" y="2191407"/>
            <a:ext cx="8308428" cy="45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86800" y="2017986"/>
            <a:ext cx="24751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українським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словом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вперше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заговорили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невідомі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досі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елітарної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культури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світи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, речником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став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українець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котрий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своєю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творчістю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демократизував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європейську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світову</a:t>
            </a:r>
            <a:r>
              <a:rPr lang="ru-RU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</a:schemeClr>
                </a:solidFill>
              </a:rPr>
              <a:t>літературу</a:t>
            </a:r>
            <a:endParaRPr lang="ru-RU" sz="2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8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916" y="914400"/>
            <a:ext cx="104525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Segoe Script" panose="020B0504020000000003" pitchFamily="34" charset="0"/>
              </a:rPr>
              <a:t>Наша дума, наша </a:t>
            </a:r>
            <a:r>
              <a:rPr lang="ru-RU" sz="4400" dirty="0" err="1">
                <a:latin typeface="Segoe Script" panose="020B0504020000000003" pitchFamily="34" charset="0"/>
              </a:rPr>
              <a:t>пісня</a:t>
            </a:r>
            <a:endParaRPr lang="ru-RU" sz="4400" dirty="0">
              <a:latin typeface="Segoe Script" panose="020B0504020000000003" pitchFamily="34" charset="0"/>
            </a:endParaRPr>
          </a:p>
          <a:p>
            <a:r>
              <a:rPr lang="en-US" sz="4400" dirty="0" smtClean="0">
                <a:latin typeface="Segoe Script" panose="020B0504020000000003" pitchFamily="34" charset="0"/>
              </a:rPr>
              <a:t> </a:t>
            </a:r>
            <a:r>
              <a:rPr lang="ru-RU" sz="4400" dirty="0" smtClean="0">
                <a:latin typeface="Segoe Script" panose="020B0504020000000003" pitchFamily="34" charset="0"/>
              </a:rPr>
              <a:t>Не </a:t>
            </a:r>
            <a:r>
              <a:rPr lang="ru-RU" sz="4400" dirty="0" err="1">
                <a:latin typeface="Segoe Script" panose="020B0504020000000003" pitchFamily="34" charset="0"/>
              </a:rPr>
              <a:t>вмре</a:t>
            </a:r>
            <a:r>
              <a:rPr lang="ru-RU" sz="4400" dirty="0">
                <a:latin typeface="Segoe Script" panose="020B0504020000000003" pitchFamily="34" charset="0"/>
              </a:rPr>
              <a:t>, не </a:t>
            </a:r>
            <a:r>
              <a:rPr lang="ru-RU" sz="4400" dirty="0" err="1">
                <a:latin typeface="Segoe Script" panose="020B0504020000000003" pitchFamily="34" charset="0"/>
              </a:rPr>
              <a:t>загине</a:t>
            </a:r>
            <a:r>
              <a:rPr lang="ru-RU" sz="4400" dirty="0">
                <a:latin typeface="Segoe Script" panose="020B0504020000000003" pitchFamily="34" charset="0"/>
              </a:rPr>
              <a:t>.</a:t>
            </a:r>
          </a:p>
          <a:p>
            <a:r>
              <a:rPr lang="ru-RU" sz="4400" dirty="0">
                <a:latin typeface="Segoe Script" panose="020B0504020000000003" pitchFamily="34" charset="0"/>
              </a:rPr>
              <a:t> От де, люде, наша слава,</a:t>
            </a:r>
          </a:p>
          <a:p>
            <a:r>
              <a:rPr lang="ru-RU" sz="4400" dirty="0">
                <a:latin typeface="Segoe Script" panose="020B0504020000000003" pitchFamily="34" charset="0"/>
              </a:rPr>
              <a:t>Слава </a:t>
            </a:r>
            <a:r>
              <a:rPr lang="ru-RU" sz="4400" dirty="0" err="1" smtClean="0">
                <a:latin typeface="Segoe Script" panose="020B0504020000000003" pitchFamily="34" charset="0"/>
              </a:rPr>
              <a:t>України</a:t>
            </a:r>
            <a:r>
              <a:rPr lang="ru-RU" sz="4400" dirty="0" smtClean="0">
                <a:latin typeface="Segoe Script" panose="020B0504020000000003" pitchFamily="34" charset="0"/>
              </a:rPr>
              <a:t> </a:t>
            </a:r>
            <a:r>
              <a:rPr lang="en-US" sz="4400" dirty="0" smtClean="0">
                <a:latin typeface="Segoe Script" panose="020B0504020000000003" pitchFamily="34" charset="0"/>
              </a:rPr>
              <a:t>!</a:t>
            </a:r>
            <a:endParaRPr lang="ru-RU" sz="4400" dirty="0">
              <a:latin typeface="Segoe Script" panose="020B0504020000000003" pitchFamily="34" charset="0"/>
            </a:endParaRPr>
          </a:p>
        </p:txBody>
      </p:sp>
      <p:pic>
        <p:nvPicPr>
          <p:cNvPr id="6" name="Picture 6" descr="Файл:Ts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68" y="4568003"/>
            <a:ext cx="3294595" cy="18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57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2278" y="301121"/>
            <a:ext cx="4952054" cy="6399224"/>
          </a:xfrm>
        </p:spPr>
        <p:txBody>
          <a:bodyPr/>
          <a:lstStyle/>
          <a:p>
            <a:r>
              <a:rPr lang="ru-RU" b="1" i="1" dirty="0" err="1"/>
              <a:t>Р</a:t>
            </a:r>
            <a:r>
              <a:rPr lang="ru-RU" b="1" dirty="0" err="1"/>
              <a:t>иси</a:t>
            </a:r>
            <a:r>
              <a:rPr lang="ru-RU" b="1" dirty="0"/>
              <a:t> “</a:t>
            </a:r>
            <a:r>
              <a:rPr lang="ru-RU" b="1" dirty="0" err="1"/>
              <a:t>незвичайності</a:t>
            </a:r>
            <a:r>
              <a:rPr lang="ru-RU" b="1" dirty="0"/>
              <a:t>” хлопчика </a:t>
            </a:r>
            <a:r>
              <a:rPr lang="ru-RU" b="1" dirty="0" err="1"/>
              <a:t>помітив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батько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Помираючи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казав родичам: </a:t>
            </a:r>
            <a:r>
              <a:rPr lang="ru-RU" i="1" dirty="0" err="1"/>
              <a:t>Синові</a:t>
            </a:r>
            <a:r>
              <a:rPr lang="ru-RU" i="1" dirty="0"/>
              <a:t> Тарасу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мого</a:t>
            </a:r>
            <a:r>
              <a:rPr lang="ru-RU" i="1" dirty="0"/>
              <a:t> </a:t>
            </a:r>
            <a:r>
              <a:rPr lang="ru-RU" i="1" dirty="0" err="1"/>
              <a:t>хазяйства</a:t>
            </a:r>
            <a:r>
              <a:rPr lang="ru-RU" i="1" dirty="0"/>
              <a:t> </a:t>
            </a:r>
            <a:r>
              <a:rPr lang="ru-RU" i="1" dirty="0" err="1"/>
              <a:t>нічого</a:t>
            </a:r>
            <a:r>
              <a:rPr lang="ru-RU" i="1" dirty="0"/>
              <a:t> не треба; </a:t>
            </a:r>
            <a:r>
              <a:rPr lang="ru-RU" i="1" dirty="0" err="1"/>
              <a:t>він</a:t>
            </a:r>
            <a:r>
              <a:rPr lang="ru-RU" i="1" dirty="0"/>
              <a:t> не буде </a:t>
            </a:r>
            <a:r>
              <a:rPr lang="ru-RU" i="1" dirty="0" err="1"/>
              <a:t>абияким</a:t>
            </a:r>
            <a:r>
              <a:rPr lang="ru-RU" i="1" dirty="0"/>
              <a:t> </a:t>
            </a:r>
            <a:r>
              <a:rPr lang="ru-RU" i="1" dirty="0" err="1"/>
              <a:t>чоловіком</a:t>
            </a:r>
            <a:r>
              <a:rPr lang="ru-RU" i="1" dirty="0"/>
              <a:t>: з </a:t>
            </a:r>
            <a:r>
              <a:rPr lang="ru-RU" i="1" dirty="0" err="1"/>
              <a:t>його</a:t>
            </a:r>
            <a:r>
              <a:rPr lang="ru-RU" i="1" dirty="0"/>
              <a:t> буде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щось</a:t>
            </a:r>
            <a:r>
              <a:rPr lang="ru-RU" i="1" dirty="0"/>
              <a:t> </a:t>
            </a:r>
            <a:r>
              <a:rPr lang="ru-RU" i="1" dirty="0" err="1"/>
              <a:t>дуже</a:t>
            </a:r>
            <a:r>
              <a:rPr lang="ru-RU" i="1" dirty="0"/>
              <a:t> добре,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велике</a:t>
            </a:r>
            <a:r>
              <a:rPr lang="ru-RU" i="1" dirty="0"/>
              <a:t> </a:t>
            </a:r>
            <a:r>
              <a:rPr lang="ru-RU" i="1" dirty="0" err="1"/>
              <a:t>ледащо</a:t>
            </a:r>
            <a:r>
              <a:rPr lang="ru-RU" i="1" dirty="0"/>
              <a:t>; для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моє</a:t>
            </a:r>
            <a:r>
              <a:rPr lang="ru-RU" i="1" dirty="0"/>
              <a:t> </a:t>
            </a:r>
            <a:r>
              <a:rPr lang="ru-RU" i="1" dirty="0" err="1"/>
              <a:t>наслідство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нічого</a:t>
            </a:r>
            <a:r>
              <a:rPr lang="ru-RU" i="1" dirty="0"/>
              <a:t> не буде значить,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нічого</a:t>
            </a:r>
            <a:r>
              <a:rPr lang="ru-RU" i="1" dirty="0"/>
              <a:t> не </a:t>
            </a:r>
            <a:r>
              <a:rPr lang="ru-RU" i="1" dirty="0" err="1"/>
              <a:t>поможе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59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360" y="2905964"/>
            <a:ext cx="6620888" cy="3939676"/>
          </a:xfrm>
        </p:spPr>
        <p:txBody>
          <a:bodyPr>
            <a:noAutofit/>
          </a:bodyPr>
          <a:lstStyle/>
          <a:p>
            <a:r>
              <a:rPr lang="ru-RU" sz="2000" b="1" dirty="0" err="1"/>
              <a:t>Літературний</a:t>
            </a:r>
            <a:r>
              <a:rPr lang="ru-RU" sz="2000" b="1" dirty="0"/>
              <a:t> </a:t>
            </a:r>
            <a:r>
              <a:rPr lang="ru-RU" sz="2000" b="1" dirty="0" err="1"/>
              <a:t>геній</a:t>
            </a:r>
            <a:r>
              <a:rPr lang="ru-RU" sz="2000" b="1" dirty="0"/>
              <a:t> Кобзаря </a:t>
            </a:r>
            <a:r>
              <a:rPr lang="ru-RU" sz="2000" b="1" dirty="0" err="1"/>
              <a:t>розвинувся</a:t>
            </a:r>
            <a:r>
              <a:rPr lang="ru-RU" sz="2000" b="1" dirty="0"/>
              <a:t> </a:t>
            </a:r>
            <a:r>
              <a:rPr lang="ru-RU" sz="2000" b="1" dirty="0" err="1"/>
              <a:t>дуже</a:t>
            </a:r>
            <a:r>
              <a:rPr lang="ru-RU" sz="2000" b="1" dirty="0"/>
              <a:t> рано. </a:t>
            </a:r>
            <a:r>
              <a:rPr lang="ru-RU" sz="2000" dirty="0"/>
              <a:t>У </a:t>
            </a:r>
            <a:r>
              <a:rPr lang="ru-RU" sz="2000" dirty="0" err="1"/>
              <a:t>доробку</a:t>
            </a:r>
            <a:r>
              <a:rPr lang="ru-RU" sz="2000" dirty="0"/>
              <a:t> 25-річного Т. </a:t>
            </a:r>
            <a:r>
              <a:rPr lang="ru-RU" sz="2000" dirty="0" err="1"/>
              <a:t>Шевченка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поеми</a:t>
            </a:r>
            <a:r>
              <a:rPr lang="ru-RU" sz="2000" dirty="0"/>
              <a:t> «Катерина», «Тарасова </a:t>
            </a:r>
            <a:r>
              <a:rPr lang="ru-RU" sz="2000" dirty="0" err="1"/>
              <a:t>ніч</a:t>
            </a:r>
            <a:r>
              <a:rPr lang="ru-RU" sz="2000" dirty="0"/>
              <a:t>», «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Підкова</a:t>
            </a:r>
            <a:r>
              <a:rPr lang="ru-RU" sz="2000" dirty="0"/>
              <a:t>», </a:t>
            </a:r>
            <a:r>
              <a:rPr lang="ru-RU" sz="2000" dirty="0" err="1"/>
              <a:t>балада</a:t>
            </a:r>
            <a:r>
              <a:rPr lang="ru-RU" sz="2000" dirty="0"/>
              <a:t> «Тополя», </a:t>
            </a:r>
            <a:r>
              <a:rPr lang="ru-RU" sz="2000" dirty="0" err="1"/>
              <a:t>послання</a:t>
            </a:r>
            <a:r>
              <a:rPr lang="ru-RU" sz="2000" dirty="0"/>
              <a:t> «До </a:t>
            </a:r>
            <a:r>
              <a:rPr lang="ru-RU" sz="2000" dirty="0" err="1"/>
              <a:t>Основ'яненка</a:t>
            </a:r>
            <a:r>
              <a:rPr lang="ru-RU" sz="2000" dirty="0"/>
              <a:t>», </a:t>
            </a:r>
            <a:r>
              <a:rPr lang="ru-RU" sz="2000" dirty="0" err="1"/>
              <a:t>вірші</a:t>
            </a:r>
            <a:r>
              <a:rPr lang="ru-RU" sz="2000" dirty="0"/>
              <a:t> «</a:t>
            </a:r>
            <a:r>
              <a:rPr lang="ru-RU" sz="2000" dirty="0" err="1"/>
              <a:t>Перебендя</a:t>
            </a:r>
            <a:r>
              <a:rPr lang="ru-RU" sz="2000" dirty="0"/>
              <a:t>», «</a:t>
            </a:r>
            <a:r>
              <a:rPr lang="ru-RU" sz="2000" dirty="0" err="1"/>
              <a:t>Нащо</a:t>
            </a:r>
            <a:r>
              <a:rPr lang="ru-RU" sz="2000" dirty="0"/>
              <a:t>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чорні</a:t>
            </a:r>
            <a:r>
              <a:rPr lang="ru-RU" sz="2000" dirty="0"/>
              <a:t> брови... ». Вони й </a:t>
            </a:r>
            <a:r>
              <a:rPr lang="ru-RU" sz="2000" dirty="0" err="1"/>
              <a:t>склали</a:t>
            </a:r>
            <a:r>
              <a:rPr lang="ru-RU" sz="2000" dirty="0"/>
              <a:t> першу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поетичну</a:t>
            </a:r>
            <a:r>
              <a:rPr lang="ru-RU" sz="2000" dirty="0"/>
              <a:t> </a:t>
            </a:r>
            <a:r>
              <a:rPr lang="ru-RU" sz="2000" dirty="0" err="1"/>
              <a:t>збірку</a:t>
            </a:r>
            <a:r>
              <a:rPr lang="ru-RU" sz="2000" dirty="0"/>
              <a:t> - «</a:t>
            </a:r>
            <a:r>
              <a:rPr lang="ru-RU" sz="2000" dirty="0" err="1"/>
              <a:t>Кобзар</a:t>
            </a:r>
            <a:r>
              <a:rPr lang="ru-RU" sz="2000" dirty="0"/>
              <a:t>», яка </a:t>
            </a:r>
            <a:r>
              <a:rPr lang="ru-RU" sz="2000" dirty="0" err="1"/>
              <a:t>побачила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у 1840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Спеціально</a:t>
            </a:r>
            <a:r>
              <a:rPr lang="ru-RU" sz="2000" dirty="0"/>
              <a:t> для </a:t>
            </a:r>
            <a:r>
              <a:rPr lang="ru-RU" sz="2000" dirty="0" err="1"/>
              <a:t>неї</a:t>
            </a:r>
            <a:r>
              <a:rPr lang="ru-RU" sz="2000" dirty="0"/>
              <a:t> Шевченко написав </a:t>
            </a:r>
            <a:r>
              <a:rPr lang="ru-RU" sz="2000" dirty="0" err="1"/>
              <a:t>вступний</a:t>
            </a:r>
            <a:r>
              <a:rPr lang="ru-RU" sz="2000" dirty="0"/>
              <a:t> </a:t>
            </a:r>
            <a:r>
              <a:rPr lang="ru-RU" sz="2000" dirty="0" err="1"/>
              <a:t>вірш-заспів</a:t>
            </a:r>
            <a:r>
              <a:rPr lang="ru-RU" sz="2000" dirty="0"/>
              <a:t> «</a:t>
            </a:r>
            <a:r>
              <a:rPr lang="ru-RU" sz="2000" dirty="0" err="1"/>
              <a:t>Думи</a:t>
            </a:r>
            <a:r>
              <a:rPr lang="ru-RU" sz="2000" dirty="0"/>
              <a:t> </a:t>
            </a:r>
            <a:r>
              <a:rPr lang="ru-RU" sz="2000" dirty="0" err="1"/>
              <a:t>мої</a:t>
            </a:r>
            <a:r>
              <a:rPr lang="ru-RU" sz="2000" dirty="0"/>
              <a:t>, </a:t>
            </a:r>
            <a:r>
              <a:rPr lang="ru-RU" sz="2000" dirty="0" err="1"/>
              <a:t>думи</a:t>
            </a:r>
            <a:r>
              <a:rPr lang="ru-RU" sz="2000" dirty="0"/>
              <a:t> </a:t>
            </a:r>
            <a:r>
              <a:rPr lang="ru-RU" sz="2000" dirty="0" err="1"/>
              <a:t>мої</a:t>
            </a:r>
            <a:r>
              <a:rPr lang="ru-RU" sz="2000" dirty="0"/>
              <a:t>...» - </a:t>
            </a:r>
            <a:r>
              <a:rPr lang="ru-RU" sz="2000" dirty="0" err="1"/>
              <a:t>програмний</a:t>
            </a:r>
            <a:r>
              <a:rPr lang="ru-RU" sz="2000" dirty="0"/>
              <a:t> </a:t>
            </a:r>
            <a:r>
              <a:rPr lang="ru-RU" sz="2000" dirty="0" err="1"/>
              <a:t>вірш</a:t>
            </a:r>
            <a:r>
              <a:rPr lang="ru-RU" sz="2000" dirty="0"/>
              <a:t> «Кобзаря». </a:t>
            </a:r>
            <a:r>
              <a:rPr lang="ru-RU" sz="2000" dirty="0" err="1"/>
              <a:t>Показово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найперші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поезії</a:t>
            </a:r>
            <a:r>
              <a:rPr lang="ru-RU" sz="2000" dirty="0"/>
              <a:t> не </a:t>
            </a:r>
            <a:r>
              <a:rPr lang="ru-RU" sz="2000" dirty="0" err="1"/>
              <a:t>поступалися</a:t>
            </a:r>
            <a:r>
              <a:rPr lang="ru-RU" sz="2000" dirty="0"/>
              <a:t> </a:t>
            </a:r>
            <a:r>
              <a:rPr lang="ru-RU" sz="2000" dirty="0" err="1"/>
              <a:t>досконалістю</a:t>
            </a:r>
            <a:r>
              <a:rPr lang="ru-RU" sz="2000" dirty="0"/>
              <a:t> </a:t>
            </a:r>
            <a:r>
              <a:rPr lang="ru-RU" sz="2000" dirty="0" err="1"/>
              <a:t>наступним</a:t>
            </a:r>
            <a:r>
              <a:rPr lang="ru-RU" sz="2000" dirty="0"/>
              <a:t> </a:t>
            </a:r>
            <a:r>
              <a:rPr lang="ru-RU" sz="2000" dirty="0" err="1"/>
              <a:t>творам</a:t>
            </a:r>
            <a:r>
              <a:rPr lang="ru-RU" sz="2000" dirty="0"/>
              <a:t>. </a:t>
            </a:r>
            <a:r>
              <a:rPr lang="ru-RU" sz="2000" b="1" dirty="0"/>
              <a:t>Коли </a:t>
            </a:r>
            <a:r>
              <a:rPr lang="ru-RU" sz="2000" b="1" dirty="0" err="1"/>
              <a:t>вийшла</a:t>
            </a:r>
            <a:r>
              <a:rPr lang="ru-RU" sz="2000" b="1" dirty="0"/>
              <a:t> перша </a:t>
            </a:r>
            <a:r>
              <a:rPr lang="ru-RU" sz="2000" b="1" dirty="0" err="1"/>
              <a:t>збірка</a:t>
            </a:r>
            <a:r>
              <a:rPr lang="ru-RU" sz="2000" b="1" dirty="0"/>
              <a:t> «Кобзаря» </a:t>
            </a:r>
            <a:r>
              <a:rPr lang="ru-RU" sz="2000" b="1" dirty="0" err="1"/>
              <a:t>Шевченкові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лише</a:t>
            </a:r>
            <a:r>
              <a:rPr lang="ru-RU" sz="2000" b="1" dirty="0"/>
              <a:t> 26 </a:t>
            </a:r>
            <a:r>
              <a:rPr lang="ru-RU" sz="2000" b="1" dirty="0" err="1"/>
              <a:t>років</a:t>
            </a:r>
            <a:r>
              <a:rPr lang="ru-RU" sz="2000" b="1" dirty="0"/>
              <a:t>.</a:t>
            </a:r>
            <a:endParaRPr lang="ru-RU" sz="2000" dirty="0"/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http://cs413425.vk.me/v413425022/8874/cTYEU3ycO4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9" y="0"/>
            <a:ext cx="4908331" cy="68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92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s413425.vk.me/v413425022/8860/gIeJf0V_A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6"/>
            <a:ext cx="5018690" cy="68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8690" y="3072348"/>
            <a:ext cx="6442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Перша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збірка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Шевченка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— “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Кобзар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 стала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подією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величезного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значення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тільки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історії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літератури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, а й в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історії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самосвідомості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українського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народу.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Хоча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“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Кобзар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містив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лише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вісім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творів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(“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Думи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мої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думи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мої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”, “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Перебендя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”, “Катерина”, “Тополя”, “Думка —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Нащо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мені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чорні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брови”, “До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Основ'яненка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”, “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Іван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Підкова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”, “Тарасова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ніч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”), усе ж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засвідчив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українське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письменство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прийшов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поет великого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обдаровання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Такої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непідробної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природності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щирого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ліризму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художньої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майстерності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українська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поезія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не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знала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390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3890" y="0"/>
            <a:ext cx="3039986" cy="6858000"/>
          </a:xfrm>
        </p:spPr>
        <p:txBody>
          <a:bodyPr>
            <a:noAutofit/>
          </a:bodyPr>
          <a:lstStyle/>
          <a:p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Твори Кобзаря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перекладені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всіма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слов'янськими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мовами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а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також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грузинською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вірменською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казахською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узбецькою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німецькою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англійською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французькою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датською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новогрецькою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іспанською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хінді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японською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в'єтнамською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корейською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румунською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італійською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угорською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малайською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бенгальською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та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багатьма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іншими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мовами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5122" name="Picture 2" descr="http://incognita.day.kiev.ua/img/blogs/cherkaska/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63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7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05" y="1850300"/>
            <a:ext cx="5312982" cy="4603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latin typeface="Mistral" panose="03090702030407020403" pitchFamily="66" charset="0"/>
              </a:rPr>
              <a:t>Ти</a:t>
            </a:r>
            <a:r>
              <a:rPr lang="ru-RU" sz="3200" dirty="0" smtClean="0">
                <a:latin typeface="Mistral" panose="03090702030407020403" pitchFamily="66" charset="0"/>
              </a:rPr>
              <a:t> </a:t>
            </a:r>
            <a:r>
              <a:rPr lang="ru-RU" sz="3200" dirty="0">
                <a:latin typeface="Mistral" panose="03090702030407020403" pitchFamily="66" charset="0"/>
              </a:rPr>
              <a:t>не лукавила </a:t>
            </a:r>
            <a:r>
              <a:rPr lang="ru-RU" sz="3200" dirty="0" err="1">
                <a:latin typeface="Mistral" panose="03090702030407020403" pitchFamily="66" charset="0"/>
              </a:rPr>
              <a:t>зо</a:t>
            </a:r>
            <a:r>
              <a:rPr lang="ru-RU" sz="3200" dirty="0">
                <a:latin typeface="Mistral" panose="03090702030407020403" pitchFamily="66" charset="0"/>
              </a:rPr>
              <a:t> мною,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 err="1">
                <a:latin typeface="Mistral" panose="03090702030407020403" pitchFamily="66" charset="0"/>
              </a:rPr>
              <a:t>Ти</a:t>
            </a:r>
            <a:r>
              <a:rPr lang="ru-RU" sz="3200" dirty="0">
                <a:latin typeface="Mistral" panose="03090702030407020403" pitchFamily="66" charset="0"/>
              </a:rPr>
              <a:t> другом, братом і сестрою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 err="1">
                <a:latin typeface="Mistral" panose="03090702030407020403" pitchFamily="66" charset="0"/>
              </a:rPr>
              <a:t>Сіромі</a:t>
            </a:r>
            <a:r>
              <a:rPr lang="ru-RU" sz="3200" dirty="0">
                <a:latin typeface="Mistral" panose="03090702030407020403" pitchFamily="66" charset="0"/>
              </a:rPr>
              <a:t> стала. </a:t>
            </a:r>
            <a:r>
              <a:rPr lang="ru-RU" sz="3200" dirty="0" err="1">
                <a:latin typeface="Mistral" panose="03090702030407020403" pitchFamily="66" charset="0"/>
              </a:rPr>
              <a:t>Ти</a:t>
            </a:r>
            <a:r>
              <a:rPr lang="ru-RU" sz="3200" dirty="0">
                <a:latin typeface="Mistral" panose="03090702030407020403" pitchFamily="66" charset="0"/>
              </a:rPr>
              <a:t> взяла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>
                <a:latin typeface="Mistral" panose="03090702030407020403" pitchFamily="66" charset="0"/>
              </a:rPr>
              <a:t>Мене, маленького, за руку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>
                <a:latin typeface="Mistral" panose="03090702030407020403" pitchFamily="66" charset="0"/>
              </a:rPr>
              <a:t>І в школу </a:t>
            </a:r>
            <a:r>
              <a:rPr lang="ru-RU" sz="3200" dirty="0" err="1">
                <a:latin typeface="Mistral" panose="03090702030407020403" pitchFamily="66" charset="0"/>
              </a:rPr>
              <a:t>хлопця</a:t>
            </a:r>
            <a:r>
              <a:rPr lang="ru-RU" sz="3200" dirty="0">
                <a:latin typeface="Mistral" panose="03090702030407020403" pitchFamily="66" charset="0"/>
              </a:rPr>
              <a:t> </a:t>
            </a:r>
            <a:r>
              <a:rPr lang="ru-RU" sz="3200" dirty="0" err="1">
                <a:latin typeface="Mistral" panose="03090702030407020403" pitchFamily="66" charset="0"/>
              </a:rPr>
              <a:t>одвела</a:t>
            </a:r>
            <a:r>
              <a:rPr lang="ru-RU" sz="3200" dirty="0">
                <a:latin typeface="Mistral" panose="03090702030407020403" pitchFamily="66" charset="0"/>
              </a:rPr>
              <a:t>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>
                <a:latin typeface="Mistral" panose="03090702030407020403" pitchFamily="66" charset="0"/>
              </a:rPr>
              <a:t>До </a:t>
            </a:r>
            <a:r>
              <a:rPr lang="ru-RU" sz="3200" dirty="0" err="1">
                <a:latin typeface="Mistral" panose="03090702030407020403" pitchFamily="66" charset="0"/>
              </a:rPr>
              <a:t>п’яного</a:t>
            </a:r>
            <a:r>
              <a:rPr lang="ru-RU" sz="3200" dirty="0">
                <a:latin typeface="Mistral" panose="03090702030407020403" pitchFamily="66" charset="0"/>
              </a:rPr>
              <a:t> </a:t>
            </a:r>
            <a:r>
              <a:rPr lang="ru-RU" sz="3200" dirty="0" err="1">
                <a:latin typeface="Mistral" panose="03090702030407020403" pitchFamily="66" charset="0"/>
              </a:rPr>
              <a:t>дяка</a:t>
            </a:r>
            <a:r>
              <a:rPr lang="ru-RU" sz="3200" dirty="0">
                <a:latin typeface="Mistral" panose="03090702030407020403" pitchFamily="66" charset="0"/>
              </a:rPr>
              <a:t> в науку.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>
                <a:latin typeface="Mistral" panose="03090702030407020403" pitchFamily="66" charset="0"/>
              </a:rPr>
              <a:t>«</a:t>
            </a:r>
            <a:r>
              <a:rPr lang="ru-RU" sz="3200" dirty="0" err="1">
                <a:latin typeface="Mistral" panose="03090702030407020403" pitchFamily="66" charset="0"/>
              </a:rPr>
              <a:t>Учися</a:t>
            </a:r>
            <a:r>
              <a:rPr lang="ru-RU" sz="3200" dirty="0">
                <a:latin typeface="Mistral" panose="03090702030407020403" pitchFamily="66" charset="0"/>
              </a:rPr>
              <a:t>, </a:t>
            </a:r>
            <a:r>
              <a:rPr lang="ru-RU" sz="3200" dirty="0" err="1">
                <a:latin typeface="Mistral" panose="03090702030407020403" pitchFamily="66" charset="0"/>
              </a:rPr>
              <a:t>серденько</a:t>
            </a:r>
            <a:r>
              <a:rPr lang="ru-RU" sz="3200" dirty="0">
                <a:latin typeface="Mistral" panose="03090702030407020403" pitchFamily="66" charset="0"/>
              </a:rPr>
              <a:t>, колись 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r>
              <a:rPr lang="ru-RU" sz="3200" dirty="0">
                <a:latin typeface="Mistral" panose="03090702030407020403" pitchFamily="66" charset="0"/>
              </a:rPr>
              <a:t>З нас </a:t>
            </a:r>
            <a:r>
              <a:rPr lang="ru-RU" sz="3200" dirty="0" err="1">
                <a:latin typeface="Mistral" panose="03090702030407020403" pitchFamily="66" charset="0"/>
              </a:rPr>
              <a:t>будуть</a:t>
            </a:r>
            <a:r>
              <a:rPr lang="ru-RU" sz="3200" dirty="0">
                <a:latin typeface="Mistral" panose="03090702030407020403" pitchFamily="66" charset="0"/>
              </a:rPr>
              <a:t> люде»,— </a:t>
            </a:r>
            <a:r>
              <a:rPr lang="ru-RU" sz="3200" dirty="0" err="1">
                <a:latin typeface="Mistral" panose="03090702030407020403" pitchFamily="66" charset="0"/>
              </a:rPr>
              <a:t>ти</a:t>
            </a:r>
            <a:r>
              <a:rPr lang="ru-RU" sz="3200" dirty="0">
                <a:latin typeface="Mistral" panose="03090702030407020403" pitchFamily="66" charset="0"/>
              </a:rPr>
              <a:t> сказала. </a:t>
            </a:r>
            <a:r>
              <a:rPr lang="ru-RU" sz="3200" dirty="0" smtClean="0">
                <a:latin typeface="Mistral" panose="03090702030407020403" pitchFamily="66" charset="0"/>
              </a:rPr>
              <a:t>моя.</a:t>
            </a:r>
            <a:r>
              <a:rPr lang="ru-RU" sz="3200" dirty="0">
                <a:latin typeface="Mistral" panose="03090702030407020403" pitchFamily="66" charset="0"/>
              </a:rPr>
              <a:t>  </a:t>
            </a:r>
            <a:r>
              <a:rPr lang="ru-RU" sz="3200" dirty="0" smtClean="0">
                <a:latin typeface="Mistral" panose="03090702030407020403" pitchFamily="66" charset="0"/>
              </a:rPr>
              <a:t>                              А </a:t>
            </a:r>
            <a:r>
              <a:rPr lang="ru-RU" sz="3200" dirty="0">
                <a:latin typeface="Mistral" panose="03090702030407020403" pitchFamily="66" charset="0"/>
              </a:rPr>
              <a:t>я й </a:t>
            </a:r>
            <a:r>
              <a:rPr lang="ru-RU" sz="3200" dirty="0" err="1">
                <a:latin typeface="Mistral" panose="03090702030407020403" pitchFamily="66" charset="0"/>
              </a:rPr>
              <a:t>послухав</a:t>
            </a:r>
            <a:r>
              <a:rPr lang="ru-RU" sz="3200" dirty="0">
                <a:latin typeface="Mistral" panose="03090702030407020403" pitchFamily="66" charset="0"/>
              </a:rPr>
              <a:t>, і </a:t>
            </a:r>
            <a:r>
              <a:rPr lang="ru-RU" sz="3200" dirty="0" err="1">
                <a:latin typeface="Mistral" panose="03090702030407020403" pitchFamily="66" charset="0"/>
              </a:rPr>
              <a:t>учивсь</a:t>
            </a:r>
            <a:r>
              <a:rPr lang="ru-RU" sz="3200" dirty="0">
                <a:latin typeface="Mistral" panose="03090702030407020403" pitchFamily="66" charset="0"/>
              </a:rPr>
              <a:t>,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2429" y="1850300"/>
            <a:ext cx="5076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istral" panose="03090702030407020403" pitchFamily="66" charset="0"/>
              </a:rPr>
              <a:t>І </a:t>
            </a:r>
            <a:r>
              <a:rPr lang="ru-RU" sz="3200" dirty="0" err="1" smtClean="0">
                <a:latin typeface="Mistral" panose="03090702030407020403" pitchFamily="66" charset="0"/>
              </a:rPr>
              <a:t>вивчився</a:t>
            </a:r>
            <a:r>
              <a:rPr lang="ru-RU" sz="3200" dirty="0" smtClean="0">
                <a:latin typeface="Mistral" panose="03090702030407020403" pitchFamily="66" charset="0"/>
              </a:rPr>
              <a:t>. А </a:t>
            </a:r>
            <a:r>
              <a:rPr lang="ru-RU" sz="3200" dirty="0" err="1" smtClean="0">
                <a:latin typeface="Mistral" panose="03090702030407020403" pitchFamily="66" charset="0"/>
              </a:rPr>
              <a:t>ти</a:t>
            </a:r>
            <a:r>
              <a:rPr lang="ru-RU" sz="3200" dirty="0" smtClean="0">
                <a:latin typeface="Mistral" panose="03090702030407020403" pitchFamily="66" charset="0"/>
              </a:rPr>
              <a:t> </a:t>
            </a:r>
            <a:r>
              <a:rPr lang="ru-RU" sz="3200" dirty="0" err="1" smtClean="0">
                <a:latin typeface="Mistral" panose="03090702030407020403" pitchFamily="66" charset="0"/>
              </a:rPr>
              <a:t>збрехала</a:t>
            </a:r>
            <a:r>
              <a:rPr lang="ru-RU" sz="3200" dirty="0" smtClean="0">
                <a:latin typeface="Mistral" panose="03090702030407020403" pitchFamily="66" charset="0"/>
              </a:rPr>
              <a:t>.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err="1" smtClean="0">
                <a:latin typeface="Mistral" panose="03090702030407020403" pitchFamily="66" charset="0"/>
              </a:rPr>
              <a:t>Які</a:t>
            </a:r>
            <a:r>
              <a:rPr lang="ru-RU" sz="3200" dirty="0" smtClean="0">
                <a:latin typeface="Mistral" panose="03090702030407020403" pitchFamily="66" charset="0"/>
              </a:rPr>
              <a:t> з нас люде? Та дарма!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smtClean="0">
                <a:latin typeface="Mistral" panose="03090702030407020403" pitchFamily="66" charset="0"/>
              </a:rPr>
              <a:t>Ми не лукавили з тобою,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smtClean="0">
                <a:latin typeface="Mistral" panose="03090702030407020403" pitchFamily="66" charset="0"/>
              </a:rPr>
              <a:t>Ми просто </a:t>
            </a:r>
            <a:r>
              <a:rPr lang="ru-RU" sz="3200" dirty="0" err="1" smtClean="0">
                <a:latin typeface="Mistral" panose="03090702030407020403" pitchFamily="66" charset="0"/>
              </a:rPr>
              <a:t>йшли</a:t>
            </a:r>
            <a:r>
              <a:rPr lang="ru-RU" sz="3200" dirty="0" smtClean="0">
                <a:latin typeface="Mistral" panose="03090702030407020403" pitchFamily="66" charset="0"/>
              </a:rPr>
              <a:t>; у нас нема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smtClean="0">
                <a:latin typeface="Mistral" panose="03090702030407020403" pitchFamily="66" charset="0"/>
              </a:rPr>
              <a:t>Зерна </a:t>
            </a:r>
            <a:r>
              <a:rPr lang="ru-RU" sz="3200" dirty="0" err="1" smtClean="0">
                <a:latin typeface="Mistral" panose="03090702030407020403" pitchFamily="66" charset="0"/>
              </a:rPr>
              <a:t>неправди</a:t>
            </a:r>
            <a:r>
              <a:rPr lang="ru-RU" sz="3200" dirty="0" smtClean="0">
                <a:latin typeface="Mistral" panose="03090702030407020403" pitchFamily="66" charset="0"/>
              </a:rPr>
              <a:t> за собою.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err="1" smtClean="0">
                <a:latin typeface="Mistral" panose="03090702030407020403" pitchFamily="66" charset="0"/>
              </a:rPr>
              <a:t>Ходімо</a:t>
            </a:r>
            <a:r>
              <a:rPr lang="ru-RU" sz="3200" dirty="0" smtClean="0">
                <a:latin typeface="Mistral" panose="03090702030407020403" pitchFamily="66" charset="0"/>
              </a:rPr>
              <a:t> ж, </a:t>
            </a:r>
            <a:r>
              <a:rPr lang="ru-RU" sz="3200" dirty="0" err="1" smtClean="0">
                <a:latin typeface="Mistral" panose="03090702030407020403" pitchFamily="66" charset="0"/>
              </a:rPr>
              <a:t>доленько</a:t>
            </a:r>
            <a:r>
              <a:rPr lang="ru-RU" sz="3200" dirty="0" smtClean="0">
                <a:latin typeface="Mistral" panose="03090702030407020403" pitchFamily="66" charset="0"/>
              </a:rPr>
              <a:t> моя!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err="1" smtClean="0">
                <a:latin typeface="Mistral" panose="03090702030407020403" pitchFamily="66" charset="0"/>
              </a:rPr>
              <a:t>Мій</a:t>
            </a:r>
            <a:r>
              <a:rPr lang="ru-RU" sz="3200" dirty="0" smtClean="0">
                <a:latin typeface="Mistral" panose="03090702030407020403" pitchFamily="66" charset="0"/>
              </a:rPr>
              <a:t> </a:t>
            </a:r>
            <a:r>
              <a:rPr lang="ru-RU" sz="3200" dirty="0" err="1" smtClean="0">
                <a:latin typeface="Mistral" panose="03090702030407020403" pitchFamily="66" charset="0"/>
              </a:rPr>
              <a:t>друже</a:t>
            </a:r>
            <a:r>
              <a:rPr lang="ru-RU" sz="3200" dirty="0" smtClean="0">
                <a:latin typeface="Mistral" panose="03090702030407020403" pitchFamily="66" charset="0"/>
              </a:rPr>
              <a:t> </a:t>
            </a:r>
            <a:r>
              <a:rPr lang="ru-RU" sz="3200" dirty="0" err="1" smtClean="0">
                <a:latin typeface="Mistral" panose="03090702030407020403" pitchFamily="66" charset="0"/>
              </a:rPr>
              <a:t>вбогий</a:t>
            </a:r>
            <a:r>
              <a:rPr lang="ru-RU" sz="3200" dirty="0" smtClean="0">
                <a:latin typeface="Mistral" panose="03090702030407020403" pitchFamily="66" charset="0"/>
              </a:rPr>
              <a:t>, </a:t>
            </a:r>
            <a:r>
              <a:rPr lang="ru-RU" sz="3200" dirty="0" err="1" smtClean="0">
                <a:latin typeface="Mistral" panose="03090702030407020403" pitchFamily="66" charset="0"/>
              </a:rPr>
              <a:t>нелукавий</a:t>
            </a:r>
            <a:r>
              <a:rPr lang="ru-RU" sz="3200" dirty="0" smtClean="0">
                <a:latin typeface="Mistral" panose="03090702030407020403" pitchFamily="66" charset="0"/>
              </a:rPr>
              <a:t>!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err="1" smtClean="0">
                <a:latin typeface="Mistral" panose="03090702030407020403" pitchFamily="66" charset="0"/>
              </a:rPr>
              <a:t>Ходімо</a:t>
            </a:r>
            <a:r>
              <a:rPr lang="ru-RU" sz="3200" dirty="0" smtClean="0">
                <a:latin typeface="Mistral" panose="03090702030407020403" pitchFamily="66" charset="0"/>
              </a:rPr>
              <a:t> дальше, дальше слава, </a:t>
            </a:r>
            <a:br>
              <a:rPr lang="ru-RU" sz="3200" dirty="0" smtClean="0">
                <a:latin typeface="Mistral" panose="03090702030407020403" pitchFamily="66" charset="0"/>
              </a:rPr>
            </a:br>
            <a:r>
              <a:rPr lang="ru-RU" sz="3200" dirty="0" smtClean="0">
                <a:latin typeface="Mistral" panose="03090702030407020403" pitchFamily="66" charset="0"/>
              </a:rPr>
              <a:t>А слава — </a:t>
            </a:r>
            <a:r>
              <a:rPr lang="ru-RU" sz="3200" dirty="0" err="1" smtClean="0">
                <a:latin typeface="Mistral" panose="03090702030407020403" pitchFamily="66" charset="0"/>
              </a:rPr>
              <a:t>заповідь</a:t>
            </a:r>
            <a:r>
              <a:rPr lang="ru-RU" sz="3200" dirty="0" smtClean="0">
                <a:latin typeface="Mistral" panose="03090702030407020403" pitchFamily="66" charset="0"/>
              </a:rPr>
              <a:t> моя!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99034" y="0"/>
            <a:ext cx="643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latin typeface="Mistral" panose="03090702030407020403" pitchFamily="66" charset="0"/>
              </a:rPr>
              <a:t>Доля</a:t>
            </a:r>
            <a:endParaRPr lang="ru-RU" sz="96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4946" y="5785946"/>
            <a:ext cx="7560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http://tarasshevchenko.at.ua/_ph/2/44877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373" y="2564517"/>
            <a:ext cx="693682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Величезна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роль у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самовизначенні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Шевченка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як художника належала Петербургу,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місту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, в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якому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він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провів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у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цілому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17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років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свого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b="1" dirty="0" err="1">
                <a:solidFill>
                  <a:schemeClr val="tx1">
                    <a:lumMod val="65000"/>
                  </a:schemeClr>
                </a:solidFill>
              </a:rPr>
              <a:t>життя</a:t>
            </a:r>
            <a:r>
              <a:rPr lang="ru-RU" sz="1950" b="1" dirty="0">
                <a:solidFill>
                  <a:schemeClr val="tx1">
                    <a:lumMod val="65000"/>
                  </a:schemeClr>
                </a:solidFill>
              </a:rPr>
              <a:t>. 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Тарас ночами ходив у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Літній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сад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малювати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із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статуй і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мріяти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про волю, а в свята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милувалися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великими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творами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живопису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в залах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Ермітажу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. На той час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він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уже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досить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вдало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малював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портрети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аквареллю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. 25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квітня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1838 року в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домі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950" dirty="0">
                <a:solidFill>
                  <a:schemeClr val="tx1">
                    <a:lumMod val="65000"/>
                  </a:schemeClr>
                </a:solidFill>
              </a:rPr>
              <a:t>K. 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Брюллова сам Василь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Андрійович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Жуковський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вручив Тарасу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Шевченку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відпускну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. З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цього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ж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першого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дня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волі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він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стає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учнем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Академії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мистецтв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, увесь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поринає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у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світ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навчання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і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творчої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праці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- і як художник, і як поет. </a:t>
            </a:r>
            <a:r>
              <a:rPr lang="en-US" sz="1950" dirty="0">
                <a:solidFill>
                  <a:schemeClr val="tx1">
                    <a:lumMod val="65000"/>
                  </a:schemeClr>
                </a:solidFill>
              </a:rPr>
              <a:t>K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арл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Брюллов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стає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учителем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Шевченка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Художні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твори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Шевченка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Академія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мистецтв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невдовзі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відзначає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950" dirty="0" err="1">
                <a:solidFill>
                  <a:schemeClr val="tx1">
                    <a:lumMod val="65000"/>
                  </a:schemeClr>
                </a:solidFill>
              </a:rPr>
              <a:t>срібними</a:t>
            </a:r>
            <a:r>
              <a:rPr lang="ru-RU" sz="1950" dirty="0">
                <a:solidFill>
                  <a:schemeClr val="tx1">
                    <a:lumMod val="65000"/>
                  </a:schemeClr>
                </a:solidFill>
              </a:rPr>
              <a:t>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3597207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39559" y="-1"/>
            <a:ext cx="5849007" cy="6852747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</a:rPr>
              <a:t>   </a:t>
            </a:r>
            <a:r>
              <a:rPr lang="ru-RU" sz="2700" b="1" dirty="0" err="1" smtClean="0">
                <a:latin typeface="Times New Roman" panose="02020603050405020304" pitchFamily="18" charset="0"/>
              </a:rPr>
              <a:t>Т.Г.Шевченко</a:t>
            </a:r>
            <a:r>
              <a:rPr lang="ru-RU" sz="2700" b="1" dirty="0" smtClean="0">
                <a:latin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</a:rPr>
              <a:t>— основоположник </a:t>
            </a:r>
            <a:r>
              <a:rPr lang="ru-RU" sz="2700" b="1" dirty="0" err="1">
                <a:latin typeface="Times New Roman" panose="02020603050405020304" pitchFamily="18" charset="0"/>
              </a:rPr>
              <a:t>нової</a:t>
            </a:r>
            <a:r>
              <a:rPr lang="ru-RU" sz="2700" b="1" dirty="0">
                <a:latin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</a:rPr>
              <a:t>української</a:t>
            </a:r>
            <a:r>
              <a:rPr lang="ru-RU" sz="2700" b="1" dirty="0">
                <a:latin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</a:rPr>
              <a:t>літератури</a:t>
            </a:r>
            <a:r>
              <a:rPr lang="ru-RU" sz="2700" b="1" dirty="0">
                <a:latin typeface="Times New Roman" panose="02020603050405020304" pitchFamily="18" charset="0"/>
              </a:rPr>
              <a:t>. </a:t>
            </a:r>
            <a:r>
              <a:rPr lang="ru-RU" sz="2700" dirty="0" err="1">
                <a:latin typeface="Times New Roman" panose="02020603050405020304" pitchFamily="18" charset="0"/>
              </a:rPr>
              <a:t>Його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творчість</a:t>
            </a:r>
            <a:r>
              <a:rPr lang="ru-RU" sz="2700" dirty="0">
                <a:latin typeface="Times New Roman" panose="02020603050405020304" pitchFamily="18" charset="0"/>
              </a:rPr>
              <a:t> мала </a:t>
            </a:r>
            <a:r>
              <a:rPr lang="ru-RU" sz="2700" dirty="0" err="1">
                <a:latin typeface="Times New Roman" panose="02020603050405020304" pitchFamily="18" charset="0"/>
              </a:rPr>
              <a:t>вирішальне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значення</a:t>
            </a:r>
            <a:r>
              <a:rPr lang="ru-RU" sz="2700" dirty="0">
                <a:latin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</a:rPr>
              <a:t>становленні</a:t>
            </a:r>
            <a:r>
              <a:rPr lang="ru-RU" sz="2700" dirty="0">
                <a:latin typeface="Times New Roman" panose="02020603050405020304" pitchFamily="18" charset="0"/>
              </a:rPr>
              <a:t> й </a:t>
            </a:r>
            <a:r>
              <a:rPr lang="ru-RU" sz="2700" dirty="0" err="1">
                <a:latin typeface="Times New Roman" panose="02020603050405020304" pitchFamily="18" charset="0"/>
              </a:rPr>
              <a:t>розвитку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нової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української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літератури</a:t>
            </a:r>
            <a:r>
              <a:rPr lang="ru-RU" sz="2700" dirty="0">
                <a:latin typeface="Times New Roman" panose="02020603050405020304" pitchFamily="18" charset="0"/>
              </a:rPr>
              <a:t>, утвердивши в </a:t>
            </a:r>
            <a:r>
              <a:rPr lang="ru-RU" sz="2700" dirty="0" err="1">
                <a:latin typeface="Times New Roman" panose="02020603050405020304" pitchFamily="18" charset="0"/>
              </a:rPr>
              <a:t>ній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загальнолюдські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демократичні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цінності</a:t>
            </a:r>
            <a:r>
              <a:rPr lang="ru-RU" sz="2700" dirty="0">
                <a:latin typeface="Times New Roman" panose="02020603050405020304" pitchFamily="18" charset="0"/>
              </a:rPr>
              <a:t> та </a:t>
            </a:r>
            <a:r>
              <a:rPr lang="ru-RU" sz="2700" dirty="0" err="1">
                <a:latin typeface="Times New Roman" panose="02020603050405020304" pitchFamily="18" charset="0"/>
              </a:rPr>
              <a:t>піднісши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її</a:t>
            </a:r>
            <a:r>
              <a:rPr lang="ru-RU" sz="2700" dirty="0">
                <a:latin typeface="Times New Roman" panose="02020603050405020304" pitchFamily="18" charset="0"/>
              </a:rPr>
              <a:t> до </a:t>
            </a:r>
            <a:r>
              <a:rPr lang="ru-RU" sz="2700" dirty="0" err="1">
                <a:latin typeface="Times New Roman" panose="02020603050405020304" pitchFamily="18" charset="0"/>
              </a:rPr>
              <a:t>рівня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передових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літератур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світу</a:t>
            </a:r>
            <a:r>
              <a:rPr lang="ru-RU" sz="2700" dirty="0">
                <a:latin typeface="Times New Roman" panose="02020603050405020304" pitchFamily="18" charset="0"/>
              </a:rPr>
              <a:t>. Т. Шевченко </a:t>
            </a:r>
            <a:r>
              <a:rPr lang="ru-RU" sz="2700" dirty="0" err="1">
                <a:latin typeface="Times New Roman" panose="02020603050405020304" pitchFamily="18" charset="0"/>
              </a:rPr>
              <a:t>виступив</a:t>
            </a:r>
            <a:r>
              <a:rPr lang="ru-RU" sz="2700" dirty="0">
                <a:latin typeface="Times New Roman" panose="02020603050405020304" pitchFamily="18" charset="0"/>
              </a:rPr>
              <a:t> як поет-новатор, </a:t>
            </a:r>
            <a:r>
              <a:rPr lang="ru-RU" sz="2700" dirty="0" err="1">
                <a:latin typeface="Times New Roman" panose="02020603050405020304" pitchFamily="18" charset="0"/>
              </a:rPr>
              <a:t>приніс</a:t>
            </a:r>
            <a:r>
              <a:rPr lang="ru-RU" sz="2700" dirty="0">
                <a:latin typeface="Times New Roman" panose="02020603050405020304" pitchFamily="18" charset="0"/>
              </a:rPr>
              <a:t> з собою в </a:t>
            </a:r>
            <a:r>
              <a:rPr lang="ru-RU" sz="2700" dirty="0" err="1">
                <a:latin typeface="Times New Roman" panose="02020603050405020304" pitchFamily="18" charset="0"/>
              </a:rPr>
              <a:t>українську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літературу</a:t>
            </a:r>
            <a:r>
              <a:rPr lang="ru-RU" sz="2700" dirty="0">
                <a:latin typeface="Times New Roman" panose="02020603050405020304" pitchFamily="18" charset="0"/>
              </a:rPr>
              <a:t> «слово </a:t>
            </a:r>
            <a:r>
              <a:rPr lang="ru-RU" sz="2700" dirty="0" err="1">
                <a:latin typeface="Times New Roman" panose="02020603050405020304" pitchFamily="18" charset="0"/>
              </a:rPr>
              <a:t>нове</a:t>
            </a:r>
            <a:r>
              <a:rPr lang="ru-RU" sz="2700" dirty="0">
                <a:latin typeface="Times New Roman" panose="02020603050405020304" pitchFamily="18" charset="0"/>
              </a:rPr>
              <a:t>», </a:t>
            </a:r>
            <a:r>
              <a:rPr lang="ru-RU" sz="2700" dirty="0" err="1">
                <a:latin typeface="Times New Roman" panose="02020603050405020304" pitchFamily="18" charset="0"/>
              </a:rPr>
              <a:t>новий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світ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поезії</a:t>
            </a:r>
            <a:r>
              <a:rPr lang="ru-RU" sz="2700" dirty="0">
                <a:latin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</a:rPr>
              <a:t>неповторні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образи</a:t>
            </a:r>
            <a:r>
              <a:rPr lang="ru-RU" sz="2700" dirty="0">
                <a:latin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</a:rPr>
              <a:t>картини</a:t>
            </a:r>
            <a:r>
              <a:rPr lang="ru-RU" sz="2700" dirty="0">
                <a:latin typeface="Times New Roman" panose="02020603050405020304" pitchFamily="18" charset="0"/>
              </a:rPr>
              <a:t> й </a:t>
            </a:r>
            <a:r>
              <a:rPr lang="ru-RU" sz="2700" dirty="0" err="1">
                <a:latin typeface="Times New Roman" panose="02020603050405020304" pitchFamily="18" charset="0"/>
              </a:rPr>
              <a:t>барви</a:t>
            </a:r>
            <a:r>
              <a:rPr lang="ru-RU" sz="2700" dirty="0">
                <a:latin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</a:rPr>
              <a:t>небачене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раніше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багатство</a:t>
            </a:r>
            <a:r>
              <a:rPr lang="ru-RU" sz="2700" dirty="0">
                <a:latin typeface="Times New Roman" panose="02020603050405020304" pitchFamily="18" charset="0"/>
              </a:rPr>
              <a:t> й </a:t>
            </a:r>
            <a:r>
              <a:rPr lang="ru-RU" sz="2700" dirty="0" err="1">
                <a:latin typeface="Times New Roman" panose="02020603050405020304" pitchFamily="18" charset="0"/>
              </a:rPr>
              <a:t>широчінь</a:t>
            </a:r>
            <a:r>
              <a:rPr lang="ru-RU" sz="2700" dirty="0">
                <a:latin typeface="Times New Roman" panose="02020603050405020304" pitchFamily="18" charset="0"/>
              </a:rPr>
              <a:t> тем, </a:t>
            </a:r>
            <a:r>
              <a:rPr lang="ru-RU" sz="2700" dirty="0" err="1">
                <a:latin typeface="Times New Roman" panose="02020603050405020304" pitchFamily="18" charset="0"/>
              </a:rPr>
              <a:t>ідей</a:t>
            </a:r>
            <a:r>
              <a:rPr lang="ru-RU" sz="2700" dirty="0">
                <a:latin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</a:rPr>
              <a:t>мотивів</a:t>
            </a:r>
            <a:r>
              <a:rPr lang="ru-RU" sz="2700" dirty="0">
                <a:latin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</a:rPr>
              <a:t>жанрових</a:t>
            </a:r>
            <a:r>
              <a:rPr lang="ru-RU" sz="2700" dirty="0">
                <a:latin typeface="Times New Roman" panose="02020603050405020304" pitchFamily="18" charset="0"/>
              </a:rPr>
              <a:t> форм, </a:t>
            </a:r>
            <a:r>
              <a:rPr lang="ru-RU" sz="2700" dirty="0" err="1">
                <a:latin typeface="Times New Roman" panose="02020603050405020304" pitchFamily="18" charset="0"/>
              </a:rPr>
              <a:t>вивів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українську</a:t>
            </a:r>
            <a:r>
              <a:rPr lang="ru-RU" sz="2700" dirty="0">
                <a:latin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</a:rPr>
              <a:t>літературу</a:t>
            </a:r>
            <a:r>
              <a:rPr lang="ru-RU" sz="2700" dirty="0">
                <a:latin typeface="Times New Roman" panose="02020603050405020304" pitchFamily="18" charset="0"/>
              </a:rPr>
              <a:t> на шлях </a:t>
            </a:r>
            <a:r>
              <a:rPr lang="ru-RU" sz="2700" dirty="0" err="1">
                <a:latin typeface="Times New Roman" panose="02020603050405020304" pitchFamily="18" charset="0"/>
              </a:rPr>
              <a:t>реалізму</a:t>
            </a:r>
            <a:r>
              <a:rPr lang="ru-RU" sz="2700" dirty="0">
                <a:latin typeface="Times New Roman" panose="02020603050405020304" pitchFamily="18" charset="0"/>
              </a:rPr>
              <a:t> й </a:t>
            </a:r>
            <a:r>
              <a:rPr lang="ru-RU" sz="2700" dirty="0" err="1">
                <a:latin typeface="Times New Roman" panose="02020603050405020304" pitchFamily="18" charset="0"/>
              </a:rPr>
              <a:t>народності</a:t>
            </a:r>
            <a:r>
              <a:rPr lang="ru-RU" sz="2700" dirty="0">
                <a:latin typeface="Times New Roman" panose="02020603050405020304" pitchFamily="18" charset="0"/>
              </a:rPr>
              <a:t>.</a:t>
            </a:r>
            <a:endParaRPr lang="ru-RU" sz="2700" dirty="0"/>
          </a:p>
        </p:txBody>
      </p:sp>
      <p:pic>
        <p:nvPicPr>
          <p:cNvPr id="3076" name="Picture 4" descr="http://media.news.pn/photo/28bfd2923b4e4f21683e0454732972cf.i750x1000x6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9559" cy="68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87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5766"/>
            <a:ext cx="11208651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Творчість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була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Т.Шевченка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духовною потребою, а й формою протесту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проти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царського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свавілля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 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5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квітня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за участь у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Кирило-Мефодіївському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товаристві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Т. Шевченко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був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заарештований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відправлений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до Петербурга.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вирішено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«Художника Шевченко за сочинение возмутительных и в высшей мере дерзких стихотворений, как одаренного крепким телосложением, определить рядовым в Оренбургский Отдельный корпус, с правом выслуги, поручив начальству иметь строжайшее наблюдение, дабы от него, ни под каким видом, не могло выходить возмутительных и пасквильных сочинений».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Затверджуючи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рішення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III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відділу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Микола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власноручно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збоку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написав: «Под строжайший надзор и с запрещением писать и рисовать</a:t>
            </a:r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Десять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тривало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заслання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Т. </a:t>
            </a:r>
            <a:r>
              <a:rPr lang="ru-RU" sz="24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Шевченка</a:t>
            </a:r>
            <a:r>
              <a:rPr lang="ru-RU" sz="24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 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Позбавлений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творити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проте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криючись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стороннього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ока,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продовжує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писати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поетичні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твори. За доносом одного з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офіцерів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-«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землячків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»,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поета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відправили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в одну з рот у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віддалене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Новопетровське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укріплення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розташоване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півострові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Мангишлак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якнайсуворіший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нагляд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. Настали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найтяжчі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часи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Шевченкового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заслання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найбільшої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ізольованості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поета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обірвалися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листовні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зв'язки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нечисленними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друзями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волі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встановлені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попередні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</a:rPr>
              <a:t> роки.</a:t>
            </a:r>
            <a:endParaRPr lang="ru-RU" sz="24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5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143</TotalTime>
  <Words>487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Mistral</vt:lpstr>
      <vt:lpstr>Segoe Script</vt:lpstr>
      <vt:lpstr>Times New Roman</vt:lpstr>
      <vt:lpstr>Wingdings 2</vt:lpstr>
      <vt:lpstr>View</vt:lpstr>
      <vt:lpstr> З життя Тараса Шевченка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2014-01-19T19:27:47Z</dcterms:created>
  <dcterms:modified xsi:type="dcterms:W3CDTF">2014-01-19T21:51:29Z</dcterms:modified>
</cp:coreProperties>
</file>