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5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9CAE3F7-0FF9-4600-8C13-44CA465ECF06}">
          <p14:sldIdLst>
            <p14:sldId id="256"/>
            <p14:sldId id="257"/>
            <p14:sldId id="258"/>
            <p14:sldId id="259"/>
            <p14:sldId id="260"/>
            <p14:sldId id="261"/>
            <p14:sldId id="266"/>
            <p14:sldId id="267"/>
            <p14:sldId id="262"/>
            <p14:sldId id="263"/>
            <p14:sldId id="265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21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1%80%D0%B8%D1%80%D0%BE%D0%B4%D0%BD%D0%B5_%D1%81%D0%B5%D1%80%D0%B5%D0%B4%D0%BE%D0%B2%D0%B8%D1%89%D0%B5" TargetMode="External"/><Relationship Id="rId13" Type="http://schemas.openxmlformats.org/officeDocument/2006/relationships/image" Target="../media/image3.png"/><Relationship Id="rId3" Type="http://schemas.openxmlformats.org/officeDocument/2006/relationships/hyperlink" Target="http://uk.wikipedia.org/wiki/%D0%90%D0%BD%D0%B3%D0%BB%D1%96%D0%B9%D1%81%D1%8C%D0%BA%D0%B0_%D0%BC%D0%BE%D0%B2%D0%B0" TargetMode="External"/><Relationship Id="rId7" Type="http://schemas.openxmlformats.org/officeDocument/2006/relationships/hyperlink" Target="http://uk.wikipedia.org/wiki/%D0%A1%D1%83%D1%81%D0%BF%D1%96%D0%BB%D1%8C%D1%81%D1%82%D0%B2%D0%BE" TargetMode="External"/><Relationship Id="rId12" Type="http://schemas.openxmlformats.org/officeDocument/2006/relationships/hyperlink" Target="http://uk.wikipedia.org/wiki/%D0%9E%D1%85%D0%BE%D1%80%D0%BE%D0%BD%D0%B0_%D0%BF%D1%80%D0%B8%D1%80%D0%BE%D0%B4%D0%B8" TargetMode="External"/><Relationship Id="rId2" Type="http://schemas.openxmlformats.org/officeDocument/2006/relationships/hyperlink" Target="http://uk.wikipedia.org/wiki/%D0%A0%D0%BE%D1%81%D1%96%D0%B9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D%D0%B0%D1%83%D0%BA%D0%BE%D0%B2%D0%B5_%D0%B4%D0%BE%D1%81%D0%BB%D1%96%D0%B4%D0%B6%D0%B5%D0%BD%D0%BD%D1%8F" TargetMode="External"/><Relationship Id="rId11" Type="http://schemas.openxmlformats.org/officeDocument/2006/relationships/hyperlink" Target="http://uk.wikipedia.org/wiki/%D0%9B%D1%8E%D0%B4%D1%81%D1%82%D0%B2%D0%BE" TargetMode="External"/><Relationship Id="rId5" Type="http://schemas.openxmlformats.org/officeDocument/2006/relationships/hyperlink" Target="http://uk.wikipedia.org/wiki/%D0%92%D0%B8%D1%80%D0%BE%D0%B1%D0%BD%D0%B8%D1%86%D1%82%D0%B2%D0%BE" TargetMode="External"/><Relationship Id="rId10" Type="http://schemas.openxmlformats.org/officeDocument/2006/relationships/hyperlink" Target="http://uk.wikipedia.org/wiki/%D0%9F%D1%80%D0%BE%D0%B4%D1%83%D0%BA%D1%82%D0%B8%D0%B2%D0%BD%D1%96_%D1%81%D0%B8%D0%BB%D0%B8" TargetMode="External"/><Relationship Id="rId4" Type="http://schemas.openxmlformats.org/officeDocument/2006/relationships/hyperlink" Target="http://uk.wikipedia.org/wiki/%D0%9D%D1%96%D0%BC%D0%B5%D1%86%D1%8C%D0%BA%D0%B0_%D0%BC%D0%BE%D0%B2%D0%B0" TargetMode="External"/><Relationship Id="rId9" Type="http://schemas.openxmlformats.org/officeDocument/2006/relationships/hyperlink" Target="http://uk.wikipedia.org/wiki/%D0%9F%D1%80%D0%B8%D1%80%D0%BE%D0%B4%D0%BD%D1%96_%D1%80%D0%B5%D1%81%D1%83%D1%80%D1%81%D0%B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B0%D1%83%D0%BA%D0%BE%D0%B2%D0%BE-%D1%82%D0%B5%D1%85%D0%BD%D1%96%D1%87%D0%BD%D0%B0_%D1%80%D0%B5%D0%B2%D0%BE%D0%BB%D1%8E%D1%86%D1%96%D1%8F" TargetMode="External"/><Relationship Id="rId2" Type="http://schemas.openxmlformats.org/officeDocument/2006/relationships/hyperlink" Target="http://uk.wikipedia.org/w/index.php?title=%D0%A1%D1%83%D1%81%D0%BF%D1%96%D0%BB%D1%8C%D0%BD%D0%B0_%D1%84%D0%BE%D1%80%D0%BC%D0%B0%D1%86%D1%96%D1%8F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uk.wikipedia.org/w/index.php?title=%D0%95%D0%BA%D0%BE%D0%BB%D0%BE%D0%B3%D1%96%D1%87%D0%BD%D0%B0_%D1%81%D0%B8%D1%82%D1%83%D0%B0%D1%86%D1%96%D1%8F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B%D1%96%D1%81%D0%BE%D0%BA%D0%BE%D1%80%D0%B8%D1%81%D1%82%D1%83%D0%B2%D0%B0%D0%BD%D0%BD%D1%8F" TargetMode="External"/><Relationship Id="rId3" Type="http://schemas.openxmlformats.org/officeDocument/2006/relationships/hyperlink" Target="http://uk.wikipedia.org/wiki/%D0%93%D1%96%D1%80%D0%BD%D0%B8%D1%87%D0%B0_%D0%BF%D1%80%D0%BE%D0%BC%D0%B8%D1%81%D0%BB%D0%BE%D0%B2%D1%96%D1%81%D1%82%D1%8C" TargetMode="External"/><Relationship Id="rId7" Type="http://schemas.openxmlformats.org/officeDocument/2006/relationships/hyperlink" Target="http://uk.wikipedia.org/wiki/%D0%92%D0%BE%D0%B4%D0%BE%D0%BA%D0%BE%D1%80%D0%B8%D1%81%D1%82%D1%83%D0%B2%D0%B0%D0%BD%D0%BD%D1%8F" TargetMode="External"/><Relationship Id="rId2" Type="http://schemas.openxmlformats.org/officeDocument/2006/relationships/hyperlink" Target="http://uk.wikipedia.org/wiki/%D0%9F%D1%80%D0%BE%D0%BC%D0%B8%D1%81%D0%BB%D0%BE%D0%B2%D1%96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7%D0%B5%D0%BC%D0%BB%D0%B5%D0%BA%D0%BE%D1%80%D0%B8%D1%81%D1%82%D1%83%D0%B2%D0%B0%D0%BD%D0%BD%D1%8F" TargetMode="External"/><Relationship Id="rId5" Type="http://schemas.openxmlformats.org/officeDocument/2006/relationships/hyperlink" Target="http://uk.wikipedia.org/wiki/%D0%A0%D0%B5%D0%BA%D1%80%D0%B5%D0%B0%D1%86%D1%96%D1%8F" TargetMode="External"/><Relationship Id="rId4" Type="http://schemas.openxmlformats.org/officeDocument/2006/relationships/hyperlink" Target="http://uk.wikipedia.org/wiki/%D0%90%D0%B3%D1%80%D0%BE%D0%BF%D1%80%D0%BE%D0%BC%D0%B8%D1%81%D0%BB%D0%BE%D0%B2%D0%B8%D0%B9_%D0%BA%D0%BE%D0%BC%D0%BF%D0%BB%D0%B5%D0%BA%D1%81" TargetMode="External"/><Relationship Id="rId9" Type="http://schemas.openxmlformats.org/officeDocument/2006/relationships/hyperlink" Target="http://uk.wikipedia.org/wiki/%D0%9C%D1%96%D0%BD%D0%B5%D1%80%D0%B0%D0%BB%D1%8C%D0%BD%D1%96_%D1%80%D0%B5%D1%81%D1%83%D1%80%D1%81%D0%B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0"/>
            <a:ext cx="8568952" cy="246313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Презентація на тему:</a:t>
            </a:r>
            <a:b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 Проблеми збалансованого природокористування»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284984"/>
            <a:ext cx="6172200" cy="68580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Виконали: </a:t>
            </a:r>
            <a:r>
              <a:rPr lang="uk-UA" sz="3200" dirty="0" err="1" smtClean="0"/>
              <a:t>Обертович</a:t>
            </a:r>
            <a:r>
              <a:rPr lang="uk-UA" sz="3200" dirty="0" smtClean="0"/>
              <a:t> Оксана</a:t>
            </a:r>
          </a:p>
          <a:p>
            <a:r>
              <a:rPr lang="ru-RU" sz="3200" dirty="0" err="1" smtClean="0"/>
              <a:t>Васількова</a:t>
            </a:r>
            <a:r>
              <a:rPr lang="ru-RU" sz="3200" dirty="0" smtClean="0"/>
              <a:t> </a:t>
            </a:r>
            <a:r>
              <a:rPr lang="ru-RU" sz="3200" dirty="0" err="1" smtClean="0"/>
              <a:t>Тетяна</a:t>
            </a:r>
            <a:endParaRPr lang="uk-UA" sz="32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38866"/>
            <a:ext cx="2635548" cy="2467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8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52037" cy="127916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Забруднення   довкілля металургійними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підприєвствами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88840"/>
            <a:ext cx="7920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Чорна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металургія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dirty="0" err="1"/>
              <a:t>відноситься</a:t>
            </a:r>
            <a:r>
              <a:rPr lang="ru-RU" sz="2000" dirty="0"/>
              <a:t> до </a:t>
            </a:r>
            <a:r>
              <a:rPr lang="ru-RU" sz="2000" dirty="0" err="1"/>
              <a:t>виробництва</a:t>
            </a:r>
            <a:r>
              <a:rPr lang="ru-RU" sz="2000" dirty="0"/>
              <a:t>, яке при </a:t>
            </a:r>
            <a:r>
              <a:rPr lang="ru-RU" sz="2000" dirty="0" err="1"/>
              <a:t>сучасній</a:t>
            </a:r>
            <a:r>
              <a:rPr lang="ru-RU" sz="2000" dirty="0"/>
              <a:t> </a:t>
            </a:r>
            <a:r>
              <a:rPr lang="ru-RU" sz="2000" dirty="0" err="1"/>
              <a:t>технології</a:t>
            </a:r>
            <a:r>
              <a:rPr lang="ru-RU" sz="2000" dirty="0"/>
              <a:t> </a:t>
            </a:r>
            <a:r>
              <a:rPr lang="ru-RU" sz="2000" dirty="0" err="1"/>
              <a:t>виготовлення</a:t>
            </a:r>
            <a:r>
              <a:rPr lang="ru-RU" sz="2000" dirty="0"/>
              <a:t> </a:t>
            </a:r>
            <a:r>
              <a:rPr lang="ru-RU" sz="2000" dirty="0" err="1"/>
              <a:t>металів</a:t>
            </a:r>
            <a:r>
              <a:rPr lang="ru-RU" sz="2000" dirty="0"/>
              <a:t> сильно </a:t>
            </a:r>
            <a:r>
              <a:rPr lang="ru-RU" sz="2000" dirty="0" err="1"/>
              <a:t>забруднює</a:t>
            </a:r>
            <a:r>
              <a:rPr lang="ru-RU" sz="2000" dirty="0"/>
              <a:t> </a:t>
            </a:r>
            <a:r>
              <a:rPr lang="ru-RU" sz="2000" dirty="0" err="1"/>
              <a:t>навколишнє</a:t>
            </a:r>
            <a:r>
              <a:rPr lang="ru-RU" sz="2000" dirty="0"/>
              <a:t> </a:t>
            </a:r>
            <a:r>
              <a:rPr lang="ru-RU" sz="2000" dirty="0" err="1"/>
              <a:t>середовище</a:t>
            </a:r>
            <a:r>
              <a:rPr lang="ru-RU" sz="2000" dirty="0"/>
              <a:t>. </a:t>
            </a:r>
            <a:r>
              <a:rPr lang="ru-RU" sz="2000" dirty="0" err="1"/>
              <a:t>Успішно</a:t>
            </a:r>
            <a:r>
              <a:rPr lang="ru-RU" sz="2000" dirty="0"/>
              <a:t> </a:t>
            </a:r>
            <a:r>
              <a:rPr lang="ru-RU" sz="2000" dirty="0" err="1"/>
              <a:t>розв'язати</a:t>
            </a:r>
            <a:r>
              <a:rPr lang="ru-RU" sz="2000" dirty="0"/>
              <a:t> </a:t>
            </a:r>
            <a:r>
              <a:rPr lang="ru-RU" sz="2000" dirty="0" err="1"/>
              <a:t>екологічну</a:t>
            </a:r>
            <a:r>
              <a:rPr lang="ru-RU" sz="2000" dirty="0"/>
              <a:t> проблему в </a:t>
            </a:r>
            <a:r>
              <a:rPr lang="ru-RU" sz="2000" dirty="0" err="1"/>
              <a:t>цих</a:t>
            </a:r>
            <a:r>
              <a:rPr lang="ru-RU" sz="2000" dirty="0"/>
              <a:t> районах — </a:t>
            </a:r>
            <a:r>
              <a:rPr lang="ru-RU" sz="2000" dirty="0" err="1"/>
              <a:t>важливе</a:t>
            </a:r>
            <a:r>
              <a:rPr lang="ru-RU" sz="2000" dirty="0"/>
              <a:t> </a:t>
            </a:r>
            <a:r>
              <a:rPr lang="ru-RU" sz="2000" dirty="0" err="1"/>
              <a:t>регіональне</a:t>
            </a:r>
            <a:r>
              <a:rPr lang="ru-RU" sz="2000" dirty="0"/>
              <a:t> </a:t>
            </a:r>
            <a:r>
              <a:rPr lang="ru-RU" sz="2000" dirty="0" err="1"/>
              <a:t>економічне</a:t>
            </a:r>
            <a:r>
              <a:rPr lang="ru-RU" sz="2000" dirty="0"/>
              <a:t> і </a:t>
            </a:r>
            <a:r>
              <a:rPr lang="ru-RU" sz="2000" dirty="0" err="1"/>
              <a:t>соціальне</a:t>
            </a:r>
            <a:r>
              <a:rPr lang="ru-RU" sz="2000" dirty="0"/>
              <a:t> </a:t>
            </a:r>
            <a:r>
              <a:rPr lang="ru-RU" sz="2000" dirty="0" err="1"/>
              <a:t>завдання</a:t>
            </a:r>
            <a:r>
              <a:rPr lang="ru-RU" sz="2000" dirty="0"/>
              <a:t>. Для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впроваджувати</a:t>
            </a:r>
            <a:r>
              <a:rPr lang="ru-RU" sz="2000" dirty="0"/>
              <a:t> на </a:t>
            </a:r>
            <a:r>
              <a:rPr lang="ru-RU" sz="2000" dirty="0" err="1"/>
              <a:t>підприємствах</a:t>
            </a:r>
            <a:r>
              <a:rPr lang="ru-RU" sz="2000" dirty="0"/>
              <a:t> </a:t>
            </a:r>
            <a:r>
              <a:rPr lang="ru-RU" sz="2000" dirty="0" err="1"/>
              <a:t>чорної</a:t>
            </a:r>
            <a:r>
              <a:rPr lang="ru-RU" sz="2000" dirty="0"/>
              <a:t> </a:t>
            </a:r>
            <a:r>
              <a:rPr lang="ru-RU" sz="2000" dirty="0" err="1"/>
              <a:t>металургії</a:t>
            </a:r>
            <a:r>
              <a:rPr lang="ru-RU" sz="2000" dirty="0"/>
              <a:t> </a:t>
            </a:r>
            <a:r>
              <a:rPr lang="ru-RU" sz="2000" dirty="0" err="1"/>
              <a:t>найновітніші</a:t>
            </a:r>
            <a:r>
              <a:rPr lang="ru-RU" sz="2000" dirty="0"/>
              <a:t> </a:t>
            </a:r>
            <a:r>
              <a:rPr lang="ru-RU" sz="2000" dirty="0" err="1"/>
              <a:t>очисні</a:t>
            </a:r>
            <a:r>
              <a:rPr lang="ru-RU" sz="2000" dirty="0"/>
              <a:t> </a:t>
            </a:r>
            <a:r>
              <a:rPr lang="ru-RU" sz="2000" dirty="0" err="1"/>
              <a:t>технології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дають</a:t>
            </a:r>
            <a:r>
              <a:rPr lang="ru-RU" sz="2000" dirty="0"/>
              <a:t> </a:t>
            </a:r>
            <a:r>
              <a:rPr lang="ru-RU" sz="2000" dirty="0" err="1"/>
              <a:t>змогу</a:t>
            </a:r>
            <a:r>
              <a:rPr lang="ru-RU" sz="2000" dirty="0"/>
              <a:t> </a:t>
            </a:r>
            <a:r>
              <a:rPr lang="ru-RU" sz="2000" dirty="0" err="1"/>
              <a:t>звести</a:t>
            </a:r>
            <a:r>
              <a:rPr lang="ru-RU" sz="2000" dirty="0"/>
              <a:t> до </a:t>
            </a:r>
            <a:r>
              <a:rPr lang="ru-RU" sz="2000" dirty="0" err="1"/>
              <a:t>мінімуму</a:t>
            </a:r>
            <a:r>
              <a:rPr lang="ru-RU" sz="2000" dirty="0"/>
              <a:t> </a:t>
            </a:r>
            <a:r>
              <a:rPr lang="ru-RU" sz="2000" dirty="0" err="1"/>
              <a:t>промислові</a:t>
            </a:r>
            <a:r>
              <a:rPr lang="ru-RU" sz="2000" dirty="0"/>
              <a:t> </a:t>
            </a:r>
            <a:r>
              <a:rPr lang="ru-RU" sz="2000" dirty="0" err="1"/>
              <a:t>відходи</a:t>
            </a:r>
            <a:r>
              <a:rPr lang="ru-RU" sz="2000" dirty="0"/>
              <a:t> і </a:t>
            </a:r>
            <a:r>
              <a:rPr lang="ru-RU" sz="2000" dirty="0" err="1"/>
              <a:t>викиди</a:t>
            </a:r>
            <a:r>
              <a:rPr lang="ru-RU" sz="2000" dirty="0"/>
              <a:t> в атмосферу, </a:t>
            </a:r>
            <a:r>
              <a:rPr lang="ru-RU" sz="2000" dirty="0" err="1"/>
              <a:t>оздоровити</a:t>
            </a:r>
            <a:r>
              <a:rPr lang="ru-RU" sz="2000" dirty="0"/>
              <a:t> </a:t>
            </a:r>
            <a:r>
              <a:rPr lang="ru-RU" sz="2000" dirty="0" err="1"/>
              <a:t>місця</a:t>
            </a:r>
            <a:r>
              <a:rPr lang="ru-RU" sz="2000" dirty="0"/>
              <a:t> </a:t>
            </a:r>
            <a:r>
              <a:rPr lang="ru-RU" sz="2000" dirty="0" err="1"/>
              <a:t>надмірної</a:t>
            </a:r>
            <a:r>
              <a:rPr lang="ru-RU" sz="2000" dirty="0"/>
              <a:t> </a:t>
            </a:r>
            <a:r>
              <a:rPr lang="ru-RU" sz="2000" dirty="0" err="1"/>
              <a:t>концентрації</a:t>
            </a:r>
            <a:r>
              <a:rPr lang="ru-RU" sz="2000" dirty="0"/>
              <a:t> </a:t>
            </a:r>
            <a:r>
              <a:rPr lang="ru-RU" sz="2000" dirty="0" err="1"/>
              <a:t>металургійних</a:t>
            </a:r>
            <a:r>
              <a:rPr lang="ru-RU" sz="2000" dirty="0"/>
              <a:t> </a:t>
            </a:r>
            <a:r>
              <a:rPr lang="ru-RU" sz="2000" dirty="0" err="1"/>
              <a:t>підприємств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лімітний</a:t>
            </a:r>
            <a:r>
              <a:rPr lang="ru-RU" sz="2000" dirty="0"/>
              <a:t> </a:t>
            </a:r>
            <a:r>
              <a:rPr lang="ru-RU" sz="2000" dirty="0" err="1"/>
              <a:t>вплив</a:t>
            </a:r>
            <a:r>
              <a:rPr lang="ru-RU" sz="2000" dirty="0"/>
              <a:t> </a:t>
            </a:r>
            <a:r>
              <a:rPr lang="ru-RU" sz="2000" dirty="0" err="1"/>
              <a:t>природних</a:t>
            </a:r>
            <a:r>
              <a:rPr lang="ru-RU" sz="2000" dirty="0"/>
              <a:t> </a:t>
            </a:r>
            <a:r>
              <a:rPr lang="ru-RU" sz="2000" dirty="0" err="1"/>
              <a:t>факторів</a:t>
            </a:r>
            <a:r>
              <a:rPr lang="ru-RU" sz="2000" dirty="0"/>
              <a:t> на </a:t>
            </a:r>
            <a:r>
              <a:rPr lang="ru-RU" sz="2000" dirty="0" err="1"/>
              <a:t>розміщення</a:t>
            </a:r>
            <a:r>
              <a:rPr lang="ru-RU" sz="2000" dirty="0"/>
              <a:t> </a:t>
            </a:r>
            <a:r>
              <a:rPr lang="ru-RU" sz="2000" dirty="0" err="1"/>
              <a:t>об'єктів</a:t>
            </a:r>
            <a:r>
              <a:rPr lang="ru-RU" sz="2000" dirty="0"/>
              <a:t> </a:t>
            </a:r>
            <a:r>
              <a:rPr lang="ru-RU" sz="2000" dirty="0" err="1"/>
              <a:t>чорної</a:t>
            </a:r>
            <a:r>
              <a:rPr lang="ru-RU" sz="2000" dirty="0"/>
              <a:t> </a:t>
            </a:r>
            <a:r>
              <a:rPr lang="ru-RU" sz="2000" dirty="0" err="1"/>
              <a:t>металургії</a:t>
            </a:r>
            <a:r>
              <a:rPr lang="ru-RU" sz="2000" dirty="0"/>
              <a:t> в </a:t>
            </a:r>
            <a:r>
              <a:rPr lang="ru-RU" sz="2000" dirty="0" err="1"/>
              <a:t>регіонах</a:t>
            </a:r>
            <a:r>
              <a:rPr lang="ru-RU" sz="2000" dirty="0"/>
              <a:t> з </a:t>
            </a:r>
            <a:r>
              <a:rPr lang="ru-RU" sz="2000" dirty="0" err="1"/>
              <a:t>порівняно</a:t>
            </a:r>
            <a:r>
              <a:rPr lang="ru-RU" sz="2000" dirty="0"/>
              <a:t> </a:t>
            </a:r>
            <a:r>
              <a:rPr lang="ru-RU" sz="2000" dirty="0" err="1"/>
              <a:t>високим</a:t>
            </a:r>
            <a:r>
              <a:rPr lang="ru-RU" sz="2000" dirty="0"/>
              <a:t> </a:t>
            </a:r>
            <a:r>
              <a:rPr lang="ru-RU" sz="2000" dirty="0" err="1"/>
              <a:t>рівнем</a:t>
            </a:r>
            <a:r>
              <a:rPr lang="ru-RU" sz="2000" dirty="0"/>
              <a:t> </a:t>
            </a:r>
            <a:r>
              <a:rPr lang="ru-RU" sz="2000" dirty="0" err="1"/>
              <a:t>заселення</a:t>
            </a:r>
            <a:r>
              <a:rPr lang="ru-RU" sz="2000" dirty="0"/>
              <a:t>. Для </a:t>
            </a:r>
            <a:r>
              <a:rPr lang="ru-RU" sz="2000" dirty="0" err="1"/>
              <a:t>забезпечення</a:t>
            </a:r>
            <a:r>
              <a:rPr lang="ru-RU" sz="2000" dirty="0"/>
              <a:t> максимального </a:t>
            </a:r>
            <a:r>
              <a:rPr lang="ru-RU" sz="2000" dirty="0" err="1"/>
              <a:t>очищення</a:t>
            </a:r>
            <a:r>
              <a:rPr lang="ru-RU" sz="2000" dirty="0"/>
              <a:t> </a:t>
            </a:r>
            <a:r>
              <a:rPr lang="ru-RU" sz="2000" dirty="0" err="1"/>
              <a:t>стічних</a:t>
            </a:r>
            <a:r>
              <a:rPr lang="ru-RU" sz="2000" dirty="0"/>
              <a:t> вод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застосовувати</a:t>
            </a:r>
            <a:r>
              <a:rPr lang="ru-RU" sz="2000" dirty="0"/>
              <a:t> </a:t>
            </a:r>
            <a:r>
              <a:rPr lang="ru-RU" sz="2000" dirty="0" err="1"/>
              <a:t>багатократну</a:t>
            </a:r>
            <a:r>
              <a:rPr lang="ru-RU" sz="2000" dirty="0"/>
              <a:t> очистку води.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606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3" y="384417"/>
            <a:ext cx="8598213" cy="6209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7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35" y="678811"/>
            <a:ext cx="4042880" cy="3028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63" y="260648"/>
            <a:ext cx="4229913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3" y="3648171"/>
            <a:ext cx="4051572" cy="2806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444" y="3919945"/>
            <a:ext cx="4171271" cy="2765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7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922" y="188640"/>
            <a:ext cx="75438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Природокористування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64083"/>
            <a:ext cx="800876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Природокористува́ння</a:t>
            </a:r>
            <a:r>
              <a:rPr lang="vi-VN" dirty="0"/>
              <a:t> (</a:t>
            </a:r>
            <a:r>
              <a:rPr lang="vi-VN" dirty="0">
                <a:hlinkClick r:id="rId2" tooltip="Російська мова"/>
              </a:rPr>
              <a:t>рос.</a:t>
            </a:r>
            <a:r>
              <a:rPr lang="vi-VN" dirty="0"/>
              <a:t> </a:t>
            </a:r>
            <a:r>
              <a:rPr lang="vi-VN" i="1" dirty="0"/>
              <a:t>природопользование</a:t>
            </a:r>
            <a:r>
              <a:rPr lang="vi-VN" dirty="0"/>
              <a:t>, </a:t>
            </a:r>
            <a:r>
              <a:rPr lang="vi-VN" dirty="0">
                <a:hlinkClick r:id="rId3" tooltip="Англійська мова"/>
              </a:rPr>
              <a:t>англ.</a:t>
            </a:r>
            <a:r>
              <a:rPr lang="vi-VN" dirty="0"/>
              <a:t> </a:t>
            </a:r>
            <a:r>
              <a:rPr lang="en-US" i="1" dirty="0"/>
              <a:t>nature management</a:t>
            </a:r>
            <a:r>
              <a:rPr lang="en-US" dirty="0"/>
              <a:t>; </a:t>
            </a:r>
            <a:r>
              <a:rPr lang="vi-VN" dirty="0">
                <a:hlinkClick r:id="rId4" tooltip="Німецька мова"/>
              </a:rPr>
              <a:t>нім.</a:t>
            </a:r>
            <a:r>
              <a:rPr lang="vi-VN" dirty="0"/>
              <a:t> </a:t>
            </a:r>
            <a:r>
              <a:rPr lang="en-US" i="1" dirty="0" err="1"/>
              <a:t>Naturbenutzung</a:t>
            </a:r>
            <a:r>
              <a:rPr lang="en-US" i="1" dirty="0"/>
              <a:t> f</a:t>
            </a:r>
            <a:r>
              <a:rPr lang="en-US" dirty="0"/>
              <a:t>) — </a:t>
            </a:r>
            <a:r>
              <a:rPr lang="vi-VN" dirty="0"/>
              <a:t>сфера </a:t>
            </a:r>
            <a:r>
              <a:rPr lang="vi-VN" u="sng" dirty="0">
                <a:hlinkClick r:id="rId5" tooltip="Виробництво"/>
              </a:rPr>
              <a:t>виробничої</a:t>
            </a:r>
            <a:r>
              <a:rPr lang="vi-VN" dirty="0"/>
              <a:t> та </a:t>
            </a:r>
            <a:r>
              <a:rPr lang="vi-VN" dirty="0">
                <a:hlinkClick r:id="rId6" tooltip="Наукове дослідження"/>
              </a:rPr>
              <a:t>наукової діяльності</a:t>
            </a:r>
            <a:r>
              <a:rPr lang="vi-VN" dirty="0"/>
              <a:t>, вся сукупність засобів, які застосовує</a:t>
            </a:r>
            <a:r>
              <a:rPr lang="vi-VN" dirty="0">
                <a:hlinkClick r:id="rId7" tooltip="Суспільство"/>
              </a:rPr>
              <a:t>суспільство</a:t>
            </a:r>
            <a:r>
              <a:rPr lang="vi-VN" dirty="0"/>
              <a:t> задля комплексного вивчення, освоєння, використання, відновлення, поліпшення й охорони </a:t>
            </a:r>
            <a:r>
              <a:rPr lang="vi-VN" dirty="0">
                <a:hlinkClick r:id="rId8" tooltip="Природне середовище"/>
              </a:rPr>
              <a:t>природного середовища</a:t>
            </a:r>
            <a:r>
              <a:rPr lang="vi-VN" dirty="0"/>
              <a:t> та </a:t>
            </a:r>
            <a:r>
              <a:rPr lang="vi-VN" dirty="0">
                <a:hlinkClick r:id="rId9" tooltip="Природні ресурси"/>
              </a:rPr>
              <a:t>природних ресурсів</a:t>
            </a:r>
            <a:r>
              <a:rPr lang="vi-VN" dirty="0"/>
              <a:t> з метою розвитку </a:t>
            </a:r>
            <a:r>
              <a:rPr lang="vi-VN" dirty="0">
                <a:hlinkClick r:id="rId10" tooltip="Продуктивні сили"/>
              </a:rPr>
              <a:t>продуктивних сил</a:t>
            </a:r>
            <a:r>
              <a:rPr lang="vi-VN" dirty="0"/>
              <a:t>, забезпечення сприятливих умов життєдіяльності людини. Сукупність усіх впливів </a:t>
            </a:r>
            <a:r>
              <a:rPr lang="vi-VN" dirty="0">
                <a:hlinkClick r:id="rId11" tooltip="Людство"/>
              </a:rPr>
              <a:t>людства</a:t>
            </a:r>
            <a:r>
              <a:rPr lang="vi-VN" dirty="0"/>
              <a:t> на природу, яка включає заходи з її освоєння, перетворення і </a:t>
            </a:r>
            <a:r>
              <a:rPr lang="vi-VN" dirty="0">
                <a:hlinkClick r:id="rId12" tooltip="Охорона природи"/>
              </a:rPr>
              <a:t>охорони</a:t>
            </a:r>
            <a:r>
              <a:rPr lang="vi-VN" dirty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028" y="3530135"/>
            <a:ext cx="3912989" cy="3260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8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6632" y="252055"/>
            <a:ext cx="75438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Філософське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бачення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96752"/>
            <a:ext cx="48245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Природокористування</a:t>
            </a:r>
            <a:r>
              <a:rPr lang="ru-RU" sz="2000" dirty="0"/>
              <a:t> </a:t>
            </a:r>
            <a:r>
              <a:rPr lang="ru-RU" sz="2000" dirty="0" err="1"/>
              <a:t>важлива</a:t>
            </a:r>
            <a:r>
              <a:rPr lang="ru-RU" sz="2000" dirty="0"/>
              <a:t> </a:t>
            </a:r>
            <a:r>
              <a:rPr lang="ru-RU" sz="2000" dirty="0" err="1"/>
              <a:t>складова</a:t>
            </a:r>
            <a:r>
              <a:rPr lang="ru-RU" sz="2000" dirty="0"/>
              <a:t> </a:t>
            </a:r>
            <a:r>
              <a:rPr lang="ru-RU" sz="2000" dirty="0" err="1"/>
              <a:t>частина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 </a:t>
            </a:r>
            <a:r>
              <a:rPr lang="ru-RU" sz="2000" dirty="0" err="1"/>
              <a:t>взаємодії</a:t>
            </a:r>
            <a:r>
              <a:rPr lang="ru-RU" sz="2000" dirty="0"/>
              <a:t> </a:t>
            </a:r>
            <a:r>
              <a:rPr lang="ru-RU" sz="2000" dirty="0" err="1"/>
              <a:t>природи</a:t>
            </a:r>
            <a:r>
              <a:rPr lang="ru-RU" sz="2000" dirty="0"/>
              <a:t> та </a:t>
            </a:r>
            <a:r>
              <a:rPr lang="ru-RU" sz="2000" dirty="0" err="1"/>
              <a:t>суспільства</a:t>
            </a:r>
            <a:r>
              <a:rPr lang="ru-RU" sz="2000" dirty="0"/>
              <a:t>. Характер </a:t>
            </a:r>
            <a:r>
              <a:rPr lang="ru-RU" sz="2000" dirty="0" err="1"/>
              <a:t>природокористування</a:t>
            </a:r>
            <a:r>
              <a:rPr lang="ru-RU" sz="2000" dirty="0"/>
              <a:t> </a:t>
            </a:r>
            <a:r>
              <a:rPr lang="ru-RU" sz="2000" dirty="0" err="1"/>
              <a:t>змінюється</a:t>
            </a:r>
            <a:r>
              <a:rPr lang="ru-RU" sz="2000" dirty="0"/>
              <a:t> з </a:t>
            </a:r>
            <a:r>
              <a:rPr lang="ru-RU" sz="2000" dirty="0" err="1"/>
              <a:t>розвитком</a:t>
            </a:r>
            <a:r>
              <a:rPr lang="ru-RU" sz="2000" dirty="0"/>
              <a:t> </a:t>
            </a:r>
            <a:r>
              <a:rPr lang="ru-RU" sz="2000" dirty="0" err="1">
                <a:hlinkClick r:id="rId2" tooltip="Суспільна формація (ще не написана)"/>
              </a:rPr>
              <a:t>суспільних</a:t>
            </a:r>
            <a:r>
              <a:rPr lang="ru-RU" sz="2000" dirty="0">
                <a:hlinkClick r:id="rId2" tooltip="Суспільна формація (ще не написана)"/>
              </a:rPr>
              <a:t> </a:t>
            </a:r>
            <a:r>
              <a:rPr lang="ru-RU" sz="2000" dirty="0" err="1">
                <a:hlinkClick r:id="rId2" tooltip="Суспільна формація (ще не написана)"/>
              </a:rPr>
              <a:t>формацій</a:t>
            </a:r>
            <a:r>
              <a:rPr lang="ru-RU" sz="2000" dirty="0"/>
              <a:t> і </a:t>
            </a:r>
            <a:r>
              <a:rPr lang="ru-RU" sz="2000" dirty="0" err="1"/>
              <a:t>перебуває</a:t>
            </a:r>
            <a:r>
              <a:rPr lang="ru-RU" sz="2000" dirty="0"/>
              <a:t> в </a:t>
            </a:r>
            <a:r>
              <a:rPr lang="ru-RU" sz="2000" dirty="0" err="1"/>
              <a:t>тісному</a:t>
            </a:r>
            <a:r>
              <a:rPr lang="ru-RU" sz="2000" dirty="0"/>
              <a:t> </a:t>
            </a:r>
            <a:r>
              <a:rPr lang="ru-RU" sz="2000" dirty="0" err="1"/>
              <a:t>взаємозв'язку</a:t>
            </a:r>
            <a:r>
              <a:rPr lang="ru-RU" sz="2000" dirty="0"/>
              <a:t> з </a:t>
            </a:r>
            <a:r>
              <a:rPr lang="ru-RU" sz="2000" dirty="0" err="1"/>
              <a:t>рівнем</a:t>
            </a:r>
            <a:r>
              <a:rPr lang="ru-RU" sz="2000" dirty="0"/>
              <a:t> науки та </a:t>
            </a:r>
            <a:r>
              <a:rPr lang="ru-RU" sz="2000" dirty="0" err="1"/>
              <a:t>техніки</a:t>
            </a:r>
            <a:r>
              <a:rPr lang="ru-RU" sz="2000" dirty="0"/>
              <a:t>. В </a:t>
            </a:r>
            <a:r>
              <a:rPr lang="ru-RU" sz="2000" dirty="0" err="1"/>
              <a:t>умовах</a:t>
            </a:r>
            <a:r>
              <a:rPr lang="ru-RU" sz="2000" dirty="0"/>
              <a:t> </a:t>
            </a:r>
            <a:r>
              <a:rPr lang="ru-RU" sz="2000" u="sng" dirty="0" err="1">
                <a:hlinkClick r:id="rId3" tooltip="Науково-технічна революція"/>
              </a:rPr>
              <a:t>науково-технічної</a:t>
            </a:r>
            <a:r>
              <a:rPr lang="ru-RU" sz="2000" u="sng" dirty="0">
                <a:hlinkClick r:id="rId3" tooltip="Науково-технічна революція"/>
              </a:rPr>
              <a:t> </a:t>
            </a:r>
            <a:r>
              <a:rPr lang="ru-RU" sz="2000" u="sng" dirty="0" err="1">
                <a:hlinkClick r:id="rId3" tooltip="Науково-технічна революція"/>
              </a:rPr>
              <a:t>революції</a:t>
            </a:r>
            <a:r>
              <a:rPr lang="ru-RU" sz="2000" dirty="0"/>
              <a:t> </a:t>
            </a:r>
            <a:r>
              <a:rPr lang="ru-RU" sz="2000" dirty="0" err="1"/>
              <a:t>взаємодія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природою та </a:t>
            </a:r>
            <a:r>
              <a:rPr lang="ru-RU" sz="2000" dirty="0" err="1"/>
              <a:t>суспільством</a:t>
            </a:r>
            <a:r>
              <a:rPr lang="ru-RU" sz="2000" dirty="0"/>
              <a:t> </a:t>
            </a:r>
            <a:r>
              <a:rPr lang="ru-RU" sz="2000" dirty="0" err="1"/>
              <a:t>значно</a:t>
            </a:r>
            <a:r>
              <a:rPr lang="ru-RU" sz="2000" dirty="0"/>
              <a:t> </a:t>
            </a:r>
            <a:r>
              <a:rPr lang="ru-RU" sz="2000" dirty="0" err="1"/>
              <a:t>ускладнилася</a:t>
            </a:r>
            <a:r>
              <a:rPr lang="ru-RU" sz="2000" dirty="0"/>
              <a:t> у </a:t>
            </a:r>
            <a:r>
              <a:rPr lang="ru-RU" sz="2000" dirty="0" err="1"/>
              <a:t>зв'язку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зростанням</a:t>
            </a:r>
            <a:r>
              <a:rPr lang="ru-RU" sz="2000" dirty="0"/>
              <a:t> потреб </a:t>
            </a:r>
            <a:r>
              <a:rPr lang="ru-RU" sz="2000" dirty="0" err="1"/>
              <a:t>суспільства</a:t>
            </a:r>
            <a:r>
              <a:rPr lang="ru-RU" sz="2000" dirty="0"/>
              <a:t> у </a:t>
            </a:r>
            <a:r>
              <a:rPr lang="ru-RU" sz="2000" dirty="0" err="1"/>
              <a:t>природних</a:t>
            </a:r>
            <a:r>
              <a:rPr lang="ru-RU" sz="2000" dirty="0"/>
              <a:t> ресурсах, </a:t>
            </a:r>
            <a:r>
              <a:rPr lang="ru-RU" sz="2000" dirty="0" err="1"/>
              <a:t>інтенсивністю</a:t>
            </a:r>
            <a:r>
              <a:rPr lang="ru-RU" sz="2000" dirty="0"/>
              <a:t> і характером </a:t>
            </a:r>
            <a:r>
              <a:rPr lang="ru-RU" sz="2000" dirty="0" err="1"/>
              <a:t>впливу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на </a:t>
            </a:r>
            <a:r>
              <a:rPr lang="ru-RU" sz="2000" dirty="0" err="1"/>
              <a:t>природне</a:t>
            </a:r>
            <a:r>
              <a:rPr lang="ru-RU" sz="2000" dirty="0"/>
              <a:t> </a:t>
            </a:r>
            <a:r>
              <a:rPr lang="ru-RU" sz="2000" dirty="0" err="1"/>
              <a:t>середовище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приводить до </a:t>
            </a:r>
            <a:r>
              <a:rPr lang="ru-RU" sz="2000" dirty="0" err="1"/>
              <a:t>ускладнення</a:t>
            </a:r>
            <a:r>
              <a:rPr lang="ru-RU" sz="2000" dirty="0"/>
              <a:t> </a:t>
            </a:r>
            <a:r>
              <a:rPr lang="ru-RU" sz="2000" dirty="0" err="1">
                <a:hlinkClick r:id="rId4" tooltip="Екологічна ситуація (ще не написана)"/>
              </a:rPr>
              <a:t>екологічної</a:t>
            </a:r>
            <a:r>
              <a:rPr lang="ru-RU" sz="2000" dirty="0">
                <a:hlinkClick r:id="rId4" tooltip="Екологічна ситуація (ще не написана)"/>
              </a:rPr>
              <a:t> </a:t>
            </a:r>
            <a:r>
              <a:rPr lang="ru-RU" sz="2000" dirty="0" err="1">
                <a:hlinkClick r:id="rId4" tooltip="Екологічна ситуація (ще не написана)"/>
              </a:rPr>
              <a:t>ситуації</a:t>
            </a:r>
            <a:r>
              <a:rPr lang="ru-RU" sz="2000" dirty="0"/>
              <a:t> в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 smtClean="0"/>
              <a:t>регіонах</a:t>
            </a:r>
            <a:endParaRPr lang="ru-RU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637384" cy="4249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9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43800" cy="157011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Класифікація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96752"/>
            <a:ext cx="820891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Основними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видами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природокористування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є:</a:t>
            </a:r>
          </a:p>
          <a:p>
            <a:r>
              <a:rPr lang="ru-RU" sz="2000" dirty="0" smtClean="0">
                <a:hlinkClick r:id="rId2" tooltip="Промисловість"/>
              </a:rPr>
              <a:t>-</a:t>
            </a:r>
            <a:r>
              <a:rPr lang="ru-RU" sz="2000" dirty="0" err="1" smtClean="0">
                <a:hlinkClick r:id="rId2" tooltip="Промисловість"/>
              </a:rPr>
              <a:t>промислове</a:t>
            </a:r>
            <a:r>
              <a:rPr lang="ru-RU" sz="2000" dirty="0"/>
              <a:t> (в тому </a:t>
            </a:r>
            <a:r>
              <a:rPr lang="ru-RU" sz="2000" dirty="0" err="1"/>
              <a:t>числі</a:t>
            </a:r>
            <a:r>
              <a:rPr lang="ru-RU" sz="2000" dirty="0"/>
              <a:t> </a:t>
            </a:r>
            <a:r>
              <a:rPr lang="ru-RU" sz="2000" dirty="0" err="1">
                <a:hlinkClick r:id="rId3" tooltip="Гірнича промисловість"/>
              </a:rPr>
              <a:t>гірничо-промислове</a:t>
            </a:r>
            <a:r>
              <a:rPr lang="ru-RU" sz="2000" dirty="0"/>
              <a:t>),</a:t>
            </a:r>
          </a:p>
          <a:p>
            <a:r>
              <a:rPr lang="ru-RU" sz="2000" dirty="0" smtClean="0">
                <a:hlinkClick r:id="rId4" tooltip="Агропромисловий комплекс"/>
              </a:rPr>
              <a:t>-</a:t>
            </a:r>
            <a:r>
              <a:rPr lang="ru-RU" sz="2000" dirty="0" err="1" smtClean="0">
                <a:hlinkClick r:id="rId4" tooltip="Агропромисловий комплекс"/>
              </a:rPr>
              <a:t>сільськогосподарське</a:t>
            </a:r>
            <a:r>
              <a:rPr lang="ru-RU" sz="2000" dirty="0"/>
              <a:t>,</a:t>
            </a:r>
          </a:p>
          <a:p>
            <a:r>
              <a:rPr lang="ru-RU" sz="2000" dirty="0" smtClean="0">
                <a:hlinkClick r:id="rId5" tooltip="Рекреація"/>
              </a:rPr>
              <a:t>-</a:t>
            </a:r>
            <a:r>
              <a:rPr lang="ru-RU" sz="2000" dirty="0" err="1" smtClean="0">
                <a:hlinkClick r:id="rId5" tooltip="Рекреація"/>
              </a:rPr>
              <a:t>рекреаційне</a:t>
            </a:r>
            <a:r>
              <a:rPr lang="ru-RU" sz="2000" dirty="0"/>
              <a:t>.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характером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використання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природних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ресурсів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розрізняють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r>
              <a:rPr lang="ru-RU" sz="2000" dirty="0" err="1">
                <a:hlinkClick r:id="rId6" tooltip="Землекористування"/>
              </a:rPr>
              <a:t>землекористування</a:t>
            </a:r>
            <a:r>
              <a:rPr lang="ru-RU" sz="2000" dirty="0"/>
              <a:t>,</a:t>
            </a:r>
          </a:p>
          <a:p>
            <a:r>
              <a:rPr lang="ru-RU" sz="2000" u="sng" dirty="0" err="1">
                <a:hlinkClick r:id="rId7" tooltip="Водокористування"/>
              </a:rPr>
              <a:t>водокористування</a:t>
            </a:r>
            <a:r>
              <a:rPr lang="ru-RU" sz="2000" dirty="0"/>
              <a:t>,</a:t>
            </a:r>
          </a:p>
          <a:p>
            <a:r>
              <a:rPr lang="ru-RU" sz="2000" dirty="0" err="1">
                <a:hlinkClick r:id="rId8" tooltip="Лісокористування"/>
              </a:rPr>
              <a:t>лісокористування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використання</a:t>
            </a:r>
            <a:r>
              <a:rPr lang="ru-RU" sz="2000" dirty="0"/>
              <a:t> </a:t>
            </a:r>
            <a:r>
              <a:rPr lang="ru-RU" sz="2000" dirty="0" err="1">
                <a:hlinkClick r:id="rId9" tooltip="Мінеральні ресурси"/>
              </a:rPr>
              <a:t>мінеральних</a:t>
            </a:r>
            <a:r>
              <a:rPr lang="ru-RU" sz="2000" dirty="0">
                <a:hlinkClick r:id="rId9" tooltip="Мінеральні ресурси"/>
              </a:rPr>
              <a:t> </a:t>
            </a:r>
            <a:r>
              <a:rPr lang="ru-RU" sz="2000" dirty="0" err="1">
                <a:hlinkClick r:id="rId9" tooltip="Мінеральні ресурси"/>
              </a:rPr>
              <a:t>ресурсів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види</a:t>
            </a:r>
            <a:r>
              <a:rPr lang="ru-RU" sz="2000" dirty="0"/>
              <a:t> </a:t>
            </a:r>
            <a:r>
              <a:rPr lang="ru-RU" sz="2000" dirty="0" err="1"/>
              <a:t>природокористування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Важливе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у </a:t>
            </a:r>
            <a:r>
              <a:rPr lang="ru-RU" sz="2000" dirty="0" err="1"/>
              <a:t>сучасних</a:t>
            </a:r>
            <a:r>
              <a:rPr lang="ru-RU" sz="2000" dirty="0"/>
              <a:t>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набуває</a:t>
            </a:r>
            <a:r>
              <a:rPr lang="ru-RU" sz="2000" dirty="0"/>
              <a:t> </a:t>
            </a:r>
            <a:r>
              <a:rPr lang="ru-RU" sz="2000" dirty="0" err="1"/>
              <a:t>комплексний</a:t>
            </a:r>
            <a:r>
              <a:rPr lang="ru-RU" sz="2000" dirty="0"/>
              <a:t> </a:t>
            </a:r>
            <a:r>
              <a:rPr lang="ru-RU" sz="2000" dirty="0" err="1"/>
              <a:t>підхід</a:t>
            </a:r>
            <a:r>
              <a:rPr lang="ru-RU" sz="2000" dirty="0"/>
              <a:t> до </a:t>
            </a:r>
            <a:r>
              <a:rPr lang="ru-RU" sz="2000" dirty="0" err="1"/>
              <a:t>природокористування</a:t>
            </a:r>
            <a:r>
              <a:rPr lang="ru-RU" sz="2000" dirty="0"/>
              <a:t>, </a:t>
            </a:r>
            <a:r>
              <a:rPr lang="ru-RU" sz="2000" dirty="0" err="1"/>
              <a:t>зокрема</a:t>
            </a:r>
            <a:r>
              <a:rPr lang="ru-RU" sz="2000" dirty="0"/>
              <a:t> комплексно-</a:t>
            </a:r>
            <a:r>
              <a:rPr lang="ru-RU" sz="2000" dirty="0" err="1"/>
              <a:t>територіальний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включає</a:t>
            </a:r>
            <a:r>
              <a:rPr lang="ru-RU" sz="2000" dirty="0"/>
              <a:t> </a:t>
            </a:r>
            <a:r>
              <a:rPr lang="ru-RU" sz="2000" dirty="0" err="1"/>
              <a:t>глобальні</a:t>
            </a:r>
            <a:r>
              <a:rPr lang="ru-RU" sz="2000" dirty="0"/>
              <a:t>, </a:t>
            </a:r>
            <a:r>
              <a:rPr lang="ru-RU" sz="2000" dirty="0" err="1"/>
              <a:t>міждержавні</a:t>
            </a:r>
            <a:r>
              <a:rPr lang="ru-RU" sz="2000" dirty="0"/>
              <a:t>, </a:t>
            </a:r>
            <a:r>
              <a:rPr lang="ru-RU" sz="2000" dirty="0" err="1"/>
              <a:t>державні</a:t>
            </a:r>
            <a:r>
              <a:rPr lang="ru-RU" sz="2000" dirty="0"/>
              <a:t>, </a:t>
            </a:r>
            <a:r>
              <a:rPr lang="ru-RU" sz="2000" dirty="0" err="1"/>
              <a:t>локальні</a:t>
            </a:r>
            <a:r>
              <a:rPr lang="ru-RU" sz="2000" dirty="0"/>
              <a:t> та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77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5438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Регулювання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природокористування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16832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Регулювання</a:t>
            </a:r>
            <a:r>
              <a:rPr lang="ru-RU" sz="2000" dirty="0"/>
              <a:t> </a:t>
            </a:r>
            <a:r>
              <a:rPr lang="ru-RU" sz="2000" dirty="0" err="1"/>
              <a:t>природокористування</a:t>
            </a:r>
            <a:r>
              <a:rPr lang="ru-RU" sz="2000" dirty="0"/>
              <a:t> — </a:t>
            </a:r>
            <a:r>
              <a:rPr lang="ru-RU" sz="2000" dirty="0" err="1"/>
              <a:t>реальний</a:t>
            </a:r>
            <a:r>
              <a:rPr lang="ru-RU" sz="2000" dirty="0"/>
              <a:t> </a:t>
            </a:r>
            <a:r>
              <a:rPr lang="ru-RU" sz="2000" dirty="0" err="1"/>
              <a:t>механізм</a:t>
            </a:r>
            <a:r>
              <a:rPr lang="ru-RU" sz="2000" dirty="0"/>
              <a:t> </a:t>
            </a:r>
            <a:r>
              <a:rPr lang="ru-RU" sz="2000" dirty="0" err="1"/>
              <a:t>включення</a:t>
            </a:r>
            <a:r>
              <a:rPr lang="ru-RU" sz="2000" dirty="0"/>
              <a:t> </a:t>
            </a:r>
            <a:r>
              <a:rPr lang="ru-RU" sz="2000" dirty="0" err="1"/>
              <a:t>природозахисної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r>
              <a:rPr lang="ru-RU" sz="2000" dirty="0"/>
              <a:t> у </a:t>
            </a:r>
            <a:r>
              <a:rPr lang="ru-RU" sz="2000" dirty="0" err="1"/>
              <a:t>функціонування</a:t>
            </a:r>
            <a:r>
              <a:rPr lang="ru-RU" sz="2000" dirty="0"/>
              <a:t> </a:t>
            </a:r>
            <a:r>
              <a:rPr lang="ru-RU" sz="2000" dirty="0" err="1"/>
              <a:t>господарської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. Таких </a:t>
            </a:r>
            <a:r>
              <a:rPr lang="ru-RU" sz="2000" dirty="0" err="1"/>
              <a:t>регуляторів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виділити</a:t>
            </a:r>
            <a:r>
              <a:rPr lang="ru-RU" sz="2000" dirty="0"/>
              <a:t> </a:t>
            </a:r>
            <a:r>
              <a:rPr lang="ru-RU" sz="2000" dirty="0" err="1"/>
              <a:t>кілька</a:t>
            </a:r>
            <a:r>
              <a:rPr lang="ru-RU" sz="2000" dirty="0"/>
              <a:t>: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-нормативно-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правові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організаційно-управлінські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економічні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До </a:t>
            </a:r>
            <a:r>
              <a:rPr lang="ru-RU" sz="2000" dirty="0" err="1"/>
              <a:t>системи</a:t>
            </a:r>
            <a:r>
              <a:rPr lang="ru-RU" sz="2000" dirty="0"/>
              <a:t> права у </a:t>
            </a:r>
            <a:r>
              <a:rPr lang="ru-RU" sz="2000" dirty="0" err="1"/>
              <a:t>сфері</a:t>
            </a:r>
            <a:r>
              <a:rPr lang="ru-RU" sz="2000" dirty="0"/>
              <a:t> </a:t>
            </a:r>
            <a:r>
              <a:rPr lang="ru-RU" sz="2000" dirty="0" err="1"/>
              <a:t>раціонального</a:t>
            </a:r>
            <a:r>
              <a:rPr lang="ru-RU" sz="2000" dirty="0"/>
              <a:t> </a:t>
            </a:r>
            <a:r>
              <a:rPr lang="ru-RU" sz="2000" dirty="0" err="1"/>
              <a:t>природокористування</a:t>
            </a:r>
            <a:r>
              <a:rPr lang="ru-RU" sz="2000" dirty="0"/>
              <a:t> </a:t>
            </a:r>
            <a:r>
              <a:rPr lang="ru-RU" sz="2000" dirty="0" err="1"/>
              <a:t>входять</a:t>
            </a:r>
            <a:r>
              <a:rPr lang="ru-RU" sz="2000" dirty="0"/>
              <a:t>: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правове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регулювання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збереження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й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відновлення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природних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ресурсів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державний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громадський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контроль за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виконанням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вимог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охорони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і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раціонального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природокористування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62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6" y="2132856"/>
            <a:ext cx="5978866" cy="7920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Послаблення</a:t>
            </a:r>
            <a:r>
              <a:rPr lang="ru-RU" dirty="0" smtClean="0"/>
              <a:t> контролю за 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суб’эктів</a:t>
            </a:r>
            <a:r>
              <a:rPr lang="ru-RU" dirty="0" smtClean="0"/>
              <a:t> </a:t>
            </a:r>
            <a:r>
              <a:rPr lang="ru-RU" dirty="0" err="1" smtClean="0"/>
              <a:t>господарювання</a:t>
            </a:r>
            <a:r>
              <a:rPr lang="ru-RU" dirty="0" smtClean="0"/>
              <a:t> в силу </a:t>
            </a:r>
            <a:r>
              <a:rPr lang="ru-RU" dirty="0" err="1" smtClean="0"/>
              <a:t>нестабільності</a:t>
            </a:r>
            <a:r>
              <a:rPr lang="ru-RU" dirty="0" smtClean="0"/>
              <a:t> 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 та </a:t>
            </a:r>
            <a:r>
              <a:rPr lang="ru-RU" dirty="0" err="1" smtClean="0"/>
              <a:t>пажінням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1268760"/>
            <a:ext cx="5978866" cy="6480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техногенних</a:t>
            </a:r>
            <a:r>
              <a:rPr lang="ru-RU" dirty="0" smtClean="0"/>
              <a:t> катастроф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5655" y="3212976"/>
            <a:ext cx="5978866" cy="9361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Збільшення випадків порушення природоохоронних норм через зростання соціальної напруги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75656" y="4365104"/>
            <a:ext cx="5978866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Недотримання технологій споживання та використання природних ресурсів з метою отримання більших прибутків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75656" y="5445224"/>
            <a:ext cx="5978865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Розвиток тенденцій монополізації використання природних ресурсів,коли значна частина зосереджується в руках власника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16821" y="26064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Фактори загострення потреби раціонального природокористування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Стрелка углом 18"/>
          <p:cNvSpPr/>
          <p:nvPr/>
        </p:nvSpPr>
        <p:spPr>
          <a:xfrm rot="10800000">
            <a:off x="7596335" y="1091645"/>
            <a:ext cx="925341" cy="5220580"/>
          </a:xfrm>
          <a:prstGeom prst="ben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7593833" y="4620090"/>
            <a:ext cx="720081" cy="46528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7567842" y="3448385"/>
            <a:ext cx="720081" cy="46528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7567843" y="1451548"/>
            <a:ext cx="720081" cy="46528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7593833" y="2459661"/>
            <a:ext cx="720081" cy="46528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7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2385"/>
            <a:ext cx="75438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Використання лісових ресурсів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96752"/>
            <a:ext cx="48245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Проблема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раціонального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використання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лісів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Україні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dirty="0"/>
              <a:t>і в </a:t>
            </a:r>
            <a:r>
              <a:rPr lang="ru-RU" dirty="0" err="1"/>
              <a:t>області</a:t>
            </a:r>
            <a:r>
              <a:rPr lang="ru-RU" dirty="0"/>
              <a:t> є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найважливіших</a:t>
            </a:r>
            <a:r>
              <a:rPr lang="ru-RU" dirty="0"/>
              <a:t> як у </a:t>
            </a:r>
            <a:r>
              <a:rPr lang="ru-RU" dirty="0" err="1"/>
              <a:t>економічному</a:t>
            </a:r>
            <a:r>
              <a:rPr lang="ru-RU" dirty="0"/>
              <a:t>, так і в </a:t>
            </a:r>
            <a:r>
              <a:rPr lang="ru-RU" dirty="0" err="1"/>
              <a:t>екологічному</a:t>
            </a:r>
            <a:r>
              <a:rPr lang="ru-RU" dirty="0"/>
              <a:t> аспектах. </a:t>
            </a:r>
            <a:r>
              <a:rPr lang="ru-RU" dirty="0" err="1"/>
              <a:t>Ліс</a:t>
            </a:r>
            <a:r>
              <a:rPr lang="ru-RU" dirty="0"/>
              <a:t> є </a:t>
            </a:r>
            <a:r>
              <a:rPr lang="ru-RU" dirty="0" err="1"/>
              <a:t>відновним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деревини</a:t>
            </a:r>
            <a:r>
              <a:rPr lang="ru-RU" dirty="0"/>
              <a:t>, яка </a:t>
            </a:r>
            <a:r>
              <a:rPr lang="ru-RU" dirty="0" err="1"/>
              <a:t>надзвичайно</a:t>
            </a:r>
            <a:r>
              <a:rPr lang="ru-RU" dirty="0"/>
              <a:t> широко </a:t>
            </a:r>
            <a:r>
              <a:rPr lang="ru-RU" dirty="0" err="1"/>
              <a:t>застосовується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галуззях</a:t>
            </a:r>
            <a:r>
              <a:rPr lang="ru-RU" dirty="0"/>
              <a:t> народного </a:t>
            </a:r>
            <a:r>
              <a:rPr lang="ru-RU" dirty="0" err="1"/>
              <a:t>господарства</a:t>
            </a:r>
            <a:r>
              <a:rPr lang="ru-RU" dirty="0"/>
              <a:t>,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екосистем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стабілізацію</a:t>
            </a:r>
            <a:r>
              <a:rPr lang="ru-RU" dirty="0"/>
              <a:t>.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всебічного</a:t>
            </a:r>
            <a:r>
              <a:rPr lang="ru-RU" dirty="0"/>
              <a:t> </a:t>
            </a:r>
            <a:r>
              <a:rPr lang="ru-RU" dirty="0" err="1"/>
              <a:t>врахування</a:t>
            </a:r>
            <a:r>
              <a:rPr lang="ru-RU" dirty="0"/>
              <a:t> часто </a:t>
            </a:r>
            <a:r>
              <a:rPr lang="ru-RU" dirty="0" err="1"/>
              <a:t>полярних</a:t>
            </a:r>
            <a:r>
              <a:rPr lang="ru-RU" dirty="0"/>
              <a:t> думок і тому є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складним</a:t>
            </a:r>
            <a:r>
              <a:rPr lang="ru-RU" dirty="0"/>
              <a:t>.</a:t>
            </a:r>
          </a:p>
          <a:p>
            <a:r>
              <a:rPr lang="ru-RU" dirty="0" err="1"/>
              <a:t>Сучасне</a:t>
            </a:r>
            <a:r>
              <a:rPr lang="ru-RU" dirty="0"/>
              <a:t> </a:t>
            </a:r>
            <a:r>
              <a:rPr lang="ru-RU" dirty="0" err="1"/>
              <a:t>лісокористування</a:t>
            </a:r>
            <a:r>
              <a:rPr lang="ru-RU" dirty="0"/>
              <a:t> приведено до </a:t>
            </a:r>
            <a:r>
              <a:rPr lang="ru-RU" dirty="0" err="1"/>
              <a:t>науково-обгрунтованих</a:t>
            </a:r>
            <a:r>
              <a:rPr lang="ru-RU" dirty="0"/>
              <a:t> </a:t>
            </a:r>
            <a:r>
              <a:rPr lang="ru-RU" dirty="0" err="1"/>
              <a:t>обсягів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враховують</a:t>
            </a:r>
            <a:r>
              <a:rPr lang="ru-RU" dirty="0"/>
              <a:t> у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екологічний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 </a:t>
            </a:r>
            <a:r>
              <a:rPr lang="ru-RU" dirty="0" err="1"/>
              <a:t>лісокористування</a:t>
            </a:r>
            <a:r>
              <a:rPr lang="ru-RU" dirty="0"/>
              <a:t> в </a:t>
            </a:r>
            <a:r>
              <a:rPr lang="ru-RU" dirty="0" err="1"/>
              <a:t>Тернопільській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. </a:t>
            </a:r>
            <a:r>
              <a:rPr lang="ru-RU" dirty="0" err="1"/>
              <a:t>Свідченням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є </a:t>
            </a:r>
            <a:r>
              <a:rPr lang="ru-RU" dirty="0" err="1"/>
              <a:t>поступове</a:t>
            </a:r>
            <a:r>
              <a:rPr lang="ru-RU" dirty="0"/>
              <a:t> </a:t>
            </a:r>
            <a:r>
              <a:rPr lang="ru-RU" dirty="0" err="1"/>
              <a:t>накопичення</a:t>
            </a:r>
            <a:r>
              <a:rPr lang="ru-RU" dirty="0"/>
              <a:t> </a:t>
            </a:r>
            <a:r>
              <a:rPr lang="ru-RU" dirty="0" err="1"/>
              <a:t>стиглих</a:t>
            </a:r>
            <a:r>
              <a:rPr lang="ru-RU" dirty="0"/>
              <a:t> і </a:t>
            </a:r>
            <a:r>
              <a:rPr lang="ru-RU" dirty="0" err="1"/>
              <a:t>пестійних</a:t>
            </a:r>
            <a:r>
              <a:rPr lang="ru-RU" dirty="0"/>
              <a:t> </a:t>
            </a:r>
            <a:r>
              <a:rPr lang="ru-RU" dirty="0" err="1"/>
              <a:t>насаджень</a:t>
            </a:r>
            <a:r>
              <a:rPr lang="ru-RU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054" y="1340769"/>
            <a:ext cx="3666441" cy="4892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048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2616" y="880089"/>
            <a:ext cx="75438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Проблеми сучасного користування земельними ресурсами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727" y="1844824"/>
            <a:ext cx="7848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Порушено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екологічно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допустиме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співвідношення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dirty="0" err="1"/>
              <a:t>площ</a:t>
            </a:r>
            <a:r>
              <a:rPr lang="ru-RU" dirty="0"/>
              <a:t> </a:t>
            </a:r>
            <a:r>
              <a:rPr lang="ru-RU" dirty="0" err="1"/>
              <a:t>ріллі</a:t>
            </a:r>
            <a:r>
              <a:rPr lang="ru-RU" dirty="0"/>
              <a:t>,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кормових</a:t>
            </a:r>
            <a:r>
              <a:rPr lang="ru-RU" dirty="0"/>
              <a:t> </a:t>
            </a:r>
            <a:r>
              <a:rPr lang="ru-RU" dirty="0" err="1"/>
              <a:t>угідь</a:t>
            </a:r>
            <a:r>
              <a:rPr lang="ru-RU" dirty="0"/>
              <a:t>, </a:t>
            </a:r>
            <a:r>
              <a:rPr lang="ru-RU" dirty="0" err="1"/>
              <a:t>лісових</a:t>
            </a:r>
            <a:r>
              <a:rPr lang="ru-RU" dirty="0"/>
              <a:t> </a:t>
            </a:r>
            <a:r>
              <a:rPr lang="ru-RU" dirty="0" err="1"/>
              <a:t>насаджень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негативно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стійкість</a:t>
            </a:r>
            <a:r>
              <a:rPr lang="ru-RU" dirty="0"/>
              <a:t> </a:t>
            </a:r>
            <a:r>
              <a:rPr lang="ru-RU" dirty="0" err="1"/>
              <a:t>агроландшафту</a:t>
            </a:r>
            <a:r>
              <a:rPr lang="ru-RU" dirty="0"/>
              <a:t>. </a:t>
            </a:r>
            <a:r>
              <a:rPr lang="ru-RU" dirty="0" err="1"/>
              <a:t>Надмірна</a:t>
            </a:r>
            <a:r>
              <a:rPr lang="ru-RU" dirty="0"/>
              <a:t> </a:t>
            </a:r>
            <a:r>
              <a:rPr lang="ru-RU" dirty="0" err="1"/>
              <a:t>розораність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та </a:t>
            </a:r>
            <a:r>
              <a:rPr lang="ru-RU" dirty="0" err="1"/>
              <a:t>величезний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призвели</a:t>
            </a:r>
            <a:r>
              <a:rPr lang="ru-RU" dirty="0"/>
              <a:t> до </a:t>
            </a:r>
            <a:r>
              <a:rPr lang="ru-RU" dirty="0" err="1"/>
              <a:t>порушення</a:t>
            </a:r>
            <a:r>
              <a:rPr lang="ru-RU" dirty="0"/>
              <a:t> природного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ґрунтоутворення</a:t>
            </a:r>
            <a:r>
              <a:rPr lang="ru-RU" dirty="0"/>
              <a:t>, до </a:t>
            </a:r>
            <a:r>
              <a:rPr lang="ru-RU" dirty="0" err="1"/>
              <a:t>ерозійних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. </a:t>
            </a:r>
            <a:r>
              <a:rPr lang="ru-RU" dirty="0" err="1"/>
              <a:t>Розораність</a:t>
            </a:r>
            <a:r>
              <a:rPr lang="ru-RU" dirty="0"/>
              <a:t> земель є </a:t>
            </a:r>
            <a:r>
              <a:rPr lang="ru-RU" dirty="0" err="1"/>
              <a:t>найвищою</a:t>
            </a:r>
            <a:r>
              <a:rPr lang="ru-RU" dirty="0"/>
              <a:t> і </a:t>
            </a:r>
            <a:r>
              <a:rPr lang="ru-RU" dirty="0" err="1"/>
              <a:t>досягла</a:t>
            </a:r>
            <a:r>
              <a:rPr lang="ru-RU" dirty="0"/>
              <a:t> 56 %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і 80 %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угідь</a:t>
            </a:r>
            <a:r>
              <a:rPr lang="ru-RU" dirty="0"/>
              <a:t>. </a:t>
            </a:r>
            <a:r>
              <a:rPr lang="ru-RU" dirty="0" err="1"/>
              <a:t>Щорічні</a:t>
            </a:r>
            <a:r>
              <a:rPr lang="ru-RU" dirty="0"/>
              <a:t> </a:t>
            </a:r>
            <a:r>
              <a:rPr lang="ru-RU" dirty="0" err="1"/>
              <a:t>еколого-економічні</a:t>
            </a:r>
            <a:r>
              <a:rPr lang="ru-RU" dirty="0"/>
              <a:t> </a:t>
            </a:r>
            <a:r>
              <a:rPr lang="ru-RU" dirty="0" err="1"/>
              <a:t>збитки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ерозії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r>
              <a:rPr lang="ru-RU" dirty="0"/>
              <a:t> </a:t>
            </a:r>
            <a:r>
              <a:rPr lang="ru-RU" dirty="0" err="1"/>
              <a:t>досягають</a:t>
            </a:r>
            <a:r>
              <a:rPr lang="ru-RU" dirty="0"/>
              <a:t> 9,1 млрд грн.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/>
              <a:t>посушливих</a:t>
            </a:r>
            <a:r>
              <a:rPr lang="ru-RU" dirty="0"/>
              <a:t> </a:t>
            </a:r>
            <a:r>
              <a:rPr lang="ru-RU" dirty="0" err="1"/>
              <a:t>регіонах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орних</a:t>
            </a:r>
            <a:r>
              <a:rPr lang="ru-RU" dirty="0"/>
              <a:t> земель </a:t>
            </a:r>
            <a:r>
              <a:rPr lang="ru-RU" dirty="0" err="1"/>
              <a:t>скорочується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опустелювання</a:t>
            </a:r>
            <a:r>
              <a:rPr lang="ru-RU" dirty="0" smtClean="0"/>
              <a:t>.</a:t>
            </a:r>
            <a:r>
              <a:rPr lang="ru-RU" dirty="0"/>
              <a:t> У ХХ ст. </a:t>
            </a:r>
            <a:r>
              <a:rPr lang="ru-RU" dirty="0" err="1"/>
              <a:t>антропогенне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на </a:t>
            </a:r>
            <a:r>
              <a:rPr lang="ru-RU" dirty="0" err="1"/>
              <a:t>земельні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зросло</a:t>
            </a:r>
            <a:r>
              <a:rPr lang="ru-RU" dirty="0"/>
              <a:t>. </a:t>
            </a:r>
            <a:r>
              <a:rPr lang="ru-RU" dirty="0" smtClean="0"/>
              <a:t>Особливо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завдає</a:t>
            </a:r>
            <a:r>
              <a:rPr lang="ru-RU" dirty="0"/>
              <a:t> </a:t>
            </a:r>
            <a:r>
              <a:rPr lang="ru-RU" dirty="0" err="1"/>
              <a:t>відкрита</a:t>
            </a:r>
            <a:r>
              <a:rPr lang="ru-RU" dirty="0"/>
              <a:t>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.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угідь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на землю </a:t>
            </a:r>
            <a:r>
              <a:rPr lang="ru-RU" dirty="0" err="1"/>
              <a:t>зростає</a:t>
            </a:r>
            <a:r>
              <a:rPr lang="ru-RU" dirty="0"/>
              <a:t>, а </a:t>
            </a:r>
            <a:r>
              <a:rPr lang="ru-RU" dirty="0" err="1"/>
              <a:t>забезпеченість</a:t>
            </a:r>
            <a:r>
              <a:rPr lang="ru-RU" dirty="0"/>
              <a:t> </a:t>
            </a:r>
            <a:r>
              <a:rPr lang="ru-RU" dirty="0" err="1"/>
              <a:t>земельними</a:t>
            </a:r>
            <a:r>
              <a:rPr lang="ru-RU" dirty="0"/>
              <a:t> ресурсами </a:t>
            </a:r>
            <a:r>
              <a:rPr lang="ru-RU" dirty="0" err="1"/>
              <a:t>зменшується</a:t>
            </a:r>
            <a:r>
              <a:rPr lang="ru-RU" dirty="0"/>
              <a:t>. </a:t>
            </a:r>
            <a:r>
              <a:rPr lang="ru-RU" dirty="0" err="1"/>
              <a:t>Спеціалісти</a:t>
            </a:r>
            <a:r>
              <a:rPr lang="ru-RU" dirty="0"/>
              <a:t> </a:t>
            </a:r>
            <a:r>
              <a:rPr lang="ru-RU" dirty="0" err="1"/>
              <a:t>підрахували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угідь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щорічно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 на 6 млн га.</a:t>
            </a:r>
          </a:p>
        </p:txBody>
      </p:sp>
    </p:spTree>
    <p:extLst>
      <p:ext uri="{BB962C8B-B14F-4D97-AF65-F5344CB8AC3E}">
        <p14:creationId xmlns:p14="http://schemas.microsoft.com/office/powerpoint/2010/main" val="641765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9486" y="714400"/>
            <a:ext cx="8292993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Основні проблеми природокористування при гірничих роботах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628800"/>
            <a:ext cx="77768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Забруднення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гідросфери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dirty="0"/>
              <a:t>приводить до </a:t>
            </a:r>
            <a:r>
              <a:rPr lang="ru-RU" dirty="0" err="1"/>
              <a:t>погіршення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води для </a:t>
            </a:r>
            <a:r>
              <a:rPr lang="ru-RU" dirty="0" err="1"/>
              <a:t>водокористування</a:t>
            </a:r>
            <a:r>
              <a:rPr lang="ru-RU" dirty="0"/>
              <a:t>. При </a:t>
            </a:r>
            <a:r>
              <a:rPr lang="ru-RU" dirty="0" err="1"/>
              <a:t>видобутку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скидання</a:t>
            </a:r>
            <a:r>
              <a:rPr lang="ru-RU" dirty="0"/>
              <a:t> </a:t>
            </a:r>
            <a:r>
              <a:rPr lang="ru-RU" dirty="0" err="1"/>
              <a:t>шахтних</a:t>
            </a:r>
            <a:r>
              <a:rPr lang="ru-RU" dirty="0"/>
              <a:t> і </a:t>
            </a:r>
            <a:r>
              <a:rPr lang="ru-RU" dirty="0" err="1"/>
              <a:t>кар'єрних</a:t>
            </a:r>
            <a:r>
              <a:rPr lang="ru-RU" dirty="0"/>
              <a:t> вод,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механічні</a:t>
            </a:r>
            <a:r>
              <a:rPr lang="ru-RU" dirty="0"/>
              <a:t>, </a:t>
            </a:r>
            <a:r>
              <a:rPr lang="ru-RU" dirty="0" err="1"/>
              <a:t>хімічні</a:t>
            </a:r>
            <a:r>
              <a:rPr lang="ru-RU" dirty="0"/>
              <a:t> і </a:t>
            </a:r>
            <a:r>
              <a:rPr lang="ru-RU" dirty="0" err="1"/>
              <a:t>біологічні</a:t>
            </a:r>
            <a:r>
              <a:rPr lang="ru-RU" dirty="0"/>
              <a:t> </a:t>
            </a:r>
            <a:r>
              <a:rPr lang="ru-RU" dirty="0" err="1"/>
              <a:t>домішки</a:t>
            </a:r>
            <a:r>
              <a:rPr lang="ru-RU" dirty="0"/>
              <a:t>, у </a:t>
            </a:r>
            <a:r>
              <a:rPr lang="ru-RU" dirty="0" err="1"/>
              <a:t>відкриті</a:t>
            </a:r>
            <a:r>
              <a:rPr lang="ru-RU" dirty="0"/>
              <a:t> </a:t>
            </a:r>
            <a:r>
              <a:rPr lang="ru-RU" dirty="0" err="1"/>
              <a:t>водойми</a:t>
            </a:r>
            <a:r>
              <a:rPr lang="ru-RU" dirty="0"/>
              <a:t>, </a:t>
            </a:r>
            <a:r>
              <a:rPr lang="ru-RU" dirty="0" err="1"/>
              <a:t>річки</a:t>
            </a:r>
            <a:r>
              <a:rPr lang="ru-RU" dirty="0"/>
              <a:t>.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гідросфери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і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вимивання</a:t>
            </a:r>
            <a:r>
              <a:rPr lang="ru-RU" dirty="0"/>
              <a:t> </a:t>
            </a:r>
            <a:r>
              <a:rPr lang="ru-RU" dirty="0" err="1"/>
              <a:t>оксидів</a:t>
            </a:r>
            <a:r>
              <a:rPr lang="ru-RU" dirty="0"/>
              <a:t> </a:t>
            </a:r>
            <a:r>
              <a:rPr lang="ru-RU" dirty="0" err="1"/>
              <a:t>рідкісноземельних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з </a:t>
            </a:r>
            <a:r>
              <a:rPr lang="ru-RU" dirty="0" err="1"/>
              <a:t>породних</a:t>
            </a:r>
            <a:r>
              <a:rPr lang="ru-RU" dirty="0"/>
              <a:t> </a:t>
            </a:r>
            <a:r>
              <a:rPr lang="ru-RU" dirty="0" err="1"/>
              <a:t>відвалів</a:t>
            </a:r>
            <a:r>
              <a:rPr lang="ru-RU" dirty="0"/>
              <a:t>, при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вивітрюванні</a:t>
            </a:r>
            <a:r>
              <a:rPr lang="ru-RU" dirty="0"/>
              <a:t>, </a:t>
            </a:r>
            <a:r>
              <a:rPr lang="ru-RU" dirty="0" err="1"/>
              <a:t>транспортуванні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.</a:t>
            </a: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Забруднення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літосфери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dirty="0" err="1"/>
              <a:t>відбувається</a:t>
            </a:r>
            <a:r>
              <a:rPr lang="ru-RU" dirty="0"/>
              <a:t> (</a:t>
            </a:r>
            <a:r>
              <a:rPr lang="ru-RU" dirty="0" err="1"/>
              <a:t>зокрема</a:t>
            </a:r>
            <a:r>
              <a:rPr lang="ru-RU" dirty="0"/>
              <a:t> при </a:t>
            </a:r>
            <a:r>
              <a:rPr lang="ru-RU" dirty="0" err="1"/>
              <a:t>похованні</a:t>
            </a:r>
            <a:r>
              <a:rPr lang="ru-RU" dirty="0"/>
              <a:t>) в </a:t>
            </a:r>
            <a:r>
              <a:rPr lang="ru-RU" dirty="0" err="1"/>
              <a:t>геолологічних</a:t>
            </a:r>
            <a:r>
              <a:rPr lang="ru-RU" dirty="0"/>
              <a:t> структурах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отруйних</a:t>
            </a:r>
            <a:r>
              <a:rPr lang="ru-RU" dirty="0"/>
              <a:t> і </a:t>
            </a:r>
            <a:r>
              <a:rPr lang="ru-RU" dirty="0" err="1"/>
              <a:t>радіоактивних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не </a:t>
            </a:r>
            <a:r>
              <a:rPr lang="ru-RU" dirty="0" err="1"/>
              <a:t>властивих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 та </a:t>
            </a:r>
            <a:r>
              <a:rPr lang="ru-RU" dirty="0" err="1"/>
              <a:t>бактерій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Забруднення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біосфери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dirty="0"/>
              <a:t>при </a:t>
            </a:r>
            <a:r>
              <a:rPr lang="ru-RU" dirty="0" err="1"/>
              <a:t>видобутку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опосередковано</a:t>
            </a:r>
            <a:r>
              <a:rPr lang="ru-RU" dirty="0"/>
              <a:t>. Особливо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в </a:t>
            </a:r>
            <a:r>
              <a:rPr lang="ru-RU" dirty="0" err="1"/>
              <a:t>біосфері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при </a:t>
            </a:r>
            <a:r>
              <a:rPr lang="ru-RU" dirty="0" err="1"/>
              <a:t>розробці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 в зонах </a:t>
            </a:r>
            <a:r>
              <a:rPr lang="ru-RU" dirty="0" err="1"/>
              <a:t>багаторічної</a:t>
            </a:r>
            <a:r>
              <a:rPr lang="ru-RU" dirty="0"/>
              <a:t> </a:t>
            </a:r>
            <a:r>
              <a:rPr lang="ru-RU" dirty="0" err="1"/>
              <a:t>мерзлоти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22 % </a:t>
            </a:r>
            <a:r>
              <a:rPr lang="ru-RU" dirty="0" err="1"/>
              <a:t>суші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76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119</TotalTime>
  <Words>470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Презентація на тему:  « Проблеми збалансованого природокористування»</vt:lpstr>
      <vt:lpstr>Природокористування</vt:lpstr>
      <vt:lpstr>Філософське бачення</vt:lpstr>
      <vt:lpstr>Класифікація </vt:lpstr>
      <vt:lpstr>Регулювання природокористування </vt:lpstr>
      <vt:lpstr>Презентация PowerPoint</vt:lpstr>
      <vt:lpstr>Використання лісових ресурсів</vt:lpstr>
      <vt:lpstr>Проблеми сучасного користування земельними ресурсами</vt:lpstr>
      <vt:lpstr>Основні проблеми природокористування при гірничих роботах</vt:lpstr>
      <vt:lpstr>Забруднення   довкілля металургійними підприєвствами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 « проблеми збалансоваеого прородокористування</dc:title>
  <dc:creator>User</dc:creator>
  <cp:lastModifiedBy>User</cp:lastModifiedBy>
  <cp:revision>11</cp:revision>
  <dcterms:created xsi:type="dcterms:W3CDTF">2013-02-21T19:47:48Z</dcterms:created>
  <dcterms:modified xsi:type="dcterms:W3CDTF">2013-02-21T19:59:36Z</dcterms:modified>
</cp:coreProperties>
</file>