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1" r:id="rId4"/>
    <p:sldId id="262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9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cat>
            <c:strRef>
              <c:f>Лист1!$A$1:$A$4</c:f>
              <c:strCache>
                <c:ptCount val="4"/>
                <c:pt idx="0">
                  <c:v>Естественные</c:v>
                </c:pt>
                <c:pt idx="1">
                  <c:v>Источники, использующиеся в медицине</c:v>
                </c:pt>
                <c:pt idx="2">
                  <c:v>Радиоактивные осадки</c:v>
                </c:pt>
                <c:pt idx="3">
                  <c:v>Атомная энергетика</c:v>
                </c:pt>
              </c:strCache>
            </c:strRef>
          </c:cat>
          <c:val>
            <c:numRef>
              <c:f>Лист1!$B$1:$B$4</c:f>
              <c:numCache>
                <c:formatCode>0%</c:formatCode>
                <c:ptCount val="4"/>
                <c:pt idx="0">
                  <c:v>0.70000000000000029</c:v>
                </c:pt>
                <c:pt idx="1">
                  <c:v>0.26</c:v>
                </c:pt>
                <c:pt idx="2">
                  <c:v>5.0000000000000031E-2</c:v>
                </c:pt>
                <c:pt idx="3">
                  <c:v>1.0000000000000007E-2</c:v>
                </c:pt>
              </c:numCache>
            </c:numRef>
          </c:val>
        </c:ser>
      </c:pie3DChart>
      <c:spPr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c:spPr>
    </c:plotArea>
    <c:legend>
      <c:legendPos val="r"/>
      <c:layout>
        <c:manualLayout>
          <c:xMode val="edge"/>
          <c:yMode val="edge"/>
          <c:x val="0.433043125066224"/>
          <c:y val="0.83299709123228727"/>
          <c:w val="0.5529394624377495"/>
          <c:h val="0.16700290876771265"/>
        </c:manualLayout>
      </c:layout>
    </c:legend>
    <c:plotVisOnly val="1"/>
    <c:dispBlanksAs val="zero"/>
  </c:chart>
  <c:externalData r:id="rId2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89D8-8669-46B5-93AE-8343F2B58D19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2B97D-F567-4140-89FC-3C44F22385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 advClick="0">
    <p:randomBa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89D8-8669-46B5-93AE-8343F2B58D19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2B97D-F567-4140-89FC-3C44F2238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randomBa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89D8-8669-46B5-93AE-8343F2B58D19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2B97D-F567-4140-89FC-3C44F2238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randomBa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89D8-8669-46B5-93AE-8343F2B58D19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2B97D-F567-4140-89FC-3C44F22385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 advClick="0">
    <p:randomBa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89D8-8669-46B5-93AE-8343F2B58D19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2B97D-F567-4140-89FC-3C44F2238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randomBa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89D8-8669-46B5-93AE-8343F2B58D19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2B97D-F567-4140-89FC-3C44F22385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 advClick="0">
    <p:randomBa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89D8-8669-46B5-93AE-8343F2B58D19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2B97D-F567-4140-89FC-3C44F22385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 advClick="0">
    <p:randomBa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89D8-8669-46B5-93AE-8343F2B58D19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2B97D-F567-4140-89FC-3C44F2238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randomBa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89D8-8669-46B5-93AE-8343F2B58D19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2B97D-F567-4140-89FC-3C44F2238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randomBa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89D8-8669-46B5-93AE-8343F2B58D19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2B97D-F567-4140-89FC-3C44F2238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randomBa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89D8-8669-46B5-93AE-8343F2B58D19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2B97D-F567-4140-89FC-3C44F22385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 advClick="0">
    <p:randomBa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91289D8-8669-46B5-93AE-8343F2B58D19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0D2B97D-F567-4140-89FC-3C44F2238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>
    <p:randomBar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Мои документы\Картинки\Фантазия\Узоры\Цветы\115116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908" y="1033273"/>
            <a:ext cx="9144000" cy="582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86446" y="4857760"/>
            <a:ext cx="33575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omic Sans MS" pitchFamily="66" charset="0"/>
              </a:rPr>
              <a:t>Виконала студентка </a:t>
            </a:r>
          </a:p>
          <a:p>
            <a:r>
              <a:rPr lang="uk-UA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omic Sans MS" pitchFamily="66" charset="0"/>
              </a:rPr>
              <a:t>334 групи </a:t>
            </a:r>
          </a:p>
          <a:p>
            <a:r>
              <a:rPr lang="uk-UA" b="1" dirty="0" err="1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omic Sans MS" pitchFamily="66" charset="0"/>
              </a:rPr>
              <a:t>Васількова</a:t>
            </a:r>
            <a:r>
              <a:rPr lang="uk-UA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omic Sans MS" pitchFamily="66" charset="0"/>
              </a:rPr>
              <a:t> Тетяна</a:t>
            </a:r>
            <a:endParaRPr lang="ru-RU" b="1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5852" y="928670"/>
            <a:ext cx="70723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dirty="0" smtClean="0">
                <a:solidFill>
                  <a:schemeClr val="accent4">
                    <a:lumMod val="75000"/>
                  </a:schemeClr>
                </a:solidFill>
              </a:rPr>
              <a:t>Радіація і здоров’я людини</a:t>
            </a:r>
            <a:endParaRPr lang="ru-RU" sz="72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9849251"/>
      </p:ext>
    </p:extLst>
  </p:cSld>
  <p:clrMapOvr>
    <a:masterClrMapping/>
  </p:clrMapOvr>
  <p:transition spd="slow" advClick="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016" y="3933056"/>
            <a:ext cx="88569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</a:rPr>
              <a:t>Гамма-випромінювання </a:t>
            </a:r>
            <a:r>
              <a:rPr lang="uk-UA" sz="2800" dirty="0" smtClean="0"/>
              <a:t>- має найвищу проникаючу здатність. Такий вид випромінювання може затримати товста свинцева або бетонна плита. І це випромінювання є найнебезпечнішим для людини.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692696"/>
            <a:ext cx="7135852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28435444"/>
      </p:ext>
    </p:extLst>
  </p:cSld>
  <p:clrMapOvr>
    <a:masterClrMapping/>
  </p:clrMapOvr>
  <p:transition spd="slow" advClick="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3456384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400" dirty="0" err="1" smtClean="0"/>
              <a:t>Джерела</a:t>
            </a:r>
            <a:r>
              <a:rPr lang="ru-RU" sz="2400" dirty="0" smtClean="0"/>
              <a:t> </a:t>
            </a:r>
            <a:r>
              <a:rPr lang="ru-RU" sz="2400" dirty="0" err="1" smtClean="0"/>
              <a:t>радіоактивного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випромінювання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дуже</a:t>
            </a:r>
            <a:r>
              <a:rPr lang="ru-RU" sz="2400" dirty="0" smtClean="0"/>
              <a:t> </a:t>
            </a:r>
            <a:r>
              <a:rPr lang="ru-RU" sz="2400" dirty="0" err="1" smtClean="0"/>
              <a:t>різноманітні</a:t>
            </a:r>
            <a:r>
              <a:rPr lang="ru-RU" sz="2400" dirty="0" smtClean="0"/>
              <a:t>, </a:t>
            </a:r>
            <a:r>
              <a:rPr lang="ru-RU" sz="2400" dirty="0" err="1" smtClean="0"/>
              <a:t>але</a:t>
            </a:r>
            <a:r>
              <a:rPr lang="ru-RU" sz="2400" dirty="0" smtClean="0"/>
              <a:t> </a:t>
            </a:r>
            <a:r>
              <a:rPr lang="ru-RU" sz="2400" dirty="0" err="1" smtClean="0"/>
              <a:t>їх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можна</a:t>
            </a:r>
            <a:r>
              <a:rPr lang="ru-RU" sz="2400" dirty="0" smtClean="0"/>
              <a:t> </a:t>
            </a:r>
            <a:r>
              <a:rPr lang="ru-RU" sz="2400" dirty="0" err="1" smtClean="0"/>
              <a:t>об'єднати</a:t>
            </a:r>
            <a:r>
              <a:rPr lang="ru-RU" sz="2400" dirty="0" smtClean="0"/>
              <a:t> в </a:t>
            </a:r>
            <a:r>
              <a:rPr lang="ru-RU" sz="2400" dirty="0" err="1" smtClean="0"/>
              <a:t>дві</a:t>
            </a:r>
            <a:r>
              <a:rPr lang="ru-RU" sz="2400" dirty="0" smtClean="0"/>
              <a:t> </a:t>
            </a:r>
            <a:r>
              <a:rPr lang="ru-RU" sz="2400" dirty="0" err="1" smtClean="0"/>
              <a:t>великі</a:t>
            </a:r>
            <a:r>
              <a:rPr lang="ru-RU" sz="2400" dirty="0" smtClean="0"/>
              <a:t> </a:t>
            </a:r>
            <a:r>
              <a:rPr lang="ru-RU" sz="2400" dirty="0" err="1" smtClean="0"/>
              <a:t>групи</a:t>
            </a:r>
            <a:r>
              <a:rPr lang="ru-RU" sz="2400" dirty="0" smtClean="0"/>
              <a:t>: </a:t>
            </a:r>
            <a:r>
              <a:rPr lang="ru-RU" sz="2400" dirty="0" err="1" smtClean="0"/>
              <a:t>природні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штучні</a:t>
            </a:r>
            <a:r>
              <a:rPr lang="ru-RU" sz="2400" dirty="0" smtClean="0"/>
              <a:t> (</a:t>
            </a:r>
            <a:r>
              <a:rPr lang="ru-RU" sz="2400" dirty="0" err="1" smtClean="0"/>
              <a:t>створені</a:t>
            </a:r>
            <a:r>
              <a:rPr lang="ru-RU" sz="2400" dirty="0" smtClean="0"/>
              <a:t> </a:t>
            </a:r>
            <a:r>
              <a:rPr lang="ru-RU" sz="2400" dirty="0" err="1" smtClean="0"/>
              <a:t>людиною</a:t>
            </a:r>
            <a:r>
              <a:rPr lang="ru-RU" sz="2400" dirty="0" smtClean="0"/>
              <a:t>). </a:t>
            </a:r>
            <a:r>
              <a:rPr lang="ru-RU" sz="2400" dirty="0" err="1" smtClean="0"/>
              <a:t>Причому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основна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частка</a:t>
            </a:r>
            <a:r>
              <a:rPr lang="ru-RU" sz="2400" dirty="0" smtClean="0"/>
              <a:t> </a:t>
            </a:r>
            <a:r>
              <a:rPr lang="ru-RU" sz="2400" dirty="0" err="1" smtClean="0"/>
              <a:t>опромінення</a:t>
            </a:r>
            <a:r>
              <a:rPr lang="ru-RU" sz="2400" dirty="0" smtClean="0"/>
              <a:t> (</a:t>
            </a:r>
            <a:r>
              <a:rPr lang="ru-RU" sz="2400" dirty="0" err="1" smtClean="0"/>
              <a:t>більш</a:t>
            </a:r>
            <a:r>
              <a:rPr lang="ru-RU" sz="2400" dirty="0" smtClean="0"/>
              <a:t> 75% </a:t>
            </a:r>
            <a:r>
              <a:rPr lang="ru-RU" sz="2400" dirty="0" err="1" smtClean="0"/>
              <a:t>річної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ефективної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еквівалентної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дози</a:t>
            </a:r>
            <a:r>
              <a:rPr lang="ru-RU" sz="2400" dirty="0" smtClean="0"/>
              <a:t>) приходиться на </a:t>
            </a:r>
            <a:r>
              <a:rPr lang="ru-RU" sz="2400" dirty="0" err="1" smtClean="0"/>
              <a:t>природний</a:t>
            </a:r>
            <a:r>
              <a:rPr lang="ru-RU" sz="2400" dirty="0" smtClean="0"/>
              <a:t> фон.</a:t>
            </a:r>
          </a:p>
          <a:p>
            <a:pPr algn="ctr">
              <a:spcAft>
                <a:spcPts val="1000"/>
              </a:spcAft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Calibri"/>
              <a:cs typeface="Times New Roman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86648156"/>
              </p:ext>
            </p:extLst>
          </p:nvPr>
        </p:nvGraphicFramePr>
        <p:xfrm>
          <a:off x="3428992" y="2428868"/>
          <a:ext cx="5436096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544420730"/>
      </p:ext>
    </p:extLst>
  </p:cSld>
  <p:clrMapOvr>
    <a:masterClrMapping/>
  </p:clrMapOvr>
  <p:transition spd="slow" advClick="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784976" cy="3636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28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  <a:ea typeface="Times New Roman"/>
                <a:cs typeface="Times New Roman"/>
              </a:rPr>
              <a:t>Атомна</a:t>
            </a:r>
            <a:r>
              <a:rPr lang="ru-RU" sz="28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  <a:ea typeface="Times New Roman"/>
                <a:cs typeface="Times New Roman"/>
              </a:rPr>
              <a:t> </a:t>
            </a:r>
            <a:r>
              <a:rPr lang="ru-RU" sz="28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Times New Roman"/>
                <a:cs typeface="Times New Roman"/>
              </a:rPr>
              <a:t>Е</a:t>
            </a:r>
            <a:r>
              <a:rPr lang="ru-RU" sz="28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  <a:ea typeface="Times New Roman"/>
                <a:cs typeface="Times New Roman"/>
              </a:rPr>
              <a:t>лектростанцІя</a:t>
            </a:r>
            <a:r>
              <a:rPr lang="ru-RU" sz="28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  <a:ea typeface="Times New Roman"/>
                <a:cs typeface="Times New Roman"/>
              </a:rPr>
              <a:t>  </a:t>
            </a:r>
            <a:r>
              <a:rPr lang="ru-RU" sz="2800" b="1" dirty="0" smtClean="0">
                <a:solidFill>
                  <a:srgbClr val="1D1B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/>
                <a:cs typeface="Times New Roman"/>
              </a:rPr>
              <a:t>— </a:t>
            </a:r>
            <a:r>
              <a:rPr lang="ru-RU" sz="2000" dirty="0" err="1" smtClean="0"/>
              <a:t>ядерна</a:t>
            </a:r>
            <a:r>
              <a:rPr lang="ru-RU" sz="2000" dirty="0" smtClean="0"/>
              <a:t> установка для </a:t>
            </a:r>
            <a:r>
              <a:rPr lang="ru-RU" sz="2000" dirty="0" err="1" smtClean="0"/>
              <a:t>виробництва</a:t>
            </a:r>
            <a:r>
              <a:rPr lang="ru-RU" sz="2000" dirty="0" smtClean="0"/>
              <a:t> </a:t>
            </a:r>
            <a:r>
              <a:rPr lang="ru-RU" sz="2000" dirty="0" err="1" smtClean="0"/>
              <a:t>енергії</a:t>
            </a:r>
            <a:r>
              <a:rPr lang="ru-RU" sz="2000" dirty="0" smtClean="0"/>
              <a:t> в </a:t>
            </a:r>
            <a:r>
              <a:rPr lang="ru-RU" sz="2000" dirty="0" err="1" smtClean="0"/>
              <a:t>заданих</a:t>
            </a:r>
            <a:r>
              <a:rPr lang="ru-RU" sz="2000" dirty="0" smtClean="0"/>
              <a:t> режимах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умовах</a:t>
            </a:r>
            <a:r>
              <a:rPr lang="ru-RU" sz="2000" dirty="0" smtClean="0"/>
              <a:t> </a:t>
            </a:r>
            <a:r>
              <a:rPr lang="ru-RU" sz="2000" dirty="0" err="1" smtClean="0"/>
              <a:t>застосування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розташовується</a:t>
            </a:r>
            <a:r>
              <a:rPr lang="ru-RU" sz="2000" dirty="0" smtClean="0"/>
              <a:t> в межах </a:t>
            </a:r>
            <a:r>
              <a:rPr lang="ru-RU" sz="2000" dirty="0" err="1" smtClean="0"/>
              <a:t>визначеної</a:t>
            </a:r>
            <a:r>
              <a:rPr lang="ru-RU" sz="2000" dirty="0" smtClean="0"/>
              <a:t> проектом </a:t>
            </a:r>
            <a:r>
              <a:rPr lang="ru-RU" sz="2000" dirty="0" err="1" smtClean="0"/>
              <a:t>території</a:t>
            </a:r>
            <a:r>
              <a:rPr lang="ru-RU" sz="2000" dirty="0" smtClean="0"/>
              <a:t>, на </a:t>
            </a:r>
            <a:r>
              <a:rPr lang="ru-RU" sz="2000" dirty="0" err="1" smtClean="0"/>
              <a:t>якій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здійснення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цієї</a:t>
            </a:r>
            <a:r>
              <a:rPr lang="ru-RU" sz="2000" dirty="0" smtClean="0"/>
              <a:t> мети </a:t>
            </a:r>
            <a:r>
              <a:rPr lang="ru-RU" sz="2000" dirty="0" err="1" smtClean="0"/>
              <a:t>використовуються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ядерний</a:t>
            </a:r>
            <a:r>
              <a:rPr lang="ru-RU" sz="2000" dirty="0" smtClean="0"/>
              <a:t> реактор (</a:t>
            </a:r>
            <a:r>
              <a:rPr lang="ru-RU" sz="2000" dirty="0" err="1" smtClean="0"/>
              <a:t>реактори</a:t>
            </a:r>
            <a:r>
              <a:rPr lang="ru-RU" sz="2000" dirty="0" smtClean="0"/>
              <a:t>) </a:t>
            </a:r>
            <a:r>
              <a:rPr lang="ru-RU" sz="2000" dirty="0" err="1" smtClean="0"/>
              <a:t>і</a:t>
            </a:r>
            <a:r>
              <a:rPr lang="ru-RU" sz="2000" dirty="0" smtClean="0"/>
              <a:t> комплекс </a:t>
            </a:r>
            <a:r>
              <a:rPr lang="ru-RU" sz="2000" dirty="0" err="1" smtClean="0"/>
              <a:t>необхідних</a:t>
            </a:r>
            <a:r>
              <a:rPr lang="ru-RU" sz="2000" dirty="0" smtClean="0"/>
              <a:t> систем, </a:t>
            </a:r>
            <a:r>
              <a:rPr lang="ru-RU" sz="2000" dirty="0" err="1" smtClean="0"/>
              <a:t>пристроїв</a:t>
            </a:r>
            <a:r>
              <a:rPr lang="ru-RU" sz="2000" dirty="0" smtClean="0"/>
              <a:t>, </a:t>
            </a:r>
            <a:r>
              <a:rPr lang="ru-RU" sz="2000" dirty="0" err="1" smtClean="0"/>
              <a:t>обладнання</a:t>
            </a:r>
            <a:r>
              <a:rPr lang="ru-RU" sz="2000" dirty="0" smtClean="0"/>
              <a:t> та </a:t>
            </a:r>
            <a:r>
              <a:rPr lang="ru-RU" sz="2000" dirty="0" err="1" smtClean="0"/>
              <a:t>споруд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необхідними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працівниками</a:t>
            </a:r>
            <a:r>
              <a:rPr lang="ru-RU" sz="2000" dirty="0" smtClean="0"/>
              <a:t>.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825555"/>
      </p:ext>
    </p:extLst>
  </p:cSld>
  <p:clrMapOvr>
    <a:masterClrMapping/>
  </p:clrMapOvr>
  <p:transition spd="slow" advClick="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4392488" cy="4785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20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/>
                <a:cs typeface="Times New Roman"/>
              </a:rPr>
              <a:t>ЧОРНОБИЛЬСКА АЕС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uk-UA" sz="2000" dirty="0" smtClean="0"/>
              <a:t>Чорнобильська атомна електростанція ім. В.І. Леніна стала всесвітньо відомою після аварії в 1986 році.</a:t>
            </a:r>
            <a:br>
              <a:rPr lang="uk-UA" sz="2000" dirty="0" smtClean="0"/>
            </a:br>
            <a:r>
              <a:rPr lang="uk-UA" sz="2000" dirty="0" smtClean="0"/>
              <a:t>Будівництво ЧАЕС почалося в 1970 році. А в 1977 році вже був запущений в дію 1-ий енергоблок. Всього було запущено в дію 4 енергоблоку.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5880" y="3068960"/>
            <a:ext cx="2448272" cy="3264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404664"/>
            <a:ext cx="3335952" cy="25060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041636148"/>
      </p:ext>
    </p:extLst>
  </p:cSld>
  <p:clrMapOvr>
    <a:masterClrMapping/>
  </p:clrMapOvr>
  <p:transition spd="slow" advClick="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4725144"/>
            <a:ext cx="88569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/>
              <a:t>Великі були наслідки цієї аварії. Від сильного опромінення гинули працівники станції, були багатомільярдні фінансові втрати, на території понад 30-ти км. від АЕС не можна було жити, знищені сотні дрібних населених пунктів, з сільськогосподарського обороту було виведено близько 5 млн. га. земель.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6040" y="116632"/>
            <a:ext cx="88284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/>
              <a:t>На цій електростанції було зафіксовано кілька аварій, але катастрофічною виявилася аварії 26 квітня 1986 року, коли був дозволений 4-ий енергоблок. Руйнування мало вибуховий характер, реактор був повністю зруйнований, і в навколишнє середовище було викинуто велику кількість радіоактивних речовин.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2117992"/>
            <a:ext cx="2869973" cy="2152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2117992"/>
            <a:ext cx="2985842" cy="2152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0320410"/>
      </p:ext>
    </p:extLst>
  </p:cSld>
  <p:clrMapOvr>
    <a:masterClrMapping/>
  </p:clrMapOvr>
  <p:transition spd="slow" advClick="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933056"/>
            <a:ext cx="89644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Коли </a:t>
            </a:r>
            <a:r>
              <a:rPr lang="ru-RU" dirty="0" err="1" smtClean="0"/>
              <a:t>наслідки</a:t>
            </a:r>
            <a:r>
              <a:rPr lang="ru-RU" dirty="0" smtClean="0"/>
              <a:t> </a:t>
            </a:r>
            <a:r>
              <a:rPr lang="ru-RU" dirty="0" err="1" smtClean="0"/>
              <a:t>трагедії</a:t>
            </a:r>
            <a:r>
              <a:rPr lang="ru-RU" dirty="0" smtClean="0"/>
              <a:t> </a:t>
            </a:r>
            <a:r>
              <a:rPr lang="ru-RU" dirty="0" err="1" smtClean="0"/>
              <a:t>оцінили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усією</a:t>
            </a:r>
            <a:r>
              <a:rPr lang="ru-RU" dirty="0" smtClean="0"/>
              <a:t> </a:t>
            </a:r>
            <a:r>
              <a:rPr lang="ru-RU" dirty="0" err="1" smtClean="0"/>
              <a:t>серйозністю</a:t>
            </a:r>
            <a:r>
              <a:rPr lang="ru-RU" dirty="0" smtClean="0"/>
              <a:t>, над 4-м реактором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дистанційного</a:t>
            </a:r>
            <a:r>
              <a:rPr lang="ru-RU" dirty="0" smtClean="0"/>
              <a:t> монтажу стали </a:t>
            </a:r>
            <a:r>
              <a:rPr lang="ru-RU" dirty="0" err="1" smtClean="0"/>
              <a:t>зводити</a:t>
            </a:r>
            <a:r>
              <a:rPr lang="ru-RU" dirty="0" smtClean="0"/>
              <a:t> «саркофаг» (</a:t>
            </a:r>
            <a:r>
              <a:rPr lang="ru-RU" dirty="0" err="1" smtClean="0"/>
              <a:t>т.зв</a:t>
            </a:r>
            <a:r>
              <a:rPr lang="ru-RU" dirty="0" smtClean="0"/>
              <a:t>. </a:t>
            </a:r>
            <a:r>
              <a:rPr lang="ru-RU" dirty="0" err="1" smtClean="0"/>
              <a:t>об'єкт</a:t>
            </a:r>
            <a:r>
              <a:rPr lang="ru-RU" dirty="0" smtClean="0"/>
              <a:t> «</a:t>
            </a:r>
            <a:r>
              <a:rPr lang="ru-RU" dirty="0" err="1" smtClean="0"/>
              <a:t>Укриття</a:t>
            </a:r>
            <a:r>
              <a:rPr lang="ru-RU" dirty="0" smtClean="0"/>
              <a:t>»), </a:t>
            </a:r>
            <a:r>
              <a:rPr lang="ru-RU" dirty="0" err="1" smtClean="0"/>
              <a:t>який</a:t>
            </a:r>
            <a:r>
              <a:rPr lang="ru-RU" dirty="0" smtClean="0"/>
              <a:t> повинен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найближчі</a:t>
            </a:r>
            <a:r>
              <a:rPr lang="ru-RU" dirty="0" smtClean="0"/>
              <a:t> 20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захищати</a:t>
            </a:r>
            <a:r>
              <a:rPr lang="ru-RU" dirty="0" smtClean="0"/>
              <a:t> </a:t>
            </a:r>
            <a:r>
              <a:rPr lang="ru-RU" dirty="0" err="1" smtClean="0"/>
              <a:t>світ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шкідливих</a:t>
            </a:r>
            <a:r>
              <a:rPr lang="ru-RU" dirty="0" smtClean="0"/>
              <a:t> </a:t>
            </a:r>
            <a:r>
              <a:rPr lang="ru-RU" dirty="0" err="1" smtClean="0"/>
              <a:t>впливів</a:t>
            </a:r>
            <a:r>
              <a:rPr lang="ru-RU" dirty="0" smtClean="0"/>
              <a:t> </a:t>
            </a:r>
            <a:r>
              <a:rPr lang="ru-RU" dirty="0" err="1" smtClean="0"/>
              <a:t>радіації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випромінюється</a:t>
            </a:r>
            <a:r>
              <a:rPr lang="ru-RU" dirty="0" smtClean="0"/>
              <a:t> </a:t>
            </a:r>
            <a:r>
              <a:rPr lang="ru-RU" dirty="0" err="1" smtClean="0"/>
              <a:t>залишками</a:t>
            </a:r>
            <a:r>
              <a:rPr lang="ru-RU" dirty="0" smtClean="0"/>
              <a:t> </a:t>
            </a:r>
            <a:r>
              <a:rPr lang="ru-RU" dirty="0" err="1" smtClean="0"/>
              <a:t>шкідливого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 . </a:t>
            </a:r>
            <a:r>
              <a:rPr lang="uk-UA" dirty="0" smtClean="0"/>
              <a:t>Гарантований термін закінчився. Для перекладу «Укриття» на екологічно безпечний об'єкт був спроектований новий «саркофаг» («Укриття-2») у формі арки. Він буде побудований поблизу четвертого енергоблоку, а потім насунений на нього. Термін експлуатації нового саркофага повинен скласти 100 років.</a:t>
            </a:r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711" y="888152"/>
            <a:ext cx="839607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89325803"/>
      </p:ext>
    </p:extLst>
  </p:cSld>
  <p:clrMapOvr>
    <a:masterClrMapping/>
  </p:clrMapOvr>
  <p:transition spd="slow" advClick="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74119"/>
            <a:ext cx="4320480" cy="4960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28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  <a:ea typeface="Times New Roman"/>
                <a:cs typeface="Times New Roman" pitchFamily="18" charset="0"/>
              </a:rPr>
              <a:t>ЯПОНСКА АЕС </a:t>
            </a:r>
            <a:r>
              <a:rPr lang="ru-RU" sz="28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  <a:ea typeface="Times New Roman"/>
                <a:cs typeface="Times New Roman" pitchFamily="18" charset="0"/>
              </a:rPr>
              <a:t>«</a:t>
            </a:r>
            <a:r>
              <a:rPr lang="ru-RU" sz="28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  <a:ea typeface="Times New Roman"/>
                <a:cs typeface="Times New Roman" pitchFamily="18" charset="0"/>
              </a:rPr>
              <a:t>ФУКУСІМА-1</a:t>
            </a:r>
            <a:r>
              <a:rPr lang="ru-RU" sz="28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  <a:ea typeface="Times New Roman"/>
                <a:cs typeface="Times New Roman" pitchFamily="18" charset="0"/>
              </a:rPr>
              <a:t>»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Comic Sans MS" pitchFamily="66" charset="0"/>
              <a:ea typeface="Calibri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2800" dirty="0">
                <a:solidFill>
                  <a:srgbClr val="1D1B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/>
                <a:cs typeface="Times New Roman" pitchFamily="18" charset="0"/>
              </a:rPr>
              <a:t>«</a:t>
            </a:r>
            <a:r>
              <a:rPr lang="ru-RU" sz="2800" dirty="0" err="1" smtClean="0">
                <a:solidFill>
                  <a:srgbClr val="1D1B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/>
                <a:cs typeface="Times New Roman" pitchFamily="18" charset="0"/>
              </a:rPr>
              <a:t>Фукусіма</a:t>
            </a:r>
            <a:r>
              <a:rPr lang="ru-RU" sz="2800" dirty="0" smtClean="0">
                <a:solidFill>
                  <a:srgbClr val="1D1B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1D1B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/>
                <a:cs typeface="Times New Roman" pitchFamily="18" charset="0"/>
              </a:rPr>
              <a:t>– 1» </a:t>
            </a:r>
            <a:r>
              <a:rPr lang="ru-RU" sz="2800" dirty="0" smtClean="0">
                <a:solidFill>
                  <a:srgbClr val="1D1B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/>
                <a:cs typeface="Times New Roman" pitchFamily="18" charset="0"/>
              </a:rPr>
              <a:t>–</a:t>
            </a:r>
            <a:r>
              <a:rPr lang="uk-UA" sz="2800" dirty="0" smtClean="0"/>
              <a:t>атомна електростанція, розташована в місті </a:t>
            </a:r>
            <a:r>
              <a:rPr lang="uk-UA" sz="2800" dirty="0" err="1" smtClean="0"/>
              <a:t>Окума</a:t>
            </a:r>
            <a:r>
              <a:rPr lang="uk-UA" sz="2800" dirty="0" smtClean="0"/>
              <a:t>. Станом на лютий 2011 року її 6 енергоблоків робили Фукусіму - </a:t>
            </a:r>
            <a:r>
              <a:rPr lang="uk-UA" sz="2800" dirty="0" smtClean="0"/>
              <a:t>одна </a:t>
            </a:r>
            <a:r>
              <a:rPr lang="uk-UA" sz="2800" dirty="0" smtClean="0"/>
              <a:t>з 25 найбільших атомних електростанцій у світі.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Calibri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3717032"/>
            <a:ext cx="3674214" cy="2759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9638" y="548680"/>
            <a:ext cx="3686616" cy="2764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508328208"/>
      </p:ext>
    </p:extLst>
  </p:cSld>
  <p:clrMapOvr>
    <a:masterClrMapping/>
  </p:clrMapOvr>
  <p:transition spd="slow" advClick="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24" y="177039"/>
            <a:ext cx="90136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uk-UA" dirty="0" smtClean="0"/>
              <a:t>12 березня 2011 на першому енергоблоці АЕС стався вибух, в результаті якого обвалилася частина бетонних конструкцій.</a:t>
            </a:r>
            <a:br>
              <a:rPr lang="uk-UA" dirty="0" smtClean="0"/>
            </a:br>
            <a:r>
              <a:rPr lang="uk-UA" dirty="0" smtClean="0"/>
              <a:t>14 березня стався вибух на третьому енергоблоці, 15 березня - на другому</a:t>
            </a:r>
            <a:r>
              <a:rPr lang="ru-RU" dirty="0" smtClean="0">
                <a:solidFill>
                  <a:srgbClr val="1D1B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/>
                <a:cs typeface="Times New Roman"/>
              </a:rPr>
              <a:t>.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933056"/>
            <a:ext cx="8712968" cy="2436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dirty="0" err="1" smtClean="0"/>
              <a:t>Наслідки</a:t>
            </a:r>
            <a:r>
              <a:rPr lang="ru-RU" dirty="0" smtClean="0"/>
              <a:t> били </a:t>
            </a:r>
            <a:r>
              <a:rPr lang="ru-RU" dirty="0" err="1" smtClean="0"/>
              <a:t>набагато</a:t>
            </a:r>
            <a:r>
              <a:rPr lang="ru-RU" dirty="0" smtClean="0"/>
              <a:t> </a:t>
            </a:r>
            <a:r>
              <a:rPr lang="ru-RU" dirty="0" err="1" smtClean="0"/>
              <a:t>серйозніше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припустити</a:t>
            </a:r>
            <a:r>
              <a:rPr lang="ru-RU" dirty="0" smtClean="0"/>
              <a:t>. У пробах грунту, води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деяких</a:t>
            </a:r>
            <a:r>
              <a:rPr lang="ru-RU" dirty="0" smtClean="0"/>
              <a:t> продуктах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виявлені</a:t>
            </a:r>
            <a:r>
              <a:rPr lang="ru-RU" dirty="0" smtClean="0"/>
              <a:t> </a:t>
            </a:r>
            <a:r>
              <a:rPr lang="ru-RU" dirty="0" err="1" smtClean="0"/>
              <a:t>радіоактивні</a:t>
            </a:r>
            <a:r>
              <a:rPr lang="ru-RU" dirty="0" smtClean="0"/>
              <a:t> </a:t>
            </a:r>
            <a:r>
              <a:rPr lang="ru-RU" dirty="0" err="1" smtClean="0"/>
              <a:t>елементи</a:t>
            </a:r>
            <a:r>
              <a:rPr lang="ru-RU" dirty="0" smtClean="0"/>
              <a:t>, </a:t>
            </a:r>
            <a:r>
              <a:rPr lang="ru-RU" dirty="0" err="1" smtClean="0"/>
              <a:t>сліди</a:t>
            </a:r>
            <a:r>
              <a:rPr lang="ru-RU" dirty="0" smtClean="0"/>
              <a:t> </a:t>
            </a:r>
            <a:r>
              <a:rPr lang="ru-RU" dirty="0" err="1" smtClean="0"/>
              <a:t>радіоактивних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відзначені</a:t>
            </a:r>
            <a:r>
              <a:rPr lang="ru-RU" dirty="0" smtClean="0"/>
              <a:t> по </a:t>
            </a:r>
            <a:r>
              <a:rPr lang="ru-RU" dirty="0" err="1" smtClean="0"/>
              <a:t>всій</a:t>
            </a:r>
            <a:r>
              <a:rPr lang="ru-RU" dirty="0" smtClean="0"/>
              <a:t> </a:t>
            </a:r>
            <a:r>
              <a:rPr lang="ru-RU" dirty="0" err="1" smtClean="0"/>
              <a:t>земній</a:t>
            </a:r>
            <a:r>
              <a:rPr lang="ru-RU" dirty="0" smtClean="0"/>
              <a:t> </a:t>
            </a:r>
            <a:r>
              <a:rPr lang="ru-RU" dirty="0" err="1" smtClean="0"/>
              <a:t>кулі</a:t>
            </a:r>
            <a:r>
              <a:rPr lang="ru-RU" dirty="0" smtClean="0"/>
              <a:t>,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заборонили </a:t>
            </a:r>
            <a:r>
              <a:rPr lang="ru-RU" dirty="0" err="1" smtClean="0"/>
              <a:t>ввезення</a:t>
            </a:r>
            <a:r>
              <a:rPr lang="ru-RU" dirty="0" smtClean="0"/>
              <a:t> в </a:t>
            </a:r>
            <a:r>
              <a:rPr lang="ru-RU" dirty="0" err="1" smtClean="0"/>
              <a:t>країну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uk-UA" dirty="0" smtClean="0"/>
              <a:t> </a:t>
            </a:r>
            <a:r>
              <a:rPr lang="uk-UA" dirty="0" smtClean="0"/>
              <a:t>з Японії, були травмовані працівники станції, кілька людей загинули, впали ціни на природний уран.</a:t>
            </a:r>
            <a:br>
              <a:rPr lang="uk-UA" dirty="0" smtClean="0"/>
            </a:br>
            <a:r>
              <a:rPr lang="uk-UA" dirty="0" smtClean="0"/>
              <a:t>В цілях безпеки, АЕС «Фукусіма - 1» закриють, і за типом чорнобильського «саркофага», буде побудований "саркофаг" над «Фукусімою - 1».</a:t>
            </a:r>
          </a:p>
          <a:p>
            <a:pPr algn="ctr">
              <a:spcAft>
                <a:spcPts val="1000"/>
              </a:spcAft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1712625"/>
            <a:ext cx="2664296" cy="1830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5660" y="1610959"/>
            <a:ext cx="3048000" cy="2033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03115"/>
            <a:ext cx="2721578" cy="1649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06800196"/>
      </p:ext>
    </p:extLst>
  </p:cSld>
  <p:clrMapOvr>
    <a:masterClrMapping/>
  </p:clrMapOvr>
  <p:transition spd="slow" advClick="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404664"/>
            <a:ext cx="4572000" cy="54476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</a:rPr>
              <a:t>НОВОВОРОНСька</a:t>
            </a:r>
            <a:r>
              <a:rPr lang="ru-RU" sz="2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</a:rPr>
              <a:t> </a:t>
            </a:r>
            <a:r>
              <a:rPr lang="ru-RU" sz="24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</a:rPr>
              <a:t>АеС</a:t>
            </a:r>
            <a:endParaRPr lang="ru-RU" sz="2400" dirty="0" smtClean="0"/>
          </a:p>
          <a:p>
            <a:r>
              <a:rPr lang="ru-RU" sz="2400" dirty="0" err="1" smtClean="0"/>
              <a:t>Нововоронська</a:t>
            </a:r>
            <a:r>
              <a:rPr lang="ru-RU" sz="2400" dirty="0" smtClean="0"/>
              <a:t> </a:t>
            </a:r>
            <a:r>
              <a:rPr lang="ru-RU" sz="2400" dirty="0" smtClean="0"/>
              <a:t>АЕС - </a:t>
            </a:r>
            <a:r>
              <a:rPr lang="ru-RU" sz="2400" dirty="0" err="1" smtClean="0"/>
              <a:t>атомна</a:t>
            </a:r>
            <a:r>
              <a:rPr lang="ru-RU" sz="2400" dirty="0" smtClean="0"/>
              <a:t> </a:t>
            </a:r>
            <a:r>
              <a:rPr lang="ru-RU" sz="2400" dirty="0" err="1" smtClean="0"/>
              <a:t>електростанція</a:t>
            </a:r>
            <a:r>
              <a:rPr lang="ru-RU" sz="2400" dirty="0" smtClean="0"/>
              <a:t>, </a:t>
            </a:r>
            <a:r>
              <a:rPr lang="ru-RU" sz="2400" dirty="0" err="1" smtClean="0"/>
              <a:t>розташована</a:t>
            </a:r>
            <a:r>
              <a:rPr lang="ru-RU" sz="2400" dirty="0" smtClean="0"/>
              <a:t> у </a:t>
            </a:r>
            <a:r>
              <a:rPr lang="ru-RU" sz="2400" dirty="0" err="1" smtClean="0"/>
              <a:t>Воронезькій</a:t>
            </a:r>
            <a:r>
              <a:rPr lang="ru-RU" sz="2400" dirty="0" smtClean="0"/>
              <a:t> </a:t>
            </a:r>
            <a:r>
              <a:rPr lang="ru-RU" sz="2400" dirty="0" err="1" smtClean="0"/>
              <a:t>області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поруч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містом</a:t>
            </a:r>
            <a:r>
              <a:rPr lang="ru-RU" sz="2400" dirty="0" smtClean="0"/>
              <a:t> </a:t>
            </a:r>
            <a:r>
              <a:rPr lang="ru-RU" sz="2400" dirty="0" err="1" smtClean="0"/>
              <a:t>Нововоронеж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err="1" smtClean="0"/>
              <a:t>Нововоронська</a:t>
            </a:r>
            <a:r>
              <a:rPr lang="ru-RU" sz="2400" dirty="0" smtClean="0"/>
              <a:t> </a:t>
            </a:r>
            <a:r>
              <a:rPr lang="ru-RU" sz="2400" dirty="0" smtClean="0"/>
              <a:t>АЕС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джерелом</a:t>
            </a:r>
            <a:r>
              <a:rPr lang="ru-RU" sz="2400" dirty="0" smtClean="0"/>
              <a:t> </a:t>
            </a:r>
            <a:r>
              <a:rPr lang="ru-RU" sz="2400" dirty="0" err="1" smtClean="0"/>
              <a:t>електричної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енергії</a:t>
            </a:r>
            <a:r>
              <a:rPr lang="ru-RU" sz="2400" dirty="0" smtClean="0"/>
              <a:t>, на 85% </a:t>
            </a:r>
            <a:r>
              <a:rPr lang="ru-RU" sz="2400" dirty="0" err="1" smtClean="0"/>
              <a:t>забезпечуючи</a:t>
            </a:r>
            <a:r>
              <a:rPr lang="ru-RU" sz="2400" dirty="0" smtClean="0"/>
              <a:t> </a:t>
            </a:r>
            <a:r>
              <a:rPr lang="ru-RU" sz="2400" dirty="0" err="1" smtClean="0"/>
              <a:t>Воронезьку</a:t>
            </a:r>
            <a:r>
              <a:rPr lang="ru-RU" sz="2400" dirty="0" smtClean="0"/>
              <a:t> область. </a:t>
            </a:r>
            <a:r>
              <a:rPr lang="ru-RU" sz="2400" dirty="0" err="1" smtClean="0"/>
              <a:t>Станція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не </a:t>
            </a:r>
            <a:r>
              <a:rPr lang="ru-RU" sz="2400" dirty="0" err="1" smtClean="0"/>
              <a:t>тільки</a:t>
            </a:r>
            <a:r>
              <a:rPr lang="ru-RU" sz="2400" dirty="0" smtClean="0"/>
              <a:t> </a:t>
            </a:r>
            <a:r>
              <a:rPr lang="ru-RU" sz="2400" dirty="0" err="1" smtClean="0"/>
              <a:t>джерелом</a:t>
            </a:r>
            <a:r>
              <a:rPr lang="ru-RU" sz="2400" dirty="0" smtClean="0"/>
              <a:t> </a:t>
            </a:r>
            <a:r>
              <a:rPr lang="ru-RU" sz="2400" dirty="0" err="1" smtClean="0"/>
              <a:t>електроенергії</a:t>
            </a:r>
            <a:r>
              <a:rPr lang="ru-RU" sz="2400" dirty="0" smtClean="0"/>
              <a:t>. З 1986 року вона на 50% </a:t>
            </a:r>
            <a:r>
              <a:rPr lang="ru-RU" sz="2400" dirty="0" err="1" smtClean="0"/>
              <a:t>забезпечує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місто</a:t>
            </a:r>
            <a:r>
              <a:rPr lang="ru-RU" sz="2400" dirty="0" smtClean="0"/>
              <a:t> </a:t>
            </a:r>
            <a:r>
              <a:rPr lang="ru-RU" sz="2400" dirty="0" err="1" smtClean="0"/>
              <a:t>Нововоронеж</a:t>
            </a:r>
            <a:r>
              <a:rPr lang="ru-RU" sz="2400" dirty="0" smtClean="0"/>
              <a:t> теплом.</a:t>
            </a:r>
          </a:p>
          <a:p>
            <a:pPr algn="ctr">
              <a:lnSpc>
                <a:spcPct val="150000"/>
              </a:lnSpc>
            </a:pPr>
            <a:endParaRPr lang="ru-RU" sz="24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Comic Sans MS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260648"/>
            <a:ext cx="2663992" cy="3551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4180" y="4022781"/>
            <a:ext cx="3431840" cy="2573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04310389"/>
      </p:ext>
    </p:extLst>
  </p:cSld>
  <p:clrMapOvr>
    <a:masterClrMapping/>
  </p:clrMapOvr>
  <p:transition spd="slow" advClick="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104" y="404664"/>
            <a:ext cx="8928992" cy="78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uk-UA" sz="1600" dirty="0" smtClean="0"/>
              <a:t>Будівництво її розпочалося в 1957 році. А в 1964 році був введений в експлуатацію 1-ий енергоблок з 5.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6404" y="4725144"/>
            <a:ext cx="88763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Так само як і на багатьох АЕС на ній були аварії. Але згідно з міжнародною шкалою тяжкості аварій 21 порушення, що сталося на станції, відповідали «нульовий» оцінкою, які передбачають технічні несправності без погіршення радіаційної обстановки.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6116" y="1571612"/>
            <a:ext cx="2058555" cy="2744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1844823"/>
            <a:ext cx="3130327" cy="2347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094" y="2060848"/>
            <a:ext cx="2554263" cy="1915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30719944"/>
      </p:ext>
    </p:extLst>
  </p:cSld>
  <p:clrMapOvr>
    <a:masterClrMapping/>
  </p:clrMapOvr>
  <p:transition spd="slow" advClick="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657" y="357166"/>
            <a:ext cx="91440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</a:rPr>
              <a:t>Радіація</a:t>
            </a:r>
            <a:r>
              <a:rPr lang="ru-RU" sz="2400" dirty="0" smtClean="0"/>
              <a:t> </a:t>
            </a:r>
            <a:r>
              <a:rPr lang="ru-RU" sz="2400" dirty="0" err="1" smtClean="0"/>
              <a:t>відіграє</a:t>
            </a:r>
            <a:r>
              <a:rPr lang="ru-RU" sz="2400" dirty="0" smtClean="0"/>
              <a:t> </a:t>
            </a:r>
            <a:r>
              <a:rPr lang="ru-RU" sz="2400" dirty="0" err="1" smtClean="0"/>
              <a:t>величезну</a:t>
            </a:r>
            <a:r>
              <a:rPr lang="ru-RU" sz="2400" dirty="0" smtClean="0"/>
              <a:t> роль у </a:t>
            </a:r>
            <a:r>
              <a:rPr lang="ru-RU" sz="2400" dirty="0" err="1" smtClean="0"/>
              <a:t>розвитку</a:t>
            </a:r>
            <a:r>
              <a:rPr lang="ru-RU" sz="2400" dirty="0" smtClean="0"/>
              <a:t> </a:t>
            </a:r>
            <a:r>
              <a:rPr lang="ru-RU" sz="2400" dirty="0" err="1" smtClean="0"/>
              <a:t>цивілізації</a:t>
            </a:r>
            <a:r>
              <a:rPr lang="ru-RU" sz="2400" dirty="0" smtClean="0"/>
              <a:t> на </a:t>
            </a:r>
            <a:r>
              <a:rPr lang="ru-RU" sz="2400" dirty="0" err="1" smtClean="0"/>
              <a:t>даному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історичному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етапі</a:t>
            </a:r>
            <a:r>
              <a:rPr lang="ru-RU" sz="2400" dirty="0" smtClean="0"/>
              <a:t>. </a:t>
            </a:r>
            <a:r>
              <a:rPr lang="ru-RU" sz="2400" dirty="0" err="1" smtClean="0"/>
              <a:t>Завдяки</a:t>
            </a:r>
            <a:r>
              <a:rPr lang="ru-RU" sz="2400" dirty="0" smtClean="0"/>
              <a:t> </a:t>
            </a:r>
            <a:r>
              <a:rPr lang="ru-RU" sz="2400" dirty="0" err="1" smtClean="0"/>
              <a:t>явищу</a:t>
            </a:r>
            <a:r>
              <a:rPr lang="ru-RU" sz="2400" dirty="0" smtClean="0"/>
              <a:t> </a:t>
            </a:r>
            <a:r>
              <a:rPr lang="ru-RU" sz="2400" dirty="0" err="1" smtClean="0"/>
              <a:t>радіоактивності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був</a:t>
            </a:r>
            <a:r>
              <a:rPr lang="ru-RU" sz="2400" dirty="0" smtClean="0"/>
              <a:t> </a:t>
            </a:r>
            <a:r>
              <a:rPr lang="ru-RU" sz="2400" dirty="0" err="1" smtClean="0"/>
              <a:t>зроблений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істотний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прорив</a:t>
            </a:r>
            <a:r>
              <a:rPr lang="ru-RU" sz="2400" dirty="0" smtClean="0"/>
              <a:t> в </a:t>
            </a:r>
            <a:r>
              <a:rPr lang="ru-RU" sz="2400" dirty="0" err="1" smtClean="0"/>
              <a:t>області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медицини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у </a:t>
            </a:r>
            <a:r>
              <a:rPr lang="ru-RU" sz="2400" dirty="0" err="1" smtClean="0"/>
              <a:t>різних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галузях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промисловості</a:t>
            </a:r>
            <a:r>
              <a:rPr lang="ru-RU" sz="2400" dirty="0" smtClean="0"/>
              <a:t>, </a:t>
            </a:r>
            <a:r>
              <a:rPr lang="ru-RU" sz="2400" dirty="0" err="1" smtClean="0"/>
              <a:t>включаючи</a:t>
            </a:r>
            <a:r>
              <a:rPr lang="ru-RU" sz="2400" dirty="0" smtClean="0"/>
              <a:t> </a:t>
            </a:r>
            <a:r>
              <a:rPr lang="ru-RU" sz="2400" dirty="0" err="1" smtClean="0"/>
              <a:t>енергетику</a:t>
            </a:r>
            <a:r>
              <a:rPr lang="ru-RU" sz="2400" dirty="0" smtClean="0"/>
              <a:t>. </a:t>
            </a:r>
            <a:br>
              <a:rPr lang="ru-RU" sz="2400" dirty="0" smtClean="0"/>
            </a:br>
            <a:endParaRPr lang="ru-RU" sz="2400" dirty="0" smtClean="0"/>
          </a:p>
          <a:p>
            <a:r>
              <a:rPr lang="ru-RU" sz="2400" dirty="0" smtClean="0"/>
              <a:t>Проблема </a:t>
            </a:r>
            <a:r>
              <a:rPr lang="ru-RU" sz="2400" dirty="0" err="1" smtClean="0"/>
              <a:t>радіаційного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забруднення</a:t>
            </a:r>
            <a:r>
              <a:rPr lang="ru-RU" sz="2400" dirty="0" smtClean="0"/>
              <a:t> стала </a:t>
            </a:r>
            <a:r>
              <a:rPr lang="ru-RU" sz="2400" dirty="0" err="1" smtClean="0"/>
              <a:t>однією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найбільш</a:t>
            </a:r>
            <a:r>
              <a:rPr lang="ru-RU" sz="2400" dirty="0" smtClean="0"/>
              <a:t> </a:t>
            </a:r>
            <a:r>
              <a:rPr lang="ru-RU" sz="2400" dirty="0" smtClean="0"/>
              <a:t>актуальной</a:t>
            </a:r>
            <a:r>
              <a:rPr lang="ru-RU" sz="2400" dirty="0" smtClean="0"/>
              <a:t>. Особливо </a:t>
            </a:r>
            <a:r>
              <a:rPr lang="ru-RU" sz="2400" dirty="0" err="1" smtClean="0"/>
              <a:t>після</a:t>
            </a:r>
            <a:r>
              <a:rPr lang="ru-RU" sz="2400" dirty="0" smtClean="0"/>
              <a:t> </a:t>
            </a:r>
            <a:r>
              <a:rPr lang="ru-RU" sz="2400" dirty="0" err="1" smtClean="0"/>
              <a:t>аварії</a:t>
            </a:r>
            <a:r>
              <a:rPr lang="ru-RU" sz="2400" dirty="0" smtClean="0"/>
              <a:t> на ЧАЕС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тим</a:t>
            </a:r>
            <a:r>
              <a:rPr lang="ru-RU" sz="2400" dirty="0" smtClean="0"/>
              <a:t> </a:t>
            </a:r>
            <a:r>
              <a:rPr lang="ru-RU" sz="2400" dirty="0" err="1" smtClean="0"/>
              <a:t>більше</a:t>
            </a:r>
            <a:r>
              <a:rPr lang="ru-RU" sz="2400" dirty="0" smtClean="0"/>
              <a:t> </a:t>
            </a:r>
            <a:r>
              <a:rPr lang="ru-RU" sz="2400" dirty="0" err="1" smtClean="0"/>
              <a:t>після</a:t>
            </a:r>
            <a:r>
              <a:rPr lang="ru-RU" sz="2400" dirty="0" smtClean="0"/>
              <a:t> </a:t>
            </a:r>
            <a:r>
              <a:rPr lang="ru-RU" sz="2400" dirty="0" err="1" smtClean="0"/>
              <a:t>аварії</a:t>
            </a:r>
            <a:r>
              <a:rPr lang="ru-RU" sz="2400" dirty="0" smtClean="0"/>
              <a:t> в </a:t>
            </a:r>
            <a:r>
              <a:rPr lang="ru-RU" sz="2400" dirty="0" err="1" smtClean="0"/>
              <a:t>Японії</a:t>
            </a:r>
            <a:r>
              <a:rPr lang="ru-RU" sz="2400" dirty="0" smtClean="0"/>
              <a:t> на АЕС «</a:t>
            </a:r>
            <a:r>
              <a:rPr lang="ru-RU" sz="2400" dirty="0" err="1" smtClean="0"/>
              <a:t>Фукусіма</a:t>
            </a:r>
            <a:r>
              <a:rPr lang="ru-RU" sz="2400" dirty="0" smtClean="0"/>
              <a:t> - </a:t>
            </a:r>
            <a:r>
              <a:rPr lang="en-US" sz="2400" dirty="0" smtClean="0"/>
              <a:t>I». </a:t>
            </a:r>
            <a:endParaRPr lang="ru-RU" sz="2400" dirty="0" smtClean="0"/>
          </a:p>
          <a:p>
            <a:r>
              <a:rPr lang="ru-RU" sz="2400" dirty="0" smtClean="0"/>
              <a:t>Тому </a:t>
            </a:r>
            <a:r>
              <a:rPr lang="ru-RU" sz="2400" dirty="0" err="1" smtClean="0"/>
              <a:t>необхідно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прояснити</a:t>
            </a:r>
            <a:r>
              <a:rPr lang="ru-RU" sz="2400" dirty="0" smtClean="0"/>
              <a:t> обстановку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знайти</a:t>
            </a:r>
            <a:r>
              <a:rPr lang="ru-RU" sz="2400" dirty="0" smtClean="0"/>
              <a:t> </a:t>
            </a:r>
            <a:r>
              <a:rPr lang="ru-RU" sz="2400" dirty="0" err="1" smtClean="0"/>
              <a:t>вірний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підхід</a:t>
            </a:r>
            <a:r>
              <a:rPr lang="ru-RU" sz="2400" dirty="0" smtClean="0"/>
              <a:t>. </a:t>
            </a:r>
            <a:r>
              <a:rPr lang="ru-RU" sz="2400" dirty="0" err="1" smtClean="0"/>
              <a:t>Радіоактивність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варто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розглядати</a:t>
            </a:r>
            <a:r>
              <a:rPr lang="ru-RU" sz="2400" dirty="0" smtClean="0"/>
              <a:t> як </a:t>
            </a:r>
            <a:r>
              <a:rPr lang="ru-RU" sz="2400" dirty="0" err="1" smtClean="0"/>
              <a:t>невід'ємну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частину</a:t>
            </a:r>
            <a:r>
              <a:rPr lang="ru-RU" sz="2400" dirty="0" smtClean="0"/>
              <a:t> </a:t>
            </a:r>
            <a:r>
              <a:rPr lang="ru-RU" sz="2400" dirty="0" err="1" smtClean="0"/>
              <a:t>нашого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, </a:t>
            </a:r>
            <a:r>
              <a:rPr lang="ru-RU" sz="2400" dirty="0" err="1" smtClean="0"/>
              <a:t>але</a:t>
            </a:r>
            <a:r>
              <a:rPr lang="ru-RU" sz="2400" dirty="0" smtClean="0"/>
              <a:t> без </a:t>
            </a:r>
            <a:r>
              <a:rPr lang="ru-RU" sz="2400" dirty="0" err="1" smtClean="0"/>
              <a:t>знання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закономірностей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процесів</a:t>
            </a:r>
            <a:r>
              <a:rPr lang="ru-RU" sz="2400" dirty="0" smtClean="0"/>
              <a:t>, </a:t>
            </a:r>
            <a:r>
              <a:rPr lang="ru-RU" sz="2400" dirty="0" err="1" smtClean="0"/>
              <a:t>пов'язаних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радіаційним</a:t>
            </a:r>
            <a:r>
              <a:rPr lang="ru-RU" sz="2400" dirty="0" smtClean="0"/>
              <a:t> </a:t>
            </a:r>
            <a:r>
              <a:rPr lang="ru-RU" sz="2400" dirty="0" err="1" smtClean="0"/>
              <a:t>випромінюванням</a:t>
            </a:r>
            <a:r>
              <a:rPr lang="ru-RU" sz="2400" dirty="0" smtClean="0"/>
              <a:t>, </a:t>
            </a:r>
            <a:r>
              <a:rPr lang="ru-RU" sz="2400" dirty="0" err="1" smtClean="0"/>
              <a:t>неможливо</a:t>
            </a:r>
            <a:r>
              <a:rPr lang="ru-RU" sz="2400" dirty="0" smtClean="0"/>
              <a:t> реально </a:t>
            </a:r>
            <a:r>
              <a:rPr lang="ru-RU" sz="2400" dirty="0" err="1" smtClean="0"/>
              <a:t>оцінити</a:t>
            </a:r>
            <a:r>
              <a:rPr lang="ru-RU" sz="2400" dirty="0" smtClean="0"/>
              <a:t> </a:t>
            </a:r>
            <a:r>
              <a:rPr lang="ru-RU" sz="2400" dirty="0" err="1" smtClean="0"/>
              <a:t>ситуацію</a:t>
            </a:r>
            <a:r>
              <a:rPr lang="ru-RU" sz="2400" dirty="0" smtClean="0"/>
              <a:t>.</a:t>
            </a:r>
          </a:p>
          <a:p>
            <a:pPr algn="ctr">
              <a:spcAft>
                <a:spcPts val="1000"/>
              </a:spcAft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5348780"/>
      </p:ext>
    </p:extLst>
  </p:cSld>
  <p:clrMapOvr>
    <a:masterClrMapping/>
  </p:clrMapOvr>
  <p:transition spd="slow" advClick="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60648"/>
            <a:ext cx="8856984" cy="6899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50000"/>
              </a:lnSpc>
              <a:spcAft>
                <a:spcPts val="1000"/>
              </a:spcAft>
            </a:pPr>
            <a:r>
              <a:rPr lang="ru-RU" sz="20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Times New Roman"/>
                <a:cs typeface="Times New Roman"/>
              </a:rPr>
              <a:t>Вплив</a:t>
            </a:r>
            <a:r>
              <a:rPr lang="ru-RU" sz="20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Times New Roman"/>
                <a:cs typeface="Times New Roman"/>
              </a:rPr>
              <a:t> </a:t>
            </a:r>
            <a:r>
              <a:rPr lang="ru-RU" sz="20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  <a:ea typeface="Times New Roman"/>
                <a:cs typeface="Times New Roman"/>
              </a:rPr>
              <a:t> </a:t>
            </a:r>
            <a:r>
              <a:rPr lang="ru-RU" sz="20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  <a:ea typeface="Times New Roman"/>
                <a:cs typeface="Times New Roman"/>
              </a:rPr>
              <a:t>РАДіАЦії</a:t>
            </a:r>
            <a:r>
              <a:rPr lang="ru-RU" sz="20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  <a:ea typeface="Times New Roman"/>
                <a:cs typeface="Times New Roman"/>
              </a:rPr>
              <a:t> НА </a:t>
            </a:r>
            <a:r>
              <a:rPr lang="ru-RU" sz="20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  <a:ea typeface="Times New Roman"/>
                <a:cs typeface="Times New Roman"/>
              </a:rPr>
              <a:t>ЗДОРОВ’я</a:t>
            </a:r>
            <a:r>
              <a:rPr lang="ru-RU" sz="20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  <a:ea typeface="Times New Roman"/>
                <a:cs typeface="Times New Roman"/>
              </a:rPr>
              <a:t> </a:t>
            </a:r>
            <a:r>
              <a:rPr lang="ru-RU" sz="20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  <a:ea typeface="Times New Roman"/>
                <a:cs typeface="Times New Roman"/>
              </a:rPr>
              <a:t>людини</a:t>
            </a:r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Comic Sans MS" pitchFamily="66" charset="0"/>
              <a:ea typeface="Calibri"/>
              <a:cs typeface="Times New Roman"/>
            </a:endParaRPr>
          </a:p>
          <a:p>
            <a:endParaRPr lang="ru-RU" sz="2400" dirty="0" smtClean="0"/>
          </a:p>
          <a:p>
            <a:r>
              <a:rPr lang="ru-RU" sz="2800" dirty="0" err="1" smtClean="0"/>
              <a:t>Вплив</a:t>
            </a:r>
            <a:r>
              <a:rPr lang="ru-RU" sz="2800" dirty="0" smtClean="0"/>
              <a:t> </a:t>
            </a:r>
            <a:r>
              <a:rPr lang="ru-RU" sz="2800" dirty="0" err="1" smtClean="0"/>
              <a:t>радіації</a:t>
            </a:r>
            <a:r>
              <a:rPr lang="ru-RU" sz="2800" dirty="0" smtClean="0"/>
              <a:t> на </a:t>
            </a:r>
            <a:r>
              <a:rPr lang="ru-RU" sz="2800" dirty="0" err="1" smtClean="0"/>
              <a:t>організм</a:t>
            </a:r>
            <a:r>
              <a:rPr lang="ru-RU" sz="2800" dirty="0" smtClean="0"/>
              <a:t> </a:t>
            </a:r>
            <a:r>
              <a:rPr lang="ru-RU" sz="2800" dirty="0" err="1" smtClean="0"/>
              <a:t>може</a:t>
            </a:r>
            <a:r>
              <a:rPr lang="ru-RU" sz="2800" dirty="0" smtClean="0"/>
              <a:t> бути </a:t>
            </a:r>
            <a:r>
              <a:rPr lang="ru-RU" sz="2800" dirty="0" err="1" smtClean="0"/>
              <a:t>різним</a:t>
            </a:r>
            <a:r>
              <a:rPr lang="ru-RU" sz="2800" dirty="0" smtClean="0"/>
              <a:t>, </a:t>
            </a:r>
            <a:r>
              <a:rPr lang="ru-RU" sz="2800" dirty="0" err="1" smtClean="0"/>
              <a:t>але</a:t>
            </a:r>
            <a:r>
              <a:rPr lang="ru-RU" sz="2800" dirty="0" smtClean="0"/>
              <a:t> </a:t>
            </a:r>
            <a:r>
              <a:rPr lang="ru-RU" sz="2800" dirty="0" err="1" smtClean="0"/>
              <a:t>майже</a:t>
            </a:r>
            <a:r>
              <a:rPr lang="ru-RU" sz="2800" dirty="0" smtClean="0"/>
              <a:t> </a:t>
            </a:r>
            <a:r>
              <a:rPr lang="ru-RU" sz="2800" dirty="0" err="1" smtClean="0"/>
              <a:t>завжди</a:t>
            </a:r>
            <a:r>
              <a:rPr lang="ru-RU" sz="2800" dirty="0" smtClean="0"/>
              <a:t> </a:t>
            </a:r>
            <a:r>
              <a:rPr lang="ru-RU" sz="2800" dirty="0" err="1" smtClean="0"/>
              <a:t>воно</a:t>
            </a:r>
            <a:r>
              <a:rPr lang="ru-RU" sz="2800" dirty="0" smtClean="0"/>
              <a:t> негативно. У </a:t>
            </a:r>
            <a:r>
              <a:rPr lang="ru-RU" sz="2800" dirty="0" err="1" smtClean="0"/>
              <a:t>малих</a:t>
            </a:r>
            <a:r>
              <a:rPr lang="ru-RU" sz="2800" dirty="0" smtClean="0"/>
              <a:t> дозах </a:t>
            </a:r>
            <a:r>
              <a:rPr lang="ru-RU" sz="2800" dirty="0" err="1" smtClean="0"/>
              <a:t>радіаційне</a:t>
            </a:r>
            <a:r>
              <a:rPr lang="ru-RU" sz="2800" dirty="0" smtClean="0"/>
              <a:t> </a:t>
            </a:r>
            <a:r>
              <a:rPr lang="ru-RU" sz="2800" dirty="0" err="1" smtClean="0"/>
              <a:t>випромінювання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може</a:t>
            </a:r>
            <a:r>
              <a:rPr lang="ru-RU" sz="2800" dirty="0" smtClean="0"/>
              <a:t> стати </a:t>
            </a:r>
            <a:r>
              <a:rPr lang="ru-RU" sz="2800" dirty="0" err="1" smtClean="0"/>
              <a:t>каталізатором</a:t>
            </a:r>
            <a:r>
              <a:rPr lang="ru-RU" sz="2800" dirty="0" smtClean="0"/>
              <a:t> </a:t>
            </a:r>
            <a:r>
              <a:rPr lang="ru-RU" sz="2800" dirty="0" err="1" smtClean="0"/>
              <a:t>процесів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призводять</a:t>
            </a:r>
            <a:r>
              <a:rPr lang="ru-RU" sz="2800" dirty="0" smtClean="0"/>
              <a:t> до раку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  <a:r>
              <a:rPr lang="ru-RU" sz="2800" dirty="0" err="1" smtClean="0"/>
              <a:t>генетичних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порушень</a:t>
            </a:r>
            <a:r>
              <a:rPr lang="ru-RU" sz="2800" dirty="0" smtClean="0"/>
              <a:t>, а у великих дозах </a:t>
            </a:r>
            <a:r>
              <a:rPr lang="ru-RU" sz="2800" dirty="0" smtClean="0"/>
              <a:t>часто </a:t>
            </a:r>
            <a:r>
              <a:rPr lang="ru-RU" sz="2800" dirty="0" err="1" smtClean="0"/>
              <a:t>призводить</a:t>
            </a:r>
            <a:r>
              <a:rPr lang="ru-RU" sz="2800" dirty="0" smtClean="0"/>
              <a:t> до </a:t>
            </a:r>
            <a:r>
              <a:rPr lang="ru-RU" sz="2800" dirty="0" err="1" smtClean="0"/>
              <a:t>повної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  <a:r>
              <a:rPr lang="ru-RU" sz="2800" dirty="0" err="1" smtClean="0"/>
              <a:t>часткової</a:t>
            </a:r>
            <a:r>
              <a:rPr lang="ru-RU" sz="2800" dirty="0" smtClean="0"/>
              <a:t> </a:t>
            </a:r>
            <a:r>
              <a:rPr lang="ru-RU" sz="2800" dirty="0" err="1" smtClean="0"/>
              <a:t>загибелі</a:t>
            </a:r>
            <a:r>
              <a:rPr lang="ru-RU" sz="2800" dirty="0" smtClean="0"/>
              <a:t> </a:t>
            </a:r>
            <a:r>
              <a:rPr lang="ru-RU" sz="2800" dirty="0" err="1" smtClean="0"/>
              <a:t>організму</a:t>
            </a:r>
            <a:r>
              <a:rPr lang="ru-RU" sz="2800" dirty="0" smtClean="0"/>
              <a:t> </a:t>
            </a:r>
            <a:r>
              <a:rPr lang="ru-RU" sz="2800" dirty="0" err="1" smtClean="0"/>
              <a:t>внаслідок</a:t>
            </a:r>
            <a:r>
              <a:rPr lang="ru-RU" sz="2800" dirty="0" smtClean="0"/>
              <a:t> </a:t>
            </a:r>
            <a:r>
              <a:rPr lang="ru-RU" sz="2800" dirty="0" err="1" smtClean="0"/>
              <a:t>руйнування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кліток</a:t>
            </a:r>
            <a:r>
              <a:rPr lang="ru-RU" sz="2800" dirty="0" smtClean="0"/>
              <a:t> тканин.</a:t>
            </a:r>
            <a:br>
              <a:rPr lang="ru-RU" sz="2800" dirty="0" smtClean="0"/>
            </a:br>
            <a:r>
              <a:rPr lang="ru-RU" sz="2800" dirty="0" err="1" smtClean="0"/>
              <a:t>Складність</a:t>
            </a:r>
            <a:r>
              <a:rPr lang="ru-RU" sz="2800" dirty="0" smtClean="0"/>
              <a:t> у </a:t>
            </a:r>
            <a:r>
              <a:rPr lang="ru-RU" sz="2800" dirty="0" err="1" smtClean="0"/>
              <a:t>відстеженні</a:t>
            </a:r>
            <a:r>
              <a:rPr lang="ru-RU" sz="2800" dirty="0" smtClean="0"/>
              <a:t> </a:t>
            </a:r>
            <a:r>
              <a:rPr lang="ru-RU" sz="2800" dirty="0" err="1" smtClean="0"/>
              <a:t>послідовності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процесів</a:t>
            </a:r>
            <a:r>
              <a:rPr lang="ru-RU" sz="2800" dirty="0" smtClean="0"/>
              <a:t>, </a:t>
            </a:r>
            <a:r>
              <a:rPr lang="ru-RU" sz="2800" dirty="0" err="1" smtClean="0"/>
              <a:t>викликаних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опроміненням</a:t>
            </a:r>
            <a:r>
              <a:rPr lang="ru-RU" sz="2800" dirty="0" smtClean="0"/>
              <a:t>, </a:t>
            </a:r>
            <a:r>
              <a:rPr lang="ru-RU" sz="2800" dirty="0" err="1" smtClean="0"/>
              <a:t>пояснюється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тим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наслідки</a:t>
            </a:r>
            <a:r>
              <a:rPr lang="ru-RU" sz="2800" dirty="0" smtClean="0"/>
              <a:t> </a:t>
            </a:r>
            <a:r>
              <a:rPr lang="ru-RU" sz="2800" dirty="0" err="1" smtClean="0"/>
              <a:t>опромінення</a:t>
            </a:r>
            <a:r>
              <a:rPr lang="ru-RU" sz="2800" dirty="0" smtClean="0"/>
              <a:t>, особливо при невеликих дозах, </a:t>
            </a:r>
            <a:r>
              <a:rPr lang="ru-RU" sz="2800" dirty="0" err="1" smtClean="0"/>
              <a:t>можуть</a:t>
            </a:r>
            <a:r>
              <a:rPr lang="ru-RU" sz="2800" dirty="0" smtClean="0"/>
              <a:t> </a:t>
            </a:r>
            <a:r>
              <a:rPr lang="ru-RU" sz="2800" dirty="0" err="1" smtClean="0"/>
              <a:t>проявитися</a:t>
            </a:r>
            <a:r>
              <a:rPr lang="ru-RU" sz="2800" dirty="0" smtClean="0"/>
              <a:t> не </a:t>
            </a:r>
            <a:r>
              <a:rPr lang="ru-RU" sz="2800" dirty="0" err="1" smtClean="0"/>
              <a:t>відразу</a:t>
            </a:r>
            <a:r>
              <a:rPr lang="ru-RU" sz="2800" dirty="0" smtClean="0"/>
              <a:t>,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найчастіше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розвитку</a:t>
            </a:r>
            <a:r>
              <a:rPr lang="ru-RU" sz="2800" dirty="0" smtClean="0"/>
              <a:t> </a:t>
            </a:r>
            <a:r>
              <a:rPr lang="ru-RU" sz="2800" dirty="0" err="1" smtClean="0"/>
              <a:t>хвороби</a:t>
            </a:r>
            <a:r>
              <a:rPr lang="ru-RU" sz="2800" dirty="0" smtClean="0"/>
              <a:t> </a:t>
            </a:r>
            <a:r>
              <a:rPr lang="ru-RU" sz="2800" dirty="0" err="1" smtClean="0"/>
              <a:t>вимагаються</a:t>
            </a:r>
            <a:r>
              <a:rPr lang="ru-RU" sz="2800" dirty="0" smtClean="0"/>
              <a:t> роки </a:t>
            </a:r>
            <a:r>
              <a:rPr lang="ru-RU" sz="2800" dirty="0" err="1" smtClean="0"/>
              <a:t>чи</a:t>
            </a:r>
            <a:r>
              <a:rPr lang="ru-RU" sz="2800" dirty="0" smtClean="0"/>
              <a:t> </a:t>
            </a:r>
            <a:r>
              <a:rPr lang="ru-RU" sz="2800" dirty="0" err="1" smtClean="0"/>
              <a:t>навіть</a:t>
            </a:r>
            <a:r>
              <a:rPr lang="ru-RU" sz="2800" dirty="0" smtClean="0"/>
              <a:t> </a:t>
            </a:r>
            <a:r>
              <a:rPr lang="ru-RU" sz="2800" dirty="0" err="1" smtClean="0"/>
              <a:t>десятиліття</a:t>
            </a:r>
            <a:r>
              <a:rPr lang="ru-RU" sz="2800" dirty="0" smtClean="0"/>
              <a:t>.</a:t>
            </a:r>
          </a:p>
          <a:p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891654370"/>
      </p:ext>
    </p:extLst>
  </p:cSld>
  <p:clrMapOvr>
    <a:masterClrMapping/>
  </p:clrMapOvr>
  <p:transition spd="slow" advClick="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22" y="0"/>
            <a:ext cx="9089355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719744382"/>
      </p:ext>
    </p:extLst>
  </p:cSld>
  <p:clrMapOvr>
    <a:masterClrMapping/>
  </p:clrMapOvr>
  <p:transition spd="slow" advClick="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4345"/>
            <a:ext cx="878497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Людина піддається опроміненню двома способами. </a:t>
            </a:r>
            <a:r>
              <a:rPr lang="uk-UA" sz="2400" dirty="0" smtClean="0">
                <a:solidFill>
                  <a:schemeClr val="bg2">
                    <a:lumMod val="50000"/>
                  </a:schemeClr>
                </a:solidFill>
              </a:rPr>
              <a:t>Радіоактивні речовини можуть знаходитися поза організмом і опромінювати його зовні</a:t>
            </a:r>
            <a:r>
              <a:rPr lang="uk-UA" sz="2400" dirty="0" smtClean="0"/>
              <a:t>; в цьому випадку говорять про зовнішнє опромінення. Або ж вони можуть опинитися в повітрі, яким дихає людина, в їжі або у воді і потрапити всередину організму</a:t>
            </a:r>
            <a:r>
              <a:rPr lang="uk-UA" sz="2400" dirty="0" smtClean="0"/>
              <a:t>.</a:t>
            </a:r>
            <a:endParaRPr lang="ru-RU" sz="2400" dirty="0" smtClean="0"/>
          </a:p>
          <a:p>
            <a:r>
              <a:rPr lang="ru-RU" sz="2400" dirty="0" err="1" smtClean="0"/>
              <a:t>Такий</a:t>
            </a:r>
            <a:r>
              <a:rPr lang="ru-RU" sz="2400" dirty="0" smtClean="0"/>
              <a:t> </a:t>
            </a:r>
            <a:r>
              <a:rPr lang="ru-RU" sz="2400" dirty="0" err="1" smtClean="0"/>
              <a:t>спосіб</a:t>
            </a:r>
            <a:r>
              <a:rPr lang="ru-RU" sz="2400" dirty="0" smtClean="0"/>
              <a:t> </a:t>
            </a:r>
            <a:r>
              <a:rPr lang="ru-RU" sz="2400" dirty="0" err="1" smtClean="0"/>
              <a:t>опромінення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називають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внутрішнім</a:t>
            </a:r>
            <a:r>
              <a:rPr lang="ru-RU" sz="2400" dirty="0" smtClean="0"/>
              <a:t>. </a:t>
            </a:r>
            <a:r>
              <a:rPr lang="ru-RU" sz="2400" dirty="0" err="1" smtClean="0"/>
              <a:t>Опромінення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природних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джерел</a:t>
            </a:r>
            <a:r>
              <a:rPr lang="ru-RU" sz="2400" dirty="0" smtClean="0"/>
              <a:t> </a:t>
            </a:r>
            <a:r>
              <a:rPr lang="ru-RU" sz="2400" dirty="0" err="1" smtClean="0"/>
              <a:t>радіації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піддається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будь-який</a:t>
            </a:r>
            <a:r>
              <a:rPr lang="ru-RU" sz="2400" dirty="0" smtClean="0"/>
              <a:t> житель </a:t>
            </a:r>
            <a:r>
              <a:rPr lang="ru-RU" sz="2400" dirty="0" err="1" smtClean="0"/>
              <a:t>Землі</a:t>
            </a:r>
            <a:r>
              <a:rPr lang="ru-RU" sz="2400" dirty="0" smtClean="0"/>
              <a:t>, </a:t>
            </a:r>
            <a:r>
              <a:rPr lang="ru-RU" sz="2400" dirty="0" err="1" smtClean="0"/>
              <a:t>проте</a:t>
            </a:r>
            <a:r>
              <a:rPr lang="ru-RU" sz="2400" dirty="0" smtClean="0"/>
              <a:t> </a:t>
            </a:r>
            <a:r>
              <a:rPr lang="ru-RU" sz="2400" dirty="0" err="1" smtClean="0"/>
              <a:t>одні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них </a:t>
            </a:r>
            <a:r>
              <a:rPr lang="ru-RU" sz="2400" dirty="0" err="1" smtClean="0"/>
              <a:t>одержують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більші</a:t>
            </a:r>
            <a:r>
              <a:rPr lang="ru-RU" sz="2400" dirty="0" smtClean="0"/>
              <a:t> </a:t>
            </a:r>
            <a:r>
              <a:rPr lang="ru-RU" sz="2400" dirty="0" err="1" smtClean="0"/>
              <a:t>дози</a:t>
            </a:r>
            <a:r>
              <a:rPr lang="ru-RU" sz="2400" dirty="0" smtClean="0"/>
              <a:t>, </a:t>
            </a:r>
            <a:r>
              <a:rPr lang="ru-RU" sz="2400" dirty="0" err="1" smtClean="0"/>
              <a:t>ніж</a:t>
            </a:r>
            <a:r>
              <a:rPr lang="ru-RU" sz="2400" dirty="0" smtClean="0"/>
              <a:t> </a:t>
            </a:r>
            <a:r>
              <a:rPr lang="ru-RU" sz="2400" dirty="0" err="1" smtClean="0"/>
              <a:t>інші</a:t>
            </a:r>
            <a:r>
              <a:rPr lang="ru-RU" sz="2400" dirty="0" smtClean="0"/>
              <a:t>.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залежить</a:t>
            </a:r>
            <a:r>
              <a:rPr lang="ru-RU" sz="2400" dirty="0" smtClean="0"/>
              <a:t>, </a:t>
            </a:r>
            <a:r>
              <a:rPr lang="ru-RU" sz="2400" dirty="0" err="1" smtClean="0"/>
              <a:t>зокрема</a:t>
            </a:r>
            <a:r>
              <a:rPr lang="ru-RU" sz="2400" dirty="0" smtClean="0"/>
              <a:t>,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того, де вони </a:t>
            </a:r>
            <a:r>
              <a:rPr lang="ru-RU" sz="2400" dirty="0" err="1" smtClean="0"/>
              <a:t>живуть</a:t>
            </a:r>
            <a:r>
              <a:rPr lang="ru-RU" sz="2400" dirty="0" smtClean="0"/>
              <a:t>.</a:t>
            </a:r>
          </a:p>
          <a:p>
            <a:pPr marL="228600">
              <a:lnSpc>
                <a:spcPct val="150000"/>
              </a:lnSpc>
              <a:spcAft>
                <a:spcPts val="1000"/>
              </a:spcAft>
            </a:pPr>
            <a:endParaRPr lang="uk-UA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642292364"/>
      </p:ext>
    </p:extLst>
  </p:cSld>
  <p:clrMapOvr>
    <a:masterClrMapping/>
  </p:clrMapOvr>
  <p:transition spd="slow" advClick="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36" y="476672"/>
            <a:ext cx="8748464" cy="516551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228600" algn="ctr">
              <a:spcAft>
                <a:spcPts val="1000"/>
              </a:spcAft>
            </a:pPr>
            <a: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Захворювань</a:t>
            </a:r>
            <a: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викликаних опроміненням велика кількість. До них відносяться:</a:t>
            </a:r>
            <a:endParaRPr lang="ru-RU" sz="2000" b="1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  <a:ea typeface="Times New Roman"/>
              <a:cs typeface="Times New Roman"/>
            </a:endParaRPr>
          </a:p>
          <a:p>
            <a:pPr marL="228600">
              <a:spcAft>
                <a:spcPts val="1000"/>
              </a:spcAft>
            </a:pPr>
            <a:endParaRPr lang="ru-RU" sz="1400" dirty="0">
              <a:latin typeface="Comic Sans MS" pitchFamily="66" charset="0"/>
              <a:ea typeface="Calibri"/>
              <a:cs typeface="Times New Roman"/>
            </a:endParaRPr>
          </a:p>
          <a:p>
            <a:r>
              <a:rPr lang="ru-RU" dirty="0" err="1" smtClean="0"/>
              <a:t>Променева</a:t>
            </a:r>
            <a:r>
              <a:rPr lang="ru-RU" dirty="0" smtClean="0"/>
              <a:t> </a:t>
            </a:r>
            <a:r>
              <a:rPr lang="ru-RU" dirty="0" smtClean="0"/>
              <a:t>хвороба.</a:t>
            </a:r>
          </a:p>
          <a:p>
            <a:r>
              <a:rPr lang="ru-RU" dirty="0" err="1" smtClean="0"/>
              <a:t>Порушення</a:t>
            </a:r>
            <a:r>
              <a:rPr lang="ru-RU" dirty="0" smtClean="0"/>
              <a:t>  </a:t>
            </a:r>
            <a:r>
              <a:rPr lang="ru-RU" dirty="0" err="1" smtClean="0"/>
              <a:t>обміну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ендокринної</a:t>
            </a:r>
            <a:r>
              <a:rPr lang="ru-RU" dirty="0" smtClean="0"/>
              <a:t> </a:t>
            </a:r>
            <a:r>
              <a:rPr lang="ru-RU" dirty="0" err="1" smtClean="0"/>
              <a:t>равноваги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Пораження</a:t>
            </a:r>
            <a:r>
              <a:rPr lang="ru-RU" dirty="0" smtClean="0"/>
              <a:t> органу </a:t>
            </a:r>
            <a:r>
              <a:rPr lang="ru-RU" dirty="0" err="1" smtClean="0"/>
              <a:t>зору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Рак.</a:t>
            </a:r>
          </a:p>
          <a:p>
            <a:r>
              <a:rPr lang="ru-RU" dirty="0" err="1" smtClean="0"/>
              <a:t>Анемія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Лейкоз.</a:t>
            </a:r>
          </a:p>
          <a:p>
            <a:r>
              <a:rPr lang="ru-RU" dirty="0" smtClean="0"/>
              <a:t>Некроз </a:t>
            </a:r>
            <a:r>
              <a:rPr lang="ru-RU" dirty="0" err="1" smtClean="0"/>
              <a:t>мозку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Прискорення</a:t>
            </a:r>
            <a:r>
              <a:rPr lang="ru-RU" dirty="0" smtClean="0"/>
              <a:t> </a:t>
            </a:r>
            <a:r>
              <a:rPr lang="ru-RU" dirty="0" err="1" smtClean="0"/>
              <a:t>старіння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err="1" smtClean="0"/>
              <a:t>Порушення</a:t>
            </a:r>
            <a:r>
              <a:rPr lang="ru-RU" dirty="0" smtClean="0"/>
              <a:t> </a:t>
            </a:r>
            <a:r>
              <a:rPr lang="ru-RU" dirty="0" err="1" smtClean="0"/>
              <a:t>психічного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розумового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err="1" smtClean="0"/>
              <a:t>Органічні</a:t>
            </a:r>
            <a:r>
              <a:rPr lang="ru-RU" dirty="0" smtClean="0"/>
              <a:t> </a:t>
            </a:r>
            <a:r>
              <a:rPr lang="ru-RU" dirty="0" err="1" smtClean="0"/>
              <a:t>ураження</a:t>
            </a:r>
            <a:r>
              <a:rPr lang="ru-RU" dirty="0" smtClean="0"/>
              <a:t> </a:t>
            </a:r>
            <a:r>
              <a:rPr lang="ru-RU" dirty="0" err="1" smtClean="0"/>
              <a:t>нервової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err="1" smtClean="0"/>
              <a:t>Виникнення</a:t>
            </a:r>
            <a:r>
              <a:rPr lang="ru-RU" dirty="0" smtClean="0"/>
              <a:t> </a:t>
            </a:r>
            <a:r>
              <a:rPr lang="ru-RU" dirty="0" err="1" smtClean="0"/>
              <a:t>тимчасової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постійної</a:t>
            </a:r>
            <a:r>
              <a:rPr lang="ru-RU" dirty="0" smtClean="0"/>
              <a:t> </a:t>
            </a:r>
            <a:r>
              <a:rPr lang="ru-RU" dirty="0" err="1" smtClean="0"/>
              <a:t>стерильності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err="1" smtClean="0"/>
              <a:t>Злоякісні</a:t>
            </a:r>
            <a:r>
              <a:rPr lang="ru-RU" dirty="0" smtClean="0"/>
              <a:t> </a:t>
            </a:r>
            <a:r>
              <a:rPr lang="ru-RU" dirty="0" err="1" smtClean="0"/>
              <a:t>пухлини</a:t>
            </a:r>
            <a:r>
              <a:rPr lang="ru-RU" dirty="0" smtClean="0"/>
              <a:t> </a:t>
            </a:r>
            <a:r>
              <a:rPr lang="ru-RU" dirty="0" err="1" smtClean="0"/>
              <a:t>мозку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err="1" smtClean="0"/>
              <a:t>Місцевий</a:t>
            </a:r>
            <a:r>
              <a:rPr lang="ru-RU" dirty="0" smtClean="0"/>
              <a:t> </a:t>
            </a:r>
            <a:r>
              <a:rPr lang="ru-RU" dirty="0" err="1" smtClean="0"/>
              <a:t>променеве</a:t>
            </a:r>
            <a:r>
              <a:rPr lang="ru-RU" dirty="0" smtClean="0"/>
              <a:t> </a:t>
            </a:r>
            <a:r>
              <a:rPr lang="ru-RU" dirty="0" err="1" smtClean="0"/>
              <a:t>ураження</a:t>
            </a:r>
            <a:r>
              <a:rPr lang="ru-RU" dirty="0" smtClean="0"/>
              <a:t>.</a:t>
            </a:r>
          </a:p>
          <a:p>
            <a:pPr marL="342900" lvl="0" indent="-342900">
              <a:lnSpc>
                <a:spcPts val="3000"/>
              </a:lnSpc>
              <a:spcAft>
                <a:spcPts val="0"/>
              </a:spcAft>
              <a:buFont typeface="Symbol"/>
              <a:buChar char=""/>
            </a:pP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6257445"/>
      </p:ext>
    </p:extLst>
  </p:cSld>
  <p:clrMapOvr>
    <a:masterClrMapping/>
  </p:clrMapOvr>
  <p:transition spd="slow" advClick="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124744"/>
            <a:ext cx="63184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 smtClean="0"/>
              <a:t>Яким би сильним не було радіоактивне випромінювання, воно завжди несе з собою негативні наслідки. На жаль, уникнути випромінювання неможливо. Необхідно стикатися з ним якомога менше, щоб уникнути всіляких захворювань.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0417432"/>
      </p:ext>
    </p:extLst>
  </p:cSld>
  <p:clrMapOvr>
    <a:masterClrMapping/>
  </p:clrMapOvr>
  <p:transition spd="slow" advClick="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97152"/>
            <a:ext cx="7848872" cy="1025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uk-UA" sz="1400" dirty="0" smtClean="0"/>
              <a:t>1 березня 1896 французький фізик А. Беккерель виявив за почорнінням фотопластинки випускання сіллю урану невидимих ​​променів сильної проникаючої здатності. Незабаром він з'ясував, що властивістю </a:t>
            </a:r>
            <a:r>
              <a:rPr lang="uk-UA" sz="1400" dirty="0" err="1" smtClean="0"/>
              <a:t>лучевипромінення</a:t>
            </a:r>
            <a:r>
              <a:rPr lang="uk-UA" sz="1400" dirty="0" smtClean="0"/>
              <a:t> володіє </a:t>
            </a:r>
            <a:r>
              <a:rPr lang="uk-UA" sz="1400" dirty="0" smtClean="0"/>
              <a:t>сам уран.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6174" y="476672"/>
            <a:ext cx="2987675" cy="4005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871622306"/>
      </p:ext>
    </p:extLst>
  </p:cSld>
  <p:clrMapOvr>
    <a:masterClrMapping/>
  </p:clrMapOvr>
  <p:transition spd="slow" advClick="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293096"/>
            <a:ext cx="777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uk-UA" sz="1400" dirty="0" smtClean="0"/>
              <a:t>А в 1898 </a:t>
            </a:r>
            <a:r>
              <a:rPr lang="uk-UA" sz="1400" dirty="0" smtClean="0"/>
              <a:t>році  </a:t>
            </a:r>
            <a:r>
              <a:rPr lang="uk-UA" sz="1400" dirty="0" smtClean="0"/>
              <a:t>французькі Вчені М. </a:t>
            </a:r>
            <a:r>
              <a:rPr lang="uk-UA" sz="1400" dirty="0" err="1" smtClean="0"/>
              <a:t>Склодовська</a:t>
            </a:r>
            <a:r>
              <a:rPr lang="uk-UA" sz="1400" dirty="0" smtClean="0"/>
              <a:t> - Кюрі и П. Кюрі </a:t>
            </a:r>
            <a:r>
              <a:rPr lang="uk-UA" sz="1400" dirty="0" smtClean="0"/>
              <a:t>відділили </a:t>
            </a:r>
            <a:r>
              <a:rPr lang="uk-UA" sz="1400" dirty="0" smtClean="0"/>
              <a:t>з уранового мінералу Дві </a:t>
            </a:r>
            <a:r>
              <a:rPr lang="uk-UA" sz="1400" dirty="0" smtClean="0"/>
              <a:t>нових </a:t>
            </a:r>
            <a:r>
              <a:rPr lang="uk-UA" sz="1400" dirty="0" smtClean="0"/>
              <a:t>Речовини, </a:t>
            </a:r>
            <a:r>
              <a:rPr lang="uk-UA" sz="1400" dirty="0" smtClean="0"/>
              <a:t>радіоактивних набагато </a:t>
            </a:r>
            <a:r>
              <a:rPr lang="uk-UA" sz="1400" dirty="0" smtClean="0"/>
              <a:t>більш Сильної мірою, </a:t>
            </a:r>
            <a:r>
              <a:rPr lang="uk-UA" sz="1400" dirty="0" smtClean="0"/>
              <a:t>ніж </a:t>
            </a:r>
            <a:r>
              <a:rPr lang="uk-UA" sz="1400" dirty="0" smtClean="0"/>
              <a:t>уран. Так були Відкриті два </a:t>
            </a:r>
            <a:r>
              <a:rPr lang="uk-UA" sz="1400" dirty="0" smtClean="0"/>
              <a:t>невідомих </a:t>
            </a:r>
            <a:r>
              <a:rPr lang="uk-UA" sz="1400" dirty="0" smtClean="0"/>
              <a:t>на </a:t>
            </a:r>
            <a:r>
              <a:rPr lang="uk-UA" sz="1400" dirty="0" smtClean="0"/>
              <a:t>ту  </a:t>
            </a:r>
            <a:r>
              <a:rPr lang="uk-UA" sz="1400" dirty="0" smtClean="0"/>
              <a:t>годину </a:t>
            </a:r>
            <a:r>
              <a:rPr lang="uk-UA" sz="1400" dirty="0" smtClean="0"/>
              <a:t>радіоактивні елементи </a:t>
            </a:r>
            <a:r>
              <a:rPr lang="uk-UA" sz="1400" dirty="0" smtClean="0"/>
              <a:t>- полоній и Радій и Відкрито Явище </a:t>
            </a:r>
            <a:r>
              <a:rPr lang="uk-UA" sz="1400" dirty="0" smtClean="0"/>
              <a:t>радіоактивності</a:t>
            </a:r>
            <a:r>
              <a:rPr lang="uk-UA" sz="1400" dirty="0" smtClean="0"/>
              <a:t>.</a:t>
            </a:r>
            <a:endParaRPr lang="ru-RU" sz="1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Calibri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476672"/>
            <a:ext cx="2745482" cy="3724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882195"/>
            <a:ext cx="2448272" cy="2913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9008" y="763212"/>
            <a:ext cx="2232248" cy="31514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16181381"/>
      </p:ext>
    </p:extLst>
  </p:cSld>
  <p:clrMapOvr>
    <a:masterClrMapping/>
  </p:clrMapOvr>
  <p:transition spd="slow" advClick="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51845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  <a:ea typeface="Times New Roman"/>
                <a:cs typeface="Times New Roman"/>
              </a:rPr>
              <a:t>Радіоактивність</a:t>
            </a:r>
            <a:r>
              <a:rPr lang="ru-RU" dirty="0" smtClean="0">
                <a:solidFill>
                  <a:srgbClr val="1D1B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/>
                <a:cs typeface="Times New Roman"/>
              </a:rPr>
              <a:t>— </a:t>
            </a:r>
            <a:r>
              <a:rPr lang="uk-UA" dirty="0" smtClean="0"/>
              <a:t>спонтанне перетворення нестійких ізотопів одного хімічного елемента в ізотопи іншого елемента, що супроводжується випромінюванням елементарних частинок або альфа-частинок. Поняття «Радіоактивність» іноді поширюють і на перетворення елементарних частинок (нейтронів, мезонів).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2857004"/>
            <a:ext cx="61801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  <a:ea typeface="Times New Roman"/>
                <a:cs typeface="Times New Roman"/>
              </a:rPr>
              <a:t>Радіація</a:t>
            </a:r>
            <a:r>
              <a:rPr lang="ru-RU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  <a:ea typeface="Times New Roman"/>
                <a:cs typeface="Times New Roman"/>
              </a:rPr>
              <a:t> </a:t>
            </a:r>
            <a:r>
              <a:rPr lang="ru-RU" dirty="0" smtClean="0">
                <a:solidFill>
                  <a:srgbClr val="1D1B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/>
                <a:cs typeface="Times New Roman"/>
              </a:rPr>
              <a:t>- </a:t>
            </a:r>
            <a:r>
              <a:rPr lang="ru-RU" dirty="0" err="1" smtClean="0"/>
              <a:t>потік</a:t>
            </a:r>
            <a:r>
              <a:rPr lang="ru-RU" dirty="0" smtClean="0"/>
              <a:t> </a:t>
            </a:r>
            <a:r>
              <a:rPr lang="ru-RU" dirty="0" err="1" smtClean="0"/>
              <a:t>частинок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квантів</a:t>
            </a:r>
            <a:r>
              <a:rPr lang="ru-RU" dirty="0" smtClean="0"/>
              <a:t> </a:t>
            </a:r>
            <a:r>
              <a:rPr lang="ru-RU" dirty="0" err="1" smtClean="0"/>
              <a:t>електромагнітного</a:t>
            </a:r>
            <a:r>
              <a:rPr lang="ru-RU" dirty="0" smtClean="0"/>
              <a:t>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, </a:t>
            </a:r>
            <a:r>
              <a:rPr lang="ru-RU" dirty="0" err="1" smtClean="0"/>
              <a:t>проходження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через </a:t>
            </a:r>
            <a:r>
              <a:rPr lang="ru-RU" dirty="0" err="1" smtClean="0"/>
              <a:t>речовину</a:t>
            </a:r>
            <a:r>
              <a:rPr lang="ru-RU" dirty="0" smtClean="0"/>
              <a:t> </a:t>
            </a:r>
            <a:r>
              <a:rPr lang="ru-RU" dirty="0" err="1" smtClean="0"/>
              <a:t>призводить</a:t>
            </a:r>
            <a:r>
              <a:rPr lang="ru-RU" dirty="0" smtClean="0"/>
              <a:t> до </a:t>
            </a:r>
            <a:r>
              <a:rPr lang="ru-RU" dirty="0" err="1" smtClean="0"/>
              <a:t>іонізації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збудження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атомів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молекул.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електрони</a:t>
            </a:r>
            <a:r>
              <a:rPr lang="ru-RU" dirty="0" smtClean="0"/>
              <a:t>, </a:t>
            </a:r>
            <a:r>
              <a:rPr lang="ru-RU" dirty="0" err="1" smtClean="0"/>
              <a:t>позитрони</a:t>
            </a:r>
            <a:r>
              <a:rPr lang="ru-RU" dirty="0" smtClean="0"/>
              <a:t>, </a:t>
            </a:r>
            <a:r>
              <a:rPr lang="ru-RU" dirty="0" err="1" smtClean="0"/>
              <a:t>протони</a:t>
            </a:r>
            <a:r>
              <a:rPr lang="ru-RU" dirty="0" smtClean="0"/>
              <a:t>, </a:t>
            </a:r>
            <a:r>
              <a:rPr lang="ru-RU" dirty="0" err="1" smtClean="0"/>
              <a:t>нейтрони</a:t>
            </a:r>
            <a:r>
              <a:rPr lang="ru-RU" dirty="0" smtClean="0"/>
              <a:t> та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елементарні</a:t>
            </a:r>
            <a:r>
              <a:rPr lang="ru-RU" dirty="0" smtClean="0"/>
              <a:t> </a:t>
            </a:r>
            <a:r>
              <a:rPr lang="ru-RU" dirty="0" err="1" smtClean="0"/>
              <a:t>частинки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атомні</a:t>
            </a:r>
            <a:r>
              <a:rPr lang="ru-RU" dirty="0" smtClean="0"/>
              <a:t> ядра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електромагнітне</a:t>
            </a:r>
            <a:r>
              <a:rPr lang="ru-RU" dirty="0" smtClean="0"/>
              <a:t>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 гамма-, </a:t>
            </a:r>
            <a:r>
              <a:rPr lang="ru-RU" dirty="0" err="1" smtClean="0"/>
              <a:t>рентгенівського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оптичного</a:t>
            </a:r>
            <a:r>
              <a:rPr lang="ru-RU" dirty="0" smtClean="0"/>
              <a:t> </a:t>
            </a:r>
            <a:r>
              <a:rPr lang="ru-RU" dirty="0" err="1" smtClean="0"/>
              <a:t>діапазонів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uk-UA" dirty="0" smtClean="0"/>
              <a:t>У разі нейтральних частинок (g-кванти, нейтрони) іонізацію здійснюють вторинні заряджені частинки, що утворюються при взаємодії нейтральних частинок з речовиною (електрони і позитрони - у разі g-квантів, протони або ядра віддачі - у разі нейтронів)</a:t>
            </a:r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312642"/>
            <a:ext cx="2577627" cy="25776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645024"/>
            <a:ext cx="259228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5733593"/>
      </p:ext>
    </p:extLst>
  </p:cSld>
  <p:clrMapOvr>
    <a:masterClrMapping/>
  </p:clrMapOvr>
  <p:transition spd="slow" advClick="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83552"/>
            <a:ext cx="4320480" cy="5119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Розрізняють </a:t>
            </a:r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два види радіоактивності</a:t>
            </a:r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2800" b="1" dirty="0" err="1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природна</a:t>
            </a:r>
            <a:r>
              <a:rPr lang="ru-RU" sz="2800" b="1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800" b="1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штучна</a:t>
            </a:r>
            <a:r>
              <a:rPr lang="ru-RU" sz="2800" b="1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 algn="ctr">
              <a:spcAft>
                <a:spcPts val="1000"/>
              </a:spcAft>
            </a:pPr>
            <a:endParaRPr lang="ru-RU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</a:pPr>
            <a:r>
              <a:rPr lang="uk-UA" sz="2400" dirty="0" smtClean="0">
                <a:solidFill>
                  <a:schemeClr val="accent4">
                    <a:lumMod val="75000"/>
                  </a:schemeClr>
                </a:solidFill>
              </a:rPr>
              <a:t>Природна</a:t>
            </a:r>
            <a:r>
              <a:rPr lang="uk-UA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uk-UA" sz="2400" dirty="0" err="1" smtClean="0"/>
              <a:t>радіоактівность</a:t>
            </a:r>
            <a:r>
              <a:rPr lang="uk-UA" sz="2400" dirty="0" smtClean="0"/>
              <a:t> </a:t>
            </a:r>
            <a:r>
              <a:rPr lang="uk-UA" sz="2400" dirty="0" smtClean="0"/>
              <a:t>спостерігається у нестійких ізотопів, які існують в природі</a:t>
            </a:r>
            <a:r>
              <a:rPr lang="uk-UA" sz="2400" dirty="0" smtClean="0"/>
              <a:t>.</a:t>
            </a:r>
          </a:p>
          <a:p>
            <a:pPr algn="ctr">
              <a:spcAft>
                <a:spcPts val="1000"/>
              </a:spcAft>
            </a:pPr>
            <a:r>
              <a:rPr lang="uk-UA" sz="2400" dirty="0" smtClean="0">
                <a:solidFill>
                  <a:schemeClr val="accent4">
                    <a:lumMod val="75000"/>
                  </a:schemeClr>
                </a:solidFill>
              </a:rPr>
              <a:t>Штучна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ж радіоактивність спостерігається у ізотопів, отриманих штучно при ядерних реакціях.</a:t>
            </a:r>
            <a:endParaRPr lang="uk-UA" sz="24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416344"/>
            <a:ext cx="4546032" cy="606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3198909"/>
      </p:ext>
    </p:extLst>
  </p:cSld>
  <p:clrMapOvr>
    <a:masterClrMapping/>
  </p:clrMapOvr>
  <p:transition spd="slow" advClick="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568952" cy="3046988"/>
          </a:xfrm>
          <a:prstGeom prst="rect">
            <a:avLst/>
          </a:prstGeom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/>
            <a:r>
              <a:rPr lang="ru-RU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/>
              </a:rPr>
              <a:t>видИ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/>
              </a:rPr>
              <a:t> </a:t>
            </a:r>
            <a:r>
              <a:rPr lang="ru-RU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/>
              </a:rPr>
              <a:t>радІоактивного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/>
              </a:rPr>
              <a:t> ВИПРОМІНЕННЯ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5" name="Picture 3" descr="S:\Реферат\виды радиационного излучен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3429000"/>
            <a:ext cx="7858180" cy="307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7303667"/>
      </p:ext>
    </p:extLst>
  </p:cSld>
  <p:clrMapOvr>
    <a:masterClrMapping/>
  </p:clrMapOvr>
  <p:transition spd="slow" advClick="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917" y="3645024"/>
            <a:ext cx="8712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</a:rPr>
              <a:t>Альфа-випромінювання </a:t>
            </a:r>
            <a:r>
              <a:rPr lang="uk-UA" sz="2800" dirty="0" smtClean="0"/>
              <a:t>- являє собою потік важких частинок, що складаються з нейтронів і протонів, не здатна проникнути навіть крізь аркуш паперу і людську шкіру. Стає небезпечним, тільки при попаданні всередину організму з повітрям, їжею, через рану.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620688"/>
            <a:ext cx="7393555" cy="2824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91049272"/>
      </p:ext>
    </p:extLst>
  </p:cSld>
  <p:clrMapOvr>
    <a:masterClrMapping/>
  </p:clrMapOvr>
  <p:transition spd="slow" advClick="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365104"/>
            <a:ext cx="88569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</a:rPr>
              <a:t>Бета-випромінювання </a:t>
            </a:r>
            <a:r>
              <a:rPr lang="uk-UA" sz="2800" dirty="0" smtClean="0"/>
              <a:t>являє собою потік негативно заряджених частинок, здатних проникати крізь шкіру на глибину 1-2 см. Це випромінювання може зупинити металева пластина.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9238" y="908720"/>
            <a:ext cx="7033515" cy="2654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32581123"/>
      </p:ext>
    </p:extLst>
  </p:cSld>
  <p:clrMapOvr>
    <a:masterClrMapping/>
  </p:clrMapOvr>
  <p:transition spd="slow" advClick="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442</TotalTime>
  <Words>1016</Words>
  <Application>Microsoft Office PowerPoint</Application>
  <PresentationFormat>Экран (4:3)</PresentationFormat>
  <Paragraphs>54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Svetik</dc:creator>
  <cp:lastModifiedBy>Admin</cp:lastModifiedBy>
  <cp:revision>42</cp:revision>
  <dcterms:created xsi:type="dcterms:W3CDTF">2011-04-15T12:06:21Z</dcterms:created>
  <dcterms:modified xsi:type="dcterms:W3CDTF">2013-12-01T20:53:28Z</dcterms:modified>
</cp:coreProperties>
</file>