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9" r:id="rId6"/>
    <p:sldId id="265" r:id="rId7"/>
    <p:sldId id="266" r:id="rId8"/>
    <p:sldId id="259" r:id="rId9"/>
    <p:sldId id="260" r:id="rId10"/>
    <p:sldId id="263" r:id="rId11"/>
    <p:sldId id="261" r:id="rId12"/>
    <p:sldId id="262" r:id="rId13"/>
    <p:sldId id="264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03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8" autoAdjust="0"/>
  </p:normalViewPr>
  <p:slideViewPr>
    <p:cSldViewPr>
      <p:cViewPr varScale="1">
        <p:scale>
          <a:sx n="116" d="100"/>
          <a:sy n="116" d="100"/>
        </p:scale>
        <p:origin x="-14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A19F5-EF40-4646-B837-3BBDB67E8CEE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C5BD1-15EB-4E61-80F5-A2BB2AFE72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A0698-975A-47FB-8275-1F8B47D7B051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E5A2A-8EBF-4458-AE15-893DAEE05B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5F4B6-72BF-47DF-B259-BD6DADD29E10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2B08A-8F7D-459C-96E3-9E261F2B97A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25107-EB9E-4798-9C45-C22E3AEAF581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D5DB7-094B-4A66-A899-BFCE427853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91FED-4D4A-4F08-9280-4D9B24B2B476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347D0-A717-4C58-AB95-13D10274CC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28B05-30B0-47D4-8B1A-02C9958E30D7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60876-6A19-48BD-BDE1-069967D08A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68C75-0521-4148-ABF4-D9FB9957A4EE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6A916-3DE5-4B61-8728-750B771EAE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D56DC-C644-4C18-B6B9-10265B1EF376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6FA4F-923E-4F1B-B0AC-8C68CD173B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2B86E-77BE-402D-B7AE-9E83D618673F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0C89-9D8D-42A9-B6D8-1D0ED6E224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0FF6-D1CC-4F94-952B-4C9464FEE5A6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287D3-2AD5-4B14-8F21-DCCCB4177C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A0386-CD60-4A90-9A66-25A68453AB48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4FFB9-C2C5-4C6D-BC57-6C269F49D9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 bright="-32000" contrast="-56000"/>
          </a:blip>
          <a:srcRect/>
          <a:stretch>
            <a:fillRect t="-10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69335E-1B5F-4E37-8A7E-A1E699375EE5}" type="datetimeFigureOut">
              <a:rPr lang="ru-RU"/>
              <a:pPr>
                <a:defRPr/>
              </a:pPr>
              <a:t>03.12.2013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38B700-042B-42E7-9FCF-9EF19C3121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3"/>
          <p:cNvSpPr>
            <a:spLocks noChangeArrowheads="1" noChangeShapeType="1" noTextEdit="1"/>
          </p:cNvSpPr>
          <p:nvPr/>
        </p:nvSpPr>
        <p:spPr bwMode="auto">
          <a:xfrm>
            <a:off x="900113" y="1341438"/>
            <a:ext cx="9507537" cy="6989762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3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ru-RU" sz="9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latin typeface="Impact"/>
              </a:rPr>
              <a:t>Презентація на тему </a:t>
            </a:r>
          </a:p>
          <a:p>
            <a:pPr algn="ctr"/>
            <a:r>
              <a:rPr lang="ru-RU" sz="9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latin typeface="Impact"/>
              </a:rPr>
              <a:t>“ Травлення людини”</a:t>
            </a:r>
          </a:p>
          <a:p>
            <a:pPr algn="ctr"/>
            <a:endParaRPr lang="ru-RU" sz="9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2700000" scaled="1"/>
              </a:gradFill>
              <a:latin typeface="Impact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4" descr="жовч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2708275"/>
            <a:ext cx="2565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Прямоугольник 6"/>
          <p:cNvSpPr>
            <a:spLocks noChangeArrowheads="1"/>
          </p:cNvSpPr>
          <p:nvPr/>
        </p:nvSpPr>
        <p:spPr bwMode="auto">
          <a:xfrm>
            <a:off x="107950" y="1357313"/>
            <a:ext cx="6192838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 b="1">
                <a:solidFill>
                  <a:srgbClr val="FF0000"/>
                </a:solidFill>
                <a:latin typeface="Comic Sans MS" pitchFamily="66" charset="0"/>
              </a:rPr>
              <a:t>Жовчний міхур – орган, у якому накопичується жовч, що потім виділяється у дванадцятипалу кишку, де й починається процес</a:t>
            </a:r>
            <a:r>
              <a:rPr lang="en-US" sz="2800" b="1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uk-UA" sz="2800" b="1">
                <a:solidFill>
                  <a:srgbClr val="FF0000"/>
                </a:solidFill>
                <a:latin typeface="Comic Sans MS" pitchFamily="66" charset="0"/>
              </a:rPr>
              <a:t>кишкового травлення. У людини жовчний міхур має грушоподібну</a:t>
            </a:r>
            <a:r>
              <a:rPr lang="en-US" sz="2800" b="1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uk-UA" sz="2800" b="1">
                <a:solidFill>
                  <a:srgbClr val="FF0000"/>
                </a:solidFill>
                <a:latin typeface="Comic Sans MS" pitchFamily="66" charset="0"/>
              </a:rPr>
              <a:t>форму, а розміром він 10- 14 см,                                           і вміщає 40-70 мл жовчі. Вихід                                              жовчі  заблокований завдяки                         скороченню м’яза-замикача жовчної протоки.</a:t>
            </a:r>
          </a:p>
        </p:txBody>
      </p:sp>
      <p:sp>
        <p:nvSpPr>
          <p:cNvPr id="22531" name="WordArt 5"/>
          <p:cNvSpPr>
            <a:spLocks noChangeArrowheads="1" noChangeShapeType="1" noTextEdit="1"/>
          </p:cNvSpPr>
          <p:nvPr/>
        </p:nvSpPr>
        <p:spPr bwMode="auto">
          <a:xfrm>
            <a:off x="2484438" y="115888"/>
            <a:ext cx="4464050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Жовчний міхур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-323850" y="1428750"/>
            <a:ext cx="5183188" cy="5429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800" smtClean="0">
                <a:solidFill>
                  <a:schemeClr val="bg1"/>
                </a:solidFill>
              </a:rPr>
              <a:t>	</a:t>
            </a:r>
            <a:r>
              <a:rPr lang="uk-UA" sz="2800" b="1" smtClean="0">
                <a:solidFill>
                  <a:srgbClr val="FF0000"/>
                </a:solidFill>
                <a:latin typeface="Arial" charset="0"/>
              </a:rPr>
              <a:t>Підшлункова залоза - досить велика залоза, що розміщена в черевній порожнині, під шлунком. Вона примикає до дванадцятипалої кишки.  Бере участь у травленні, виділяючи ферменти, які допомагають цьому процесу й продукує  гормони, що сприяють обміну вуглеводів. </a:t>
            </a:r>
          </a:p>
        </p:txBody>
      </p:sp>
      <p:pic>
        <p:nvPicPr>
          <p:cNvPr id="23554" name="Рисунок 3" descr="ПОджклудочеcrea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628775"/>
            <a:ext cx="3924300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WordArt 5"/>
          <p:cNvSpPr>
            <a:spLocks noChangeArrowheads="1" noChangeShapeType="1" noTextEdit="1"/>
          </p:cNvSpPr>
          <p:nvPr/>
        </p:nvSpPr>
        <p:spPr bwMode="auto">
          <a:xfrm>
            <a:off x="2195513" y="188913"/>
            <a:ext cx="5113337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Підшлункова залоза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idx="1"/>
          </p:nvPr>
        </p:nvSpPr>
        <p:spPr>
          <a:xfrm>
            <a:off x="-323850" y="1412875"/>
            <a:ext cx="4967288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3300" smtClean="0">
                <a:solidFill>
                  <a:schemeClr val="bg1"/>
                </a:solidFill>
              </a:rPr>
              <a:t>	</a:t>
            </a:r>
            <a:r>
              <a:rPr lang="uk-UA" sz="2800" b="1" smtClean="0">
                <a:solidFill>
                  <a:srgbClr val="FF0000"/>
                </a:solidFill>
                <a:latin typeface="Arial" charset="0"/>
              </a:rPr>
              <a:t>Кишечник - це частина шлунково - кишкового тракту, досить важливий орган травлення й виділення кінцевих продуктів метаболізму. Поділяється на тонкий і товстий.</a:t>
            </a:r>
          </a:p>
        </p:txBody>
      </p:sp>
      <p:pic>
        <p:nvPicPr>
          <p:cNvPr id="24578" name="Рисунок 5" descr="01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8013" y="1700213"/>
            <a:ext cx="430212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WordArt 5"/>
          <p:cNvSpPr>
            <a:spLocks noChangeArrowheads="1" noChangeShapeType="1" noTextEdit="1"/>
          </p:cNvSpPr>
          <p:nvPr/>
        </p:nvSpPr>
        <p:spPr bwMode="auto">
          <a:xfrm>
            <a:off x="2195513" y="188913"/>
            <a:ext cx="460851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Кишечник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0" y="1628775"/>
            <a:ext cx="5111750" cy="522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3900" b="1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uk-UA" sz="2800" b="1" smtClean="0">
                <a:solidFill>
                  <a:srgbClr val="FF0000"/>
                </a:solidFill>
                <a:latin typeface="Arial" charset="0"/>
              </a:rPr>
              <a:t>Пряма кишка – крайня частина шлунково-кишкового тракту. Це сегмент товстої кишки донизу від сигмовидної кишки і до анального отвору.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800" b="1" smtClean="0">
                <a:solidFill>
                  <a:srgbClr val="FF0000"/>
                </a:solidFill>
                <a:latin typeface="Arial" charset="0"/>
              </a:rPr>
              <a:t>  </a:t>
            </a:r>
            <a:r>
              <a:rPr lang="uk-UA" sz="2800" b="1" smtClean="0">
                <a:solidFill>
                  <a:srgbClr val="FF0000"/>
                </a:solidFill>
                <a:latin typeface="Arial" charset="0"/>
              </a:rPr>
              <a:t>Названа так за те, що йде                         прямо і не має вигинів.</a:t>
            </a:r>
            <a:r>
              <a:rPr lang="uk-UA" sz="2800" b="1" smtClean="0">
                <a:solidFill>
                  <a:srgbClr val="990303"/>
                </a:solidFill>
                <a:latin typeface="Arial" charset="0"/>
              </a:rPr>
              <a:t> </a:t>
            </a:r>
            <a:endParaRPr lang="ru-RU" sz="2800" b="1" smtClean="0">
              <a:solidFill>
                <a:srgbClr val="990303"/>
              </a:solidFill>
              <a:latin typeface="Arial" charset="0"/>
            </a:endParaRPr>
          </a:p>
        </p:txBody>
      </p:sp>
      <p:sp>
        <p:nvSpPr>
          <p:cNvPr id="25603" name="WordArt 5"/>
          <p:cNvSpPr>
            <a:spLocks noChangeArrowheads="1" noChangeShapeType="1" noTextEdit="1"/>
          </p:cNvSpPr>
          <p:nvPr/>
        </p:nvSpPr>
        <p:spPr bwMode="auto">
          <a:xfrm>
            <a:off x="2268538" y="188913"/>
            <a:ext cx="496728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Пряма кишка</a:t>
            </a:r>
          </a:p>
        </p:txBody>
      </p:sp>
      <p:pic>
        <p:nvPicPr>
          <p:cNvPr id="25605" name="Picture 5" descr="pryama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2513" y="1484313"/>
            <a:ext cx="4122737" cy="43211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/>
          </p:cNvSpPr>
          <p:nvPr>
            <p:ph type="title" idx="4294967295"/>
          </p:nvPr>
        </p:nvSpPr>
        <p:spPr>
          <a:xfrm>
            <a:off x="0" y="5229225"/>
            <a:ext cx="5976938" cy="1800225"/>
          </a:xfrm>
        </p:spPr>
        <p:txBody>
          <a:bodyPr/>
          <a:lstStyle/>
          <a:p>
            <a:r>
              <a:rPr lang="uk-UA" sz="4000" b="1" smtClean="0">
                <a:solidFill>
                  <a:srgbClr val="990303"/>
                </a:solidFill>
              </a:rPr>
              <a:t>Підготував учень 9 класу</a:t>
            </a:r>
            <a:br>
              <a:rPr lang="uk-UA" sz="4000" b="1" smtClean="0">
                <a:solidFill>
                  <a:srgbClr val="990303"/>
                </a:solidFill>
              </a:rPr>
            </a:br>
            <a:r>
              <a:rPr lang="uk-UA" sz="4000" b="1" smtClean="0">
                <a:solidFill>
                  <a:srgbClr val="990303"/>
                </a:solidFill>
              </a:rPr>
              <a:t>Антонюк Віктор</a:t>
            </a:r>
            <a:endParaRPr lang="ru-RU" sz="4000" b="1" smtClean="0">
              <a:solidFill>
                <a:srgbClr val="990303"/>
              </a:solidFill>
            </a:endParaRPr>
          </a:p>
        </p:txBody>
      </p:sp>
      <p:sp>
        <p:nvSpPr>
          <p:cNvPr id="26626" name="WordArt 4"/>
          <p:cNvSpPr>
            <a:spLocks noChangeArrowheads="1" noChangeShapeType="1" noTextEdit="1"/>
          </p:cNvSpPr>
          <p:nvPr/>
        </p:nvSpPr>
        <p:spPr bwMode="auto">
          <a:xfrm>
            <a:off x="1763713" y="1052513"/>
            <a:ext cx="6048375" cy="4681537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4" lon="19439993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9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latin typeface="Impact"/>
              </a:rPr>
              <a:t>The end</a:t>
            </a:r>
            <a:endParaRPr lang="ru-RU" sz="9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2700000" scaled="1"/>
              </a:gradFill>
              <a:latin typeface="Impact"/>
            </a:endParaRP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0" y="1557338"/>
            <a:ext cx="9467850" cy="5472112"/>
          </a:xfrm>
        </p:spPr>
        <p:txBody>
          <a:bodyPr/>
          <a:lstStyle/>
          <a:p>
            <a:pPr algn="l"/>
            <a:r>
              <a:rPr lang="en-US" sz="3200" b="1" i="1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.Травлення.                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2.Органи травлення.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3.Ротова порожнина.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4.Глотка , стравохід.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5.Шлунок.                     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6.Печінка.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7.Жовчний міхур.    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8.Підшлункова залоза. 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9.Кишечник.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10.Пряма кишка.</a:t>
            </a:r>
            <a:endParaRPr lang="ru-RU" sz="3200" b="1" i="1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3779838" y="115888"/>
            <a:ext cx="2374900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9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Зміст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Содержимое 2"/>
          <p:cNvSpPr>
            <a:spLocks noGrp="1"/>
          </p:cNvSpPr>
          <p:nvPr>
            <p:ph idx="1"/>
          </p:nvPr>
        </p:nvSpPr>
        <p:spPr>
          <a:xfrm>
            <a:off x="0" y="1143000"/>
            <a:ext cx="885825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600" smtClean="0">
                <a:solidFill>
                  <a:schemeClr val="bg1"/>
                </a:solidFill>
              </a:rPr>
              <a:t>	</a:t>
            </a:r>
            <a:r>
              <a:rPr lang="uk-UA" sz="2600" b="1" i="1" smtClean="0">
                <a:solidFill>
                  <a:srgbClr val="FF0000"/>
                </a:solidFill>
              </a:rPr>
              <a:t>Травлення — процес хімічної і механічної                                обробки речовин з метою засвоєння їх                                      організмом.  У людини травлення                            відбувається в кілька етапів: 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600" b="1" i="1" smtClean="0">
                <a:solidFill>
                  <a:srgbClr val="FF0000"/>
                </a:solidFill>
              </a:rPr>
              <a:t>починається після потрапляння продукту                                   до рота, в якому їжа подрібнюється та                                             попередньо обробляється слиною, яка                               містить травні ферменти, що розчиняють,                                 наприклад, крохмаль;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600" b="1" i="1" smtClean="0">
                <a:solidFill>
                  <a:srgbClr val="FF0000"/>
                </a:solidFill>
              </a:rPr>
              <a:t>після цього травлення продовжується в                                  шлунку;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600" b="1" i="1" smtClean="0">
                <a:solidFill>
                  <a:srgbClr val="FF0000"/>
                </a:solidFill>
              </a:rPr>
              <a:t>потім їжа потрапляє до кишечника, де                                           травлення продовжується</a:t>
            </a:r>
            <a:r>
              <a:rPr lang="uk-UA" sz="2400" b="1" i="1" smtClean="0">
                <a:solidFill>
                  <a:srgbClr val="FF0000"/>
                </a:solidFill>
              </a:rPr>
              <a:t>, і продукти                                            </a:t>
            </a:r>
            <a:r>
              <a:rPr lang="uk-UA" sz="2600" b="1" i="1" smtClean="0">
                <a:solidFill>
                  <a:srgbClr val="FF0000"/>
                </a:solidFill>
              </a:rPr>
              <a:t>активно всмоктуються в кров;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600" b="1" i="1" smtClean="0">
                <a:solidFill>
                  <a:srgbClr val="FF0000"/>
                </a:solidFill>
              </a:rPr>
              <a:t>закінчується процес травлення</a:t>
            </a:r>
            <a:r>
              <a:rPr lang="uk-UA" sz="2600" b="1" i="1" smtClean="0">
                <a:solidFill>
                  <a:srgbClr val="990303"/>
                </a:solidFill>
              </a:rPr>
              <a:t> </a:t>
            </a:r>
            <a:r>
              <a:rPr lang="uk-UA" sz="2600" b="1" i="1" smtClean="0">
                <a:solidFill>
                  <a:srgbClr val="FF0000"/>
                </a:solidFill>
              </a:rPr>
              <a:t>евакуацією шлаків.</a:t>
            </a:r>
            <a:r>
              <a:rPr lang="uk-UA" sz="2600" b="1" i="1" smtClean="0">
                <a:solidFill>
                  <a:srgbClr val="990303"/>
                </a:solidFill>
              </a:rPr>
              <a:t> </a:t>
            </a:r>
          </a:p>
        </p:txBody>
      </p:sp>
      <p:pic>
        <p:nvPicPr>
          <p:cNvPr id="15362" name="Рисунок 5" descr="885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575" y="1125538"/>
            <a:ext cx="200342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2339975" y="115888"/>
            <a:ext cx="4752975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Травлення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5" descr="1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1484313"/>
            <a:ext cx="39243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WordArt 4"/>
          <p:cNvSpPr>
            <a:spLocks noChangeArrowheads="1" noChangeShapeType="1" noTextEdit="1"/>
          </p:cNvSpPr>
          <p:nvPr/>
        </p:nvSpPr>
        <p:spPr bwMode="auto">
          <a:xfrm>
            <a:off x="2268538" y="188913"/>
            <a:ext cx="5256212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Органи травлення 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/>
          </p:cNvSpPr>
          <p:nvPr>
            <p:ph type="title"/>
          </p:nvPr>
        </p:nvSpPr>
        <p:spPr>
          <a:xfrm>
            <a:off x="468313" y="274638"/>
            <a:ext cx="8064500" cy="6583362"/>
          </a:xfrm>
        </p:spPr>
        <p:txBody>
          <a:bodyPr/>
          <a:lstStyle/>
          <a:p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1.Рот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2.Стравохід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3.Печінква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4.Підшлункова залоза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5.Шлунок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6.Дванадцятипала кишка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7.Ободова кишка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8.Тонка кишка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9.Товста кишка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10.Апендикс</a:t>
            </a:r>
            <a:br>
              <a:rPr lang="uk-UA" sz="3200" b="1" i="1" smtClean="0">
                <a:solidFill>
                  <a:srgbClr val="FF0000"/>
                </a:solidFill>
                <a:latin typeface="Arial" charset="0"/>
              </a:rPr>
            </a:br>
            <a:r>
              <a:rPr lang="uk-UA" sz="3200" b="1" i="1" smtClean="0">
                <a:solidFill>
                  <a:srgbClr val="FF0000"/>
                </a:solidFill>
                <a:latin typeface="Arial" charset="0"/>
              </a:rPr>
              <a:t>11.Пряма кишка</a:t>
            </a:r>
            <a:r>
              <a:rPr lang="uk-UA" sz="4000" smtClean="0"/>
              <a:t/>
            </a:r>
            <a:br>
              <a:rPr lang="uk-UA" sz="4000" smtClean="0"/>
            </a:br>
            <a:endParaRPr lang="ru-RU" sz="4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5" descr="bouche_153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4149725"/>
            <a:ext cx="3522662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Прямоугольник 6"/>
          <p:cNvSpPr>
            <a:spLocks noChangeArrowheads="1"/>
          </p:cNvSpPr>
          <p:nvPr/>
        </p:nvSpPr>
        <p:spPr bwMode="auto">
          <a:xfrm>
            <a:off x="357188" y="1071563"/>
            <a:ext cx="8501062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 b="1">
                <a:solidFill>
                  <a:schemeClr val="bg1"/>
                </a:solidFill>
                <a:latin typeface="Calibri" pitchFamily="34" charset="0"/>
              </a:rPr>
              <a:t>   </a:t>
            </a:r>
            <a:r>
              <a:rPr lang="uk-UA" sz="2800" b="1">
                <a:solidFill>
                  <a:srgbClr val="FF0000"/>
                </a:solidFill>
                <a:latin typeface="Calibri" pitchFamily="34" charset="0"/>
              </a:rPr>
              <a:t>Це початок травного каналу, де здійснюється механічна обробка їжі за допомогою зубів, язика, піднебіння та  хімічна обробка з допомогою слини.  В ротову порожнину відкриваються протоки трьох пар слинних залоз: привушних, підщелепних та під</a:t>
            </a: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’</a:t>
            </a:r>
            <a:r>
              <a:rPr lang="uk-UA" sz="2800" b="1">
                <a:solidFill>
                  <a:srgbClr val="FF0000"/>
                </a:solidFill>
                <a:latin typeface="Calibri" pitchFamily="34" charset="0"/>
              </a:rPr>
              <a:t>язикових. </a:t>
            </a:r>
            <a:endParaRPr lang="uk-UA" sz="28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8435" name="Рисунок 7" descr="clip_image001_000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4149725"/>
            <a:ext cx="254000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WordArt 6"/>
          <p:cNvSpPr>
            <a:spLocks noChangeArrowheads="1" noChangeShapeType="1" noTextEdit="1"/>
          </p:cNvSpPr>
          <p:nvPr/>
        </p:nvSpPr>
        <p:spPr bwMode="auto">
          <a:xfrm>
            <a:off x="1908175" y="115888"/>
            <a:ext cx="583247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Ротова порожнина 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2"/>
          <p:cNvSpPr>
            <a:spLocks noChangeArrowheads="1"/>
          </p:cNvSpPr>
          <p:nvPr/>
        </p:nvSpPr>
        <p:spPr bwMode="auto">
          <a:xfrm>
            <a:off x="0" y="1341438"/>
            <a:ext cx="4214813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 b="1">
                <a:solidFill>
                  <a:srgbClr val="FF0000"/>
                </a:solidFill>
                <a:latin typeface="Calibri" pitchFamily="34" charset="0"/>
              </a:rPr>
              <a:t>Глотка – лійкоподібний  мускульно-хрящовий орган для процесу ковтання.  </a:t>
            </a:r>
          </a:p>
          <a:p>
            <a:r>
              <a:rPr lang="uk-UA" sz="2800" b="1">
                <a:solidFill>
                  <a:srgbClr val="FF0000"/>
                </a:solidFill>
                <a:latin typeface="Calibri" pitchFamily="34" charset="0"/>
              </a:rPr>
              <a:t>Стравохід необхідний для транспортування проковтнутої їжі. Він  має вигляд трубки, яка сполучає глотку із шлунком.</a:t>
            </a:r>
            <a:endParaRPr lang="uk-UA" sz="280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9458" name="Рисунок 4" descr="стррравох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5" y="1500188"/>
            <a:ext cx="35814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WordArt 5"/>
          <p:cNvSpPr>
            <a:spLocks noChangeArrowheads="1" noChangeShapeType="1" noTextEdit="1"/>
          </p:cNvSpPr>
          <p:nvPr/>
        </p:nvSpPr>
        <p:spPr bwMode="auto">
          <a:xfrm>
            <a:off x="2124075" y="115888"/>
            <a:ext cx="4608513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Глотка, стравохід 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-396875" y="1125538"/>
            <a:ext cx="6553200" cy="5572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chemeClr val="bg1"/>
                </a:solidFill>
              </a:rPr>
              <a:t>	</a:t>
            </a:r>
            <a:r>
              <a:rPr lang="uk-UA" sz="2800" smtClean="0">
                <a:solidFill>
                  <a:schemeClr val="bg1"/>
                </a:solidFill>
              </a:rPr>
              <a:t>   </a:t>
            </a:r>
            <a:r>
              <a:rPr lang="uk-UA" sz="2800" b="1" smtClean="0">
                <a:solidFill>
                  <a:srgbClr val="FF0000"/>
                </a:solidFill>
              </a:rPr>
              <a:t>Шлунок - це порожнистий м'язовий орган, що перебуває між стравоходом і дванадцятипалою кишкою. У шлунку їжа скупчується, частково переварюється, завдяки шлунковому соку, що містить певні ферменти і соляну кислоту. Крім цього, шлунок механічно подрібнює їжу. Обсяг шлунку - близько 1,5  літра. У міру прийняття їжі шлунок розтягується, як правило до двох літрів, але здатний збільшитися й до чотирьох.</a:t>
            </a:r>
          </a:p>
        </p:txBody>
      </p:sp>
      <p:pic>
        <p:nvPicPr>
          <p:cNvPr id="20482" name="Рисунок 5" descr="chronic_gastriti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4005263"/>
            <a:ext cx="270192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6" descr="000074_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1268413"/>
            <a:ext cx="2430462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WordArt 6"/>
          <p:cNvSpPr>
            <a:spLocks noChangeArrowheads="1" noChangeShapeType="1" noTextEdit="1"/>
          </p:cNvSpPr>
          <p:nvPr/>
        </p:nvSpPr>
        <p:spPr bwMode="auto">
          <a:xfrm>
            <a:off x="3132138" y="115888"/>
            <a:ext cx="2808287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Шлунок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0" y="1052513"/>
            <a:ext cx="5357813" cy="5500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smtClean="0">
                <a:solidFill>
                  <a:srgbClr val="FF0000"/>
                </a:solidFill>
              </a:rPr>
              <a:t>	</a:t>
            </a:r>
            <a:r>
              <a:rPr lang="uk-UA" sz="2800" b="1" smtClean="0">
                <a:solidFill>
                  <a:srgbClr val="FF0000"/>
                </a:solidFill>
              </a:rPr>
              <a:t>Печінка - орган непарний, що: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бере участь у процесі травлення;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знешкоджує чужорідні речовини, що потрапляють в організм;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забезпечує організм глюкозою;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утворює і зберігає необхідні для організму запаси деяких вітамінів;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синтезує холестерин і жовчні кислоти;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uk-UA" sz="2800" b="1" smtClean="0">
                <a:solidFill>
                  <a:srgbClr val="FF0000"/>
                </a:solidFill>
              </a:rPr>
              <a:t>бере участь у кровотворенні... </a:t>
            </a:r>
          </a:p>
          <a:p>
            <a:pPr eaLnBrk="1" hangingPunct="1">
              <a:lnSpc>
                <a:spcPct val="80000"/>
              </a:lnSpc>
            </a:pPr>
            <a:endParaRPr lang="ru-RU" sz="2300" smtClean="0">
              <a:solidFill>
                <a:srgbClr val="FF0000"/>
              </a:solidFill>
            </a:endParaRPr>
          </a:p>
        </p:txBody>
      </p:sp>
      <p:pic>
        <p:nvPicPr>
          <p:cNvPr id="21506" name="Рисунок 3" descr="ПЕчень.jpg"/>
          <p:cNvPicPr>
            <a:picLocks noChangeAspect="1"/>
          </p:cNvPicPr>
          <p:nvPr/>
        </p:nvPicPr>
        <p:blipFill>
          <a:blip r:embed="rId2"/>
          <a:srcRect r="543" b="9946"/>
          <a:stretch>
            <a:fillRect/>
          </a:stretch>
        </p:blipFill>
        <p:spPr bwMode="auto">
          <a:xfrm>
            <a:off x="5643563" y="1143000"/>
            <a:ext cx="3143250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Рисунок 5" descr="55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4071938"/>
            <a:ext cx="3335337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WordArt 6"/>
          <p:cNvSpPr>
            <a:spLocks noChangeArrowheads="1" noChangeShapeType="1" noTextEdit="1"/>
          </p:cNvSpPr>
          <p:nvPr/>
        </p:nvSpPr>
        <p:spPr bwMode="auto">
          <a:xfrm>
            <a:off x="2987675" y="188913"/>
            <a:ext cx="3455988" cy="784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3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Печінка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384</Words>
  <Application>Microsoft Office PowerPoint</Application>
  <PresentationFormat>Экран (4:3)</PresentationFormat>
  <Paragraphs>24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Comic Sans MS</vt:lpstr>
      <vt:lpstr>Тема Office</vt:lpstr>
      <vt:lpstr>Слайд 1</vt:lpstr>
      <vt:lpstr>1.Травлення.                 2.Органи травлення. 3.Ротова порожнина. 4.Глотка , стравохід. 5.Шлунок.                      6.Печінка. 7.Жовчний міхур.     8.Підшлункова залоза.  9.Кишечник. 10.Пряма кишка.</vt:lpstr>
      <vt:lpstr>Слайд 3</vt:lpstr>
      <vt:lpstr>Слайд 4</vt:lpstr>
      <vt:lpstr>1.Рот 2.Стравохід 3.Печінква 4.Підшлункова залоза 5.Шлунок 6.Дванадцятипала кишка 7.Ободова кишка 8.Тонка кишка 9.Товста кишка 10.Апендикс 11.Пряма кишка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Підготував учень 9 класу Антонюк Віктор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АНтон</dc:creator>
  <cp:lastModifiedBy>Пользователь Windows</cp:lastModifiedBy>
  <cp:revision>42</cp:revision>
  <dcterms:created xsi:type="dcterms:W3CDTF">2010-12-11T09:44:18Z</dcterms:created>
  <dcterms:modified xsi:type="dcterms:W3CDTF">2013-12-03T18:19:55Z</dcterms:modified>
</cp:coreProperties>
</file>