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1295400"/>
            <a:ext cx="7467600" cy="2301240"/>
          </a:xfrm>
        </p:spPr>
        <p:txBody>
          <a:bodyPr/>
          <a:lstStyle/>
          <a:p>
            <a:pPr algn="ctr"/>
            <a:r>
              <a:rPr lang="uk-UA" dirty="0" smtClean="0"/>
              <a:t>Презентація на тему</a:t>
            </a:r>
            <a:br>
              <a:rPr lang="uk-UA" dirty="0" smtClean="0"/>
            </a:br>
            <a:r>
              <a:rPr lang="uk-UA" dirty="0" smtClean="0"/>
              <a:t>  Ехінокок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38400" y="4267200"/>
            <a:ext cx="6480048" cy="2133600"/>
          </a:xfrm>
        </p:spPr>
        <p:txBody>
          <a:bodyPr>
            <a:normAutofit/>
          </a:bodyPr>
          <a:lstStyle/>
          <a:p>
            <a:r>
              <a:rPr lang="uk-UA" dirty="0" smtClean="0"/>
              <a:t>Підготував учень 8 класу </a:t>
            </a:r>
          </a:p>
          <a:p>
            <a:r>
              <a:rPr lang="uk-UA" dirty="0" err="1" smtClean="0"/>
              <a:t>Любомльської</a:t>
            </a:r>
            <a:r>
              <a:rPr lang="uk-UA" dirty="0" smtClean="0"/>
              <a:t> ЗОШ</a:t>
            </a:r>
          </a:p>
          <a:p>
            <a:r>
              <a:rPr lang="en-US" dirty="0" smtClean="0"/>
              <a:t>I-III</a:t>
            </a:r>
            <a:r>
              <a:rPr lang="uk-UA" dirty="0" smtClean="0"/>
              <a:t> </a:t>
            </a:r>
            <a:r>
              <a:rPr lang="uk-UA" dirty="0" err="1" smtClean="0"/>
              <a:t>ст</a:t>
            </a:r>
            <a:r>
              <a:rPr lang="uk-UA" dirty="0" smtClean="0"/>
              <a:t> №2</a:t>
            </a:r>
          </a:p>
          <a:p>
            <a:r>
              <a:rPr lang="uk-UA" dirty="0" err="1" smtClean="0"/>
              <a:t>Фірко</a:t>
            </a:r>
            <a:r>
              <a:rPr lang="uk-UA" dirty="0" smtClean="0"/>
              <a:t> Андрій</a:t>
            </a:r>
            <a:endParaRPr lang="uk-UA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362200" y="533400"/>
            <a:ext cx="3505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Ехінокок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" y="1905000"/>
            <a:ext cx="7924800" cy="92333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вид стьожкових червів, що в дорослому стані паразитують у кишечнику собаки, вовка, шакала, зрідка кішки, а в личинковій стадії - інших тварин </a:t>
            </a:r>
            <a:r>
              <a:rPr lang="ru-RU" dirty="0" err="1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 людини. Спричинює хворобу ехінококоз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370263" y="639753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dirty="0" smtClean="0">
                <a:solidFill>
                  <a:prstClr val="black"/>
                </a:solidFill>
              </a:rPr>
              <a:t>.</a:t>
            </a:r>
            <a:endParaRPr lang="uk-UA" dirty="0">
              <a:solidFill>
                <a:prstClr val="black"/>
              </a:solidFill>
            </a:endParaRPr>
          </a:p>
        </p:txBody>
      </p:sp>
      <p:pic>
        <p:nvPicPr>
          <p:cNvPr id="15" name="Рисунок 14" descr="250px-Echinococcus_granulosus_scolex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3657600"/>
            <a:ext cx="4267200" cy="2743200"/>
          </a:xfrm>
          <a:prstGeom prst="rect">
            <a:avLst/>
          </a:prstGeo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762000"/>
            <a:ext cx="8229600" cy="14773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Тіло завдовжки 3—5 мм, складається з голівки (з 4 присосками й 2 віночками крюків) і 3—4 члеників. Останній (єдності, зрілий) членик становить половину довжини тіла. Яйця ехінокока виходять з кишечнику господаря разом з екскрементами й можуть потрапити на його шерсть. Проміжний господар ехінокока — корова, вівця,свиня та ін. </a:t>
            </a:r>
            <a:endParaRPr lang="uk-UA" dirty="0">
              <a:solidFill>
                <a:schemeClr val="tx1"/>
              </a:solidFill>
            </a:endParaRPr>
          </a:p>
        </p:txBody>
      </p:sp>
      <p:pic>
        <p:nvPicPr>
          <p:cNvPr id="7" name="Рисунок 6" descr="p1SB8uUv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438400"/>
            <a:ext cx="7543800" cy="358140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age4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1" y="228600"/>
            <a:ext cx="6781800" cy="4572000"/>
          </a:xfrm>
        </p:spPr>
      </p:pic>
      <p:sp>
        <p:nvSpPr>
          <p:cNvPr id="6" name="TextBox 5"/>
          <p:cNvSpPr txBox="1"/>
          <p:nvPr/>
        </p:nvSpPr>
        <p:spPr>
          <a:xfrm>
            <a:off x="1371600" y="5181600"/>
            <a:ext cx="6096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Життєвий цикл ехінокока: 1 </a:t>
            </a:r>
            <a:r>
              <a:rPr lang="uk-UA" dirty="0" err="1" smtClean="0"/>
              <a:t>-остаточний</a:t>
            </a:r>
            <a:r>
              <a:rPr lang="uk-UA" dirty="0" smtClean="0"/>
              <a:t> хазяїн (1а - ехінокок у кишках остаточного хазяїна);</a:t>
            </a:r>
          </a:p>
          <a:p>
            <a:r>
              <a:rPr lang="uk-UA" dirty="0" smtClean="0"/>
              <a:t>2 - рухливий членик; 3-яйце; 4 - онкосфера; 5 - фрагмент ехінококового міхура; 6 - проміжні хазяї; 7 - ехінококові міхурі в органах проміжних хазяїв</a:t>
            </a:r>
            <a:endParaRPr lang="uk-UA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609600"/>
            <a:ext cx="8077200" cy="286232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Тварини, а також людина, заражається, ковтаючи яйця ехінокока. У кишечнику проміжного господаря з яйця виходить личинка — онкосфера. Через стінку кишечника вона потрапляє в систему комірної вени і з кров'ю заноситься в печінку, рідше в легені, м'язи, кістки або інші органи. Тут вона розвивається в пузирчасту стадію, яка також називається ехінокок. Кожна онкосфера утворює міхур, на стінках його утворюються вторинні й навіть третинні міхури, на яких формується безліч голівок, схожих з такими дорослих черв'яків. Міхури ехінокока зростають дуже повільно і можуть досягати великих розмірів. Остаточний господар заражається ехінококом, коли поїдає хвору або полеглу тварину, що містить пузирчасту стадію цього паразита.</a:t>
            </a:r>
            <a:endParaRPr lang="uk-UA" dirty="0"/>
          </a:p>
        </p:txBody>
      </p:sp>
      <p:pic>
        <p:nvPicPr>
          <p:cNvPr id="8" name="Рисунок 7" descr="e63dfe91-d231-4686-b9a2-c2ce33a970e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814763"/>
            <a:ext cx="3657600" cy="2743200"/>
          </a:xfrm>
          <a:prstGeom prst="rect">
            <a:avLst/>
          </a:prstGeom>
        </p:spPr>
      </p:pic>
      <p:pic>
        <p:nvPicPr>
          <p:cNvPr id="9" name="Рисунок 8" descr="kbcf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3657600"/>
            <a:ext cx="3310467" cy="2979420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457200"/>
            <a:ext cx="6553200" cy="92333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Ехінокок у людини може довгий час протікати безсимптомно. Це пов'язано з повільним зростанням кісти. Основні прояви захворювання залежать від місця локалізації капсули.</a:t>
            </a:r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828800"/>
            <a:ext cx="7315200" cy="23083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При ураженні печінки кіста розтягує оболонку органу, що проявляється тупими, ниючими болями. Печінка збільшується в розмірах, трохи болюча при промацуванні. Досягаючи великих розмірів, кісти в печінці починають здавлювати жовчні протоки, що виявляється появою жовтяниці. В останній стадії розвитку кісти можливий її розрив. Тоді клінічна картина яскрава і загрожує життю хворого. З'являється висока температура, сильні болі в животі. Часто розвивається анафілактичний шок.</a:t>
            </a:r>
            <a:endParaRPr lang="uk-UA" dirty="0"/>
          </a:p>
        </p:txBody>
      </p:sp>
      <p:pic>
        <p:nvPicPr>
          <p:cNvPr id="4" name="Рисунок 3" descr="ehinokokko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4114800"/>
            <a:ext cx="4343400" cy="2545080"/>
          </a:xfrm>
          <a:prstGeom prst="rect">
            <a:avLst/>
          </a:prstGeom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62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352800"/>
            <a:ext cx="3667125" cy="31337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62000" y="533400"/>
            <a:ext cx="7467600" cy="20313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При ураженні легень виникають задишка, кашель, іноді з кров'ю, біль в грудній клітці. При прориві кісти в порожнину бронхів спостерігається посилення кашлю і задухи, алергічні реакції, ціаноз. При прориві в плевральну порожнину настає анафілактичний шок зі смертельним результатом. </a:t>
            </a:r>
          </a:p>
          <a:p>
            <a:r>
              <a:rPr lang="uk-UA" dirty="0" smtClean="0"/>
              <a:t>Якщо ехінококові кісти розташовуються в інших органах, то клініка дуже нагадує пухлинний процес відповідної локалізації.</a:t>
            </a:r>
            <a:endParaRPr lang="uk-UA" dirty="0"/>
          </a:p>
        </p:txBody>
      </p:sp>
      <p:pic>
        <p:nvPicPr>
          <p:cNvPr id="4" name="Рисунок 3" descr="ehhinokokoosipõie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3284227"/>
            <a:ext cx="3505200" cy="3084823"/>
          </a:xfrm>
          <a:prstGeom prst="rect">
            <a:avLst/>
          </a:prstGeom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600200"/>
            <a:ext cx="6553200" cy="286232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Ехінокок у дітей має ті ж стадії розвитку. Захворювання довгий час протікає безсимптомно або з незначними </a:t>
            </a:r>
            <a:r>
              <a:rPr lang="uk-UA" dirty="0" smtClean="0"/>
              <a:t>не  </a:t>
            </a:r>
            <a:r>
              <a:rPr lang="uk-UA" dirty="0" smtClean="0"/>
              <a:t>специфічними проявами. Часто діагноз ставиться на підставі даних профілактичних оглядів. </a:t>
            </a:r>
          </a:p>
          <a:p>
            <a:r>
              <a:rPr lang="uk-UA" dirty="0" smtClean="0"/>
              <a:t>Найпоширеніший і інформативний аналіз на ехінокок - реакція Кацоні. У місці </a:t>
            </a:r>
            <a:r>
              <a:rPr lang="uk-UA" dirty="0" smtClean="0"/>
              <a:t>внутрішньо-шкірного </a:t>
            </a:r>
            <a:r>
              <a:rPr lang="uk-UA" dirty="0" smtClean="0"/>
              <a:t>введення </a:t>
            </a:r>
            <a:r>
              <a:rPr lang="uk-UA" dirty="0" err="1" smtClean="0"/>
              <a:t>ехінококовой</a:t>
            </a:r>
            <a:r>
              <a:rPr lang="uk-UA" dirty="0" smtClean="0"/>
              <a:t> </a:t>
            </a:r>
            <a:r>
              <a:rPr lang="uk-UA" dirty="0" smtClean="0"/>
              <a:t>рідини при позитивному результаті утворюється вогнище інтенсивного запалення. Діагноз підтверджується контрастними методами дослідження та комп'ютерною томографією.</a:t>
            </a:r>
            <a:endParaRPr lang="uk-UA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90600" y="1295400"/>
            <a:ext cx="6477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Видалення </a:t>
            </a:r>
            <a:r>
              <a:rPr lang="uk-UA" dirty="0" err="1" smtClean="0"/>
              <a:t>ехінококкових</a:t>
            </a:r>
            <a:r>
              <a:rPr lang="uk-UA" dirty="0" smtClean="0"/>
              <a:t> кіст з організму людини можливе лише оперативним шляхом. Розрізняють повне видалення кісти разом з усіма оболонками або розтин кісти з видаленням всього вмісту. В останньому випадку особливу увагу приділяють ізоляції вмісту кісти від органів і тканин організму. </a:t>
            </a:r>
          </a:p>
          <a:p>
            <a:pPr algn="ctr"/>
            <a:r>
              <a:rPr lang="uk-UA" dirty="0" smtClean="0"/>
              <a:t>Таким чином, ехінокок - це дуже небезпечний для людини паразит, який викликає важке захворювання. Початкові стадії ураження ехінококом зазвичай протікають з мізерною симптоматикою. Коли клінічна картина проявляється повністю, ехінококова кіста досягає значних розмірів і стає загрозливою життя хворого. Тому, важлива роль в боротьбі з ехінококоз відводиться профілактиці зараження</a:t>
            </a:r>
            <a:endParaRPr lang="uk-UA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235</TotalTime>
  <Words>384</Words>
  <PresentationFormat>Экран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Метро</vt:lpstr>
      <vt:lpstr>Презентація на тему   Ехінокок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Sk</dc:creator>
  <cp:lastModifiedBy>Sk</cp:lastModifiedBy>
  <cp:revision>26</cp:revision>
  <dcterms:created xsi:type="dcterms:W3CDTF">2014-11-04T15:03:30Z</dcterms:created>
  <dcterms:modified xsi:type="dcterms:W3CDTF">2014-11-04T19:25:43Z</dcterms:modified>
</cp:coreProperties>
</file>