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85860"/>
            <a:ext cx="9144000" cy="30718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err="1" smtClean="0"/>
              <a:t>Застосування</a:t>
            </a:r>
            <a:r>
              <a:rPr lang="ru-RU" sz="6700" dirty="0" smtClean="0"/>
              <a:t> </a:t>
            </a:r>
            <a:r>
              <a:rPr lang="ru-RU" sz="6700" dirty="0" err="1" smtClean="0"/>
              <a:t>лугів</a:t>
            </a:r>
            <a:r>
              <a:rPr lang="ru-RU" sz="6700" dirty="0" smtClean="0"/>
              <a:t> </a:t>
            </a:r>
            <a:r>
              <a:rPr lang="ru-RU" sz="6700" dirty="0" smtClean="0"/>
              <a:t>та </a:t>
            </a:r>
            <a:r>
              <a:rPr lang="ru-RU" sz="6700" dirty="0" err="1" smtClean="0"/>
              <a:t>їх</a:t>
            </a:r>
            <a:r>
              <a:rPr lang="ru-RU" sz="6700" dirty="0" smtClean="0"/>
              <a:t> </a:t>
            </a:r>
            <a:br>
              <a:rPr lang="ru-RU" sz="6700" dirty="0" smtClean="0"/>
            </a:br>
            <a:r>
              <a:rPr lang="ru-RU" sz="6700" dirty="0" err="1" smtClean="0"/>
              <a:t>Негативний</a:t>
            </a:r>
            <a:r>
              <a:rPr lang="ru-RU" sz="6700" dirty="0" smtClean="0"/>
              <a:t> </a:t>
            </a:r>
            <a:r>
              <a:rPr lang="ru-RU" sz="6700" dirty="0" err="1" smtClean="0"/>
              <a:t>вплив</a:t>
            </a:r>
            <a:r>
              <a:rPr lang="ru-RU" sz="6700" dirty="0" smtClean="0"/>
              <a:t> </a:t>
            </a: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6700" dirty="0" smtClean="0"/>
              <a:t>на </a:t>
            </a:r>
            <a:r>
              <a:rPr lang="ru-RU" sz="6700" dirty="0" err="1" smtClean="0"/>
              <a:t>організм</a:t>
            </a:r>
            <a:r>
              <a:rPr lang="ru-RU" sz="6700" dirty="0" smtClean="0"/>
              <a:t> </a:t>
            </a:r>
            <a:r>
              <a:rPr lang="ru-RU" sz="6700" dirty="0" err="1" smtClean="0"/>
              <a:t>людини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3100" dirty="0" err="1" smtClean="0">
                <a:solidFill>
                  <a:srgbClr val="FF0000"/>
                </a:solidFill>
              </a:rPr>
              <a:t>Творча</a:t>
            </a:r>
            <a:r>
              <a:rPr lang="ru-RU" sz="3100" dirty="0" smtClean="0">
                <a:solidFill>
                  <a:srgbClr val="FF0000"/>
                </a:solidFill>
              </a:rPr>
              <a:t> робота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учен</a:t>
            </a:r>
            <a:r>
              <a:rPr lang="uk-UA" sz="3100" dirty="0" err="1" smtClean="0">
                <a:solidFill>
                  <a:srgbClr val="FF0000"/>
                </a:solidFill>
              </a:rPr>
              <a:t>иці</a:t>
            </a:r>
            <a:r>
              <a:rPr lang="uk-UA" sz="3100" dirty="0" smtClean="0">
                <a:solidFill>
                  <a:srgbClr val="FF0000"/>
                </a:solidFill>
              </a:rPr>
              <a:t> 10-Б класу</a:t>
            </a:r>
            <a:br>
              <a:rPr lang="uk-UA" sz="3100" dirty="0" smtClean="0">
                <a:solidFill>
                  <a:srgbClr val="FF0000"/>
                </a:solidFill>
              </a:rPr>
            </a:br>
            <a:r>
              <a:rPr lang="uk-UA" sz="3100" dirty="0" err="1" smtClean="0">
                <a:solidFill>
                  <a:srgbClr val="FF0000"/>
                </a:solidFill>
              </a:rPr>
              <a:t>Косицької</a:t>
            </a:r>
            <a:r>
              <a:rPr lang="uk-UA" sz="3100" dirty="0" smtClean="0">
                <a:solidFill>
                  <a:srgbClr val="FF0000"/>
                </a:solidFill>
              </a:rPr>
              <a:t> Ірини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ГІДРОКСИД НАТРІЮ</a:t>
            </a:r>
            <a:endParaRPr lang="uk-UA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Гідроксид натрію використовують </a:t>
            </a:r>
            <a:r>
              <a:rPr lang="uk-UA" dirty="0" smtClean="0"/>
              <a:t>у текстильній промисловості. Він діє на тканини </a:t>
            </a:r>
            <a:r>
              <a:rPr lang="uk-UA" dirty="0" err="1" smtClean="0"/>
              <a:t>припікаюче</a:t>
            </a:r>
            <a:r>
              <a:rPr lang="uk-UA" dirty="0" smtClean="0"/>
              <a:t>, розчиняючи білки з утворенням лужних </a:t>
            </a:r>
            <a:r>
              <a:rPr lang="uk-UA" dirty="0" err="1" smtClean="0"/>
              <a:t>альбумінатів</a:t>
            </a:r>
            <a:r>
              <a:rPr lang="uk-UA" dirty="0" smtClean="0"/>
              <a:t>. При потраплянні розчинів чи пилу на шкіру, і особливо на слизові оболонки, утворюється м’який струп. Чим вища концентрація розчинів і температура, тим сильніше вони діють. При постійній роботі з лугом виникають виразки на пальцях рук (після них — рубці, пітливість, вузликові дерматити). У тих, хто працює з гарячими лужними розчинами, виникають набухання і розм’якшення рогового шару шкіри рук, а згодом поступове відпадання його. Виникає стан шкіри, відомий під назвою «руки прачок». На цьому ґрунті легко виникають екземи, особливо у суглобових складках пальців. Нігті стають тьмяними, крихкими, відділяються від нігтьового ложа.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5429288" cy="4286280"/>
          </a:xfrm>
        </p:spPr>
        <p:txBody>
          <a:bodyPr/>
          <a:lstStyle/>
          <a:p>
            <a:r>
              <a:rPr lang="uk-UA" dirty="0" smtClean="0"/>
              <a:t>Небезпечним є потрапляння навіть невеликих кількостей гідроксиду натрію в очі, причому уражується не тільки рогівка, а й глибокі частини ока, внаслідок чого виникає сліпота.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142984"/>
            <a:ext cx="32861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4572000" cy="6715148"/>
          </a:xfrm>
        </p:spPr>
        <p:txBody>
          <a:bodyPr>
            <a:normAutofit fontScale="70000" lnSpcReduction="20000"/>
          </a:bodyPr>
          <a:lstStyle/>
          <a:p>
            <a:endParaRPr lang="uk-UA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uk-UA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потраплянні на шкіру слід терміново обмивати уражену ділянку під струменем води протягом 10 хвилин, потім робити примочки з 5%</a:t>
            </a:r>
            <a:r>
              <a:rPr lang="uk-UA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-вого</a:t>
            </a:r>
            <a:r>
              <a:rPr lang="uk-UA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розчину оцтової чи соляної кислоти. При потраплянні в очі негайно ретельно промивати під струменем води чи </a:t>
            </a:r>
            <a:r>
              <a:rPr lang="uk-UA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фізрозчином</a:t>
            </a:r>
            <a:r>
              <a:rPr lang="uk-UA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протягом 10-30 хвилин. Закапати 2%</a:t>
            </a:r>
            <a:r>
              <a:rPr lang="uk-UA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-вим</a:t>
            </a:r>
            <a:r>
              <a:rPr lang="uk-UA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розчином новокаїну чи 0,5%</a:t>
            </a:r>
            <a:r>
              <a:rPr lang="uk-UA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-вим</a:t>
            </a:r>
            <a:r>
              <a:rPr lang="uk-UA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uk-UA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дикаїну</a:t>
            </a:r>
            <a:r>
              <a:rPr lang="uk-UA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uk-UA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 </a:t>
            </a:r>
            <a:r>
              <a:rPr lang="uk-UA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запобігти потраплянню лугів на шкіру. треба носити спецодяг зі щільної тканини, гумові рукавиці, нарукавники, фартухи, спеціальне взуття. Рекомендується застосовувати індиферентні та гідрофобні захисні мазі</a:t>
            </a:r>
            <a:r>
              <a:rPr lang="uk-UA" i="1" dirty="0" smtClean="0">
                <a:solidFill>
                  <a:srgbClr val="00B0F0"/>
                </a:solidFill>
              </a:rPr>
              <a:t>.</a:t>
            </a:r>
            <a:endParaRPr lang="uk-UA" i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00108"/>
            <a:ext cx="3929090" cy="49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ГІДРОКСИД КАЛЬЦІЮ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Гідроксид кальцію (гашене вапно) використовують у цукровій промисловості, на будівництві. У вигляді пилу чи крапель воно подразнює слизові, викликаючи чхання і кашель. На слизовій рота і носа спостерігаються поверхневі </a:t>
            </a:r>
            <a:r>
              <a:rPr lang="uk-UA" dirty="0" err="1" smtClean="0"/>
              <a:t>звиразкування</a:t>
            </a:r>
            <a:r>
              <a:rPr lang="uk-UA" dirty="0" smtClean="0"/>
              <a:t>, іноді </a:t>
            </a:r>
            <a:r>
              <a:rPr lang="uk-UA" dirty="0" err="1" smtClean="0"/>
              <a:t>прободіння</a:t>
            </a:r>
            <a:r>
              <a:rPr lang="uk-UA" dirty="0" smtClean="0"/>
              <a:t> носової перегородки. Може виникати навіть запалення легень. При дії на шкіру гашене вапно спричиняє болючі і доволі глибокі виразки з гладким дном (так звані «пташині окуляри»), а при хронічних ураженнях — сухість і жорсткість її, тріщини, </a:t>
            </a:r>
            <a:r>
              <a:rPr lang="uk-UA" dirty="0" err="1" smtClean="0"/>
              <a:t>шелушіння</a:t>
            </a:r>
            <a:r>
              <a:rPr lang="uk-UA" dirty="0" smtClean="0"/>
              <a:t>. Нігті стають ламкими, тоншають, і на них виникають поздовжні тріщини, між пальцями — сильне подразнення, навколо суглобів кірки.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580"/>
            <a:ext cx="5143536" cy="642942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При вдиханні пилу вапна проводять інгаляцію водними парами (попередньо додавши до води кілька кристаликів лимонної кислоти), кодеїн чи діонін; кладуть гірчичники на ділянку грудної клітки. За показами призначають серцеві засоби. При потраплянні в очі навіть у незначних кількостях гашеного вапна спостерігаються скловидний набряк і різке почервоніння кон’юнктиви. Потрібно негайно промивати протягом 10-30 хвилин широко розкриті очі під струменем води, потім 5%</a:t>
            </a:r>
            <a:r>
              <a:rPr lang="uk-UA" dirty="0" err="1" smtClean="0"/>
              <a:t>-вим</a:t>
            </a:r>
            <a:r>
              <a:rPr lang="uk-UA" dirty="0" smtClean="0"/>
              <a:t> розчином хлориду амонію чи 0,01%</a:t>
            </a:r>
            <a:r>
              <a:rPr lang="uk-UA" dirty="0" err="1" smtClean="0"/>
              <a:t>-вим</a:t>
            </a:r>
            <a:r>
              <a:rPr lang="uk-UA" dirty="0" smtClean="0"/>
              <a:t> розчином ЕДТА. Закапати в </a:t>
            </a:r>
            <a:r>
              <a:rPr lang="uk-UA" dirty="0" err="1" smtClean="0"/>
              <a:t>кон’юнктивальний</a:t>
            </a:r>
            <a:r>
              <a:rPr lang="uk-UA" dirty="0" smtClean="0"/>
              <a:t> мішок 0,5%</a:t>
            </a:r>
            <a:r>
              <a:rPr lang="uk-UA" dirty="0" err="1" smtClean="0"/>
              <a:t>-вий</a:t>
            </a:r>
            <a:r>
              <a:rPr lang="uk-UA" dirty="0" smtClean="0"/>
              <a:t> розчин </a:t>
            </a:r>
            <a:r>
              <a:rPr lang="uk-UA" dirty="0" err="1" smtClean="0"/>
              <a:t>дикаїну</a:t>
            </a:r>
            <a:r>
              <a:rPr lang="uk-UA" dirty="0" smtClean="0"/>
              <a:t>. Залишені шматочки вапна швидко видалити вологим тампоном чи змоченим у м’якому рідкому парафіні. При опіках шкіри треба видалити кристалічні залишки вапна мінеральною чи рослинною олією і зробити примочки з 5%</a:t>
            </a:r>
            <a:r>
              <a:rPr lang="uk-UA" dirty="0" err="1" smtClean="0"/>
              <a:t>-вим</a:t>
            </a:r>
            <a:r>
              <a:rPr lang="uk-UA" dirty="0" smtClean="0"/>
              <a:t> розчином лимонної, оцтової чи соляної кислоти.</a:t>
            </a:r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85794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857628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ГІДРОКСИД БАРІЮ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5786478" cy="5643578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У цукровій промисловості застосовують і гідроксид барію. Він викликає запальні захворювання головного мозку і його м’якої оболонки з переважним ураженням мозочку, довгастого мозку та дна четвертого шлуночка. При отруєнні через рот виникають слинотеча, печія в роті, стравоході, болі в шлунку, </a:t>
            </a:r>
            <a:r>
              <a:rPr lang="uk-UA" dirty="0" err="1" smtClean="0"/>
              <a:t>коліки</a:t>
            </a:r>
            <a:r>
              <a:rPr lang="uk-UA" dirty="0" smtClean="0"/>
              <a:t>, нудота, блювота, пронос, судоми, рясний холодний піт, </a:t>
            </a:r>
            <a:r>
              <a:rPr lang="uk-UA" dirty="0" err="1" smtClean="0"/>
              <a:t>м’язева</a:t>
            </a:r>
            <a:r>
              <a:rPr lang="uk-UA" dirty="0" smtClean="0"/>
              <a:t> слабкість, розлад ходьби, зору і мови, задишка, запаморочення, шум у вухах, підвищується кров’яний тиск. При хронічному отруєнні — спазм судин, тремор пальців рук, крихкість нігтів. За невідкладної терапії (при отруєнні через рот) промивають шлунок 1%</a:t>
            </a:r>
            <a:r>
              <a:rPr lang="uk-UA" dirty="0" err="1" smtClean="0"/>
              <a:t>-вим</a:t>
            </a:r>
            <a:r>
              <a:rPr lang="uk-UA" dirty="0" smtClean="0"/>
              <a:t> розчином сульфату натрію або магнію, роблять клізми з 10%</a:t>
            </a:r>
            <a:r>
              <a:rPr lang="uk-UA" dirty="0" err="1" smtClean="0"/>
              <a:t>-вим</a:t>
            </a:r>
            <a:r>
              <a:rPr lang="uk-UA" dirty="0" smtClean="0"/>
              <a:t> розчином тих же солей. Приймають розчин сульфату натрію або магнію (20 частин солі на 150 частин води) по 1 столовій ложці кожні 5 хвилин, а також </a:t>
            </a:r>
            <a:r>
              <a:rPr lang="uk-UA" dirty="0" err="1" smtClean="0"/>
              <a:t>рвотні</a:t>
            </a:r>
            <a:r>
              <a:rPr lang="uk-UA" dirty="0" smtClean="0"/>
              <a:t> засоби для видалення зі шлунку нерозчинного сульфату барію. </a:t>
            </a:r>
            <a:r>
              <a:rPr lang="uk-UA" dirty="0" err="1" smtClean="0"/>
              <a:t>Внутрішньовенно</a:t>
            </a:r>
            <a:r>
              <a:rPr lang="uk-UA" dirty="0" smtClean="0"/>
              <a:t> вводять 10-20 </a:t>
            </a:r>
            <a:r>
              <a:rPr lang="uk-UA" dirty="0" err="1" smtClean="0"/>
              <a:t>мл</a:t>
            </a:r>
            <a:r>
              <a:rPr lang="uk-UA" dirty="0" smtClean="0"/>
              <a:t> 3%</a:t>
            </a:r>
            <a:r>
              <a:rPr lang="uk-UA" dirty="0" err="1" smtClean="0"/>
              <a:t>-вого</a:t>
            </a:r>
            <a:r>
              <a:rPr lang="uk-UA" dirty="0" smtClean="0"/>
              <a:t> розчину сульфату натрію, а підшкірно — камфору, кофеїн, лобелін; прикладають грілку до ніг; дають постраждалому слизові супи і молоко.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000108"/>
            <a:ext cx="2762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500438"/>
            <a:ext cx="25744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ГІДРОКСИД ЛІТІЮ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В автомобільному транспорті використовують гідроксид літію, який має виражену подразнювальну дію. В першу чергу уражуються шлунково-кишковий тракт, нирки і центральна нервова система. Високі дози гідроксиду літію викликають загальну слабкість, зниження апетиту, спрагу і сухість у роті, нудоту, блювоту, пронос, тремор губ, нижньої щелепи, рук, запаморочення, розлад зору, сонливість, сповільнену мову. У важчих випадках виникають </a:t>
            </a:r>
            <a:r>
              <a:rPr lang="uk-UA" dirty="0" err="1" smtClean="0"/>
              <a:t>еліптоїдні</a:t>
            </a:r>
            <a:r>
              <a:rPr lang="uk-UA" dirty="0" smtClean="0"/>
              <a:t> напади, кома, психічні розлади. При дії на шкіру луг спричиняє </a:t>
            </a:r>
            <a:r>
              <a:rPr lang="uk-UA" dirty="0" err="1" smtClean="0"/>
              <a:t>звиразкування</a:t>
            </a:r>
            <a:r>
              <a:rPr lang="uk-UA" dirty="0" smtClean="0"/>
              <a:t> її і слизової носа. Для індивідуального захисту використовують гумові рукавиці і захисні маски для обличчя. Аби запобігти отруєнню металічним літієм, його зберігають під шаром гасу чи парафіну. А при обробці сплавів з гідроксидом літію треба дотримуватися заходів безпеки.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</TotalTime>
  <Words>823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Застосування лугів та їх  Негативний вплив  на організм людини  Творча робота учениці 10-Б класу Косицької Ірини </vt:lpstr>
      <vt:lpstr>ГІДРОКСИД НАТРІЮ</vt:lpstr>
      <vt:lpstr>Слайд 3</vt:lpstr>
      <vt:lpstr>Слайд 4</vt:lpstr>
      <vt:lpstr>ГІДРОКСИД КАЛЬЦІЮ</vt:lpstr>
      <vt:lpstr>Слайд 6</vt:lpstr>
      <vt:lpstr>ГІДРОКСИД БАРІЮ</vt:lpstr>
      <vt:lpstr>ГІДРОКСИД ЛІТІЮ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Негативний вплив лугів  на організм людини  Творча робота учениці 10-Б класу Косицької Ірини </dc:title>
  <dc:creator>Виктор</dc:creator>
  <cp:lastModifiedBy>ВИ</cp:lastModifiedBy>
  <cp:revision>4</cp:revision>
  <dcterms:created xsi:type="dcterms:W3CDTF">2014-09-30T12:28:24Z</dcterms:created>
  <dcterms:modified xsi:type="dcterms:W3CDTF">2014-09-30T12:52:25Z</dcterms:modified>
</cp:coreProperties>
</file>